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5"/>
  </p:notesMasterIdLst>
  <p:sldIdLst>
    <p:sldId id="3237" r:id="rId4"/>
    <p:sldId id="3238" r:id="rId6"/>
    <p:sldId id="3292" r:id="rId7"/>
    <p:sldId id="3294" r:id="rId8"/>
    <p:sldId id="3293" r:id="rId9"/>
    <p:sldId id="3295" r:id="rId10"/>
    <p:sldId id="3298" r:id="rId11"/>
    <p:sldId id="3314" r:id="rId12"/>
    <p:sldId id="3299" r:id="rId13"/>
    <p:sldId id="3307" r:id="rId14"/>
    <p:sldId id="3308" r:id="rId15"/>
    <p:sldId id="3300" r:id="rId16"/>
    <p:sldId id="3301" r:id="rId17"/>
    <p:sldId id="3303" r:id="rId18"/>
    <p:sldId id="3304" r:id="rId19"/>
    <p:sldId id="3231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9F8"/>
    <a:srgbClr val="F4F4F4"/>
    <a:srgbClr val="EDEDED"/>
    <a:srgbClr val="F7F7F7"/>
    <a:srgbClr val="FFFFFF"/>
    <a:srgbClr val="1A78C3"/>
    <a:srgbClr val="1A78C2"/>
    <a:srgbClr val="1B6299"/>
    <a:srgbClr val="8609AD"/>
    <a:srgbClr val="1C6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0" autoAdjust="0"/>
    <p:restoredTop sz="82353"/>
  </p:normalViewPr>
  <p:slideViewPr>
    <p:cSldViewPr snapToGrid="0" showGuides="1">
      <p:cViewPr varScale="1">
        <p:scale>
          <a:sx n="96" d="100"/>
          <a:sy n="96" d="100"/>
        </p:scale>
        <p:origin x="1416" y="168"/>
      </p:cViewPr>
      <p:guideLst>
        <p:guide orient="horz" pos="219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93C12-D317-442F-945E-D6517EECB5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33A62-8780-4CAA-8D19-25292B7F56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第一作者是</a:t>
            </a:r>
            <a:r>
              <a:rPr lang="zh-CN" altLang="en-US" dirty="0">
                <a:effectLst/>
              </a:rPr>
              <a:t>加州大学圣地亚哥分校。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这篇文章作者构建了一种名为“</a:t>
            </a:r>
            <a:r>
              <a:rPr lang="en-GB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AgentBind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机器学习构架，可用于识别对于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结合最重要的序列特征。研究人员使用这一构架预测在淋巴母细胞细胞系中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个转录因子的基序结合，评估了特定碱基对于序列的重要性，并表征最能预测结合的序列特征。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转录因子（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TFs</a:t>
            </a:r>
            <a:r>
              <a:rPr lang="zh-CN" alt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的结合是主要的转录调控机制之一，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识别并结合特定的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序列以控制转录，这一过程形成了指导基因表达的复杂系统。 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结合的破坏是包括癌症、自身免疫性疾病、心血管疾病等多种疾病发病的根本原因之一。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转录因子（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TFs</a:t>
            </a:r>
            <a:r>
              <a:rPr lang="zh-CN" alt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的结合是主要的转录调控机制之一，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识别并结合特定的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序列以控制转录，这一过程形成了指导基因表达的复杂系统。 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结合的破坏是包括癌症、自身免疫性疾病、心血管疾病等多种疾病发病的根本原因之一。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转录因子（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TFs</a:t>
            </a:r>
            <a:r>
              <a:rPr lang="zh-CN" alt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的结合是主要的转录调控机制之一，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识别并结合特定的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序列以控制转录，这一过程形成了指导基因表达的复杂系统。 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结合的破坏是包括癌症、自身免疫性疾病、心血管疾病等多种疾病发病的根本原因之一。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转录因子（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TFs</a:t>
            </a:r>
            <a:r>
              <a:rPr lang="zh-CN" alt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的结合是主要的转录调控机制之一，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识别并结合特定的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序列以控制转录，这一过程形成了指导基因表达的复杂系统。 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结合的破坏是包括癌症、自身免疫性疾病、心血管疾病等多种疾病发病的根本原因之一。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转录因子（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TFs</a:t>
            </a:r>
            <a:r>
              <a:rPr lang="zh-CN" alt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的结合是主要的转录调控机制之一，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识别并结合特定的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序列以控制转录，这一过程形成了指导基因表达的复杂系统。 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结合的破坏是包括癌症、自身免疫性疾病、心血管疾病等多种疾病发病的根本原因之一。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转录因子（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TFs</a:t>
            </a:r>
            <a:r>
              <a:rPr lang="zh-CN" alt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的结合是主要的转录调控机制之一，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识别并结合特定的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序列以控制转录，这一过程形成了指导基因表达的复杂系统。 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结合的破坏是包括癌症、自身免疫性疾病、心血管疾病等多种疾病发病的根本原因之一。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转录因子（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TFs</a:t>
            </a:r>
            <a:r>
              <a:rPr lang="zh-CN" alt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的结合是主要的转录调控机制之一，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识别并结合特定的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序列以控制转录，这一过程形成了指导基因表达的复杂系统。 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结合的破坏是包括癌症、自身免疫性疾病、心血管疾病等多种疾病发病的根本原因之一。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转录因子（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TFs</a:t>
            </a:r>
            <a:r>
              <a:rPr lang="zh-CN" alt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的结合是主要的转录调控机制之一，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识别并结合特定的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序列以控制转录，这一过程形成了指导基因表达的复杂系统。 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结合的破坏是包括癌症、自身免疫性疾病、心血管疾病等多种疾病发病的根本原因之一。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转录因子（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TFs</a:t>
            </a:r>
            <a:r>
              <a:rPr lang="zh-CN" alt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的结合是主要的转录调控机制之一，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识别并结合特定的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序列以控制转录，这一过程形成了指导基因表达的复杂系统。 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结合的破坏是包括癌症、自身免疫性疾病、心血管疾病等多种疾病发病的根本原因之一。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转录因子（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TFs</a:t>
            </a:r>
            <a:r>
              <a:rPr lang="zh-CN" alt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的结合是主要的转录调控机制之一，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识别并结合特定的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序列以控制转录，这一过程形成了指导基因表达的复杂系统。 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结合的破坏是包括癌症、自身免疫性疾病、心血管疾病等多种疾病发病的根本原因之一。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转录因子（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TFs</a:t>
            </a:r>
            <a:r>
              <a:rPr lang="zh-CN" alt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的结合是主要的转录调控机制之一，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识别并结合特定的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序列以控制转录，这一过程形成了指导基因表达的复杂系统。 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结合的破坏是包括癌症、自身免疫性疾病、心血管疾病等多种疾病发病的根本原因之一。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转录因子（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TFs</a:t>
            </a:r>
            <a:r>
              <a:rPr lang="zh-CN" alt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的结合是主要的转录调控机制之一，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识别并结合特定的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序列以控制转录，这一过程形成了指导基因表达的复杂系统。 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结合的破坏是包括癌症、自身免疫性疾病、心血管疾病等多种疾病发病的根本原因之一。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转录因子（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TFs</a:t>
            </a:r>
            <a:r>
              <a:rPr lang="zh-CN" alt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的结合是主要的转录调控机制之一，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识别并结合特定的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序列以控制转录，这一过程形成了指导基因表达的复杂系统。 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结合的破坏是包括癌症、自身免疫性疾病、心血管疾病等多种疾病发病的根本原因之一。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转录因子（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TFs</a:t>
            </a:r>
            <a:r>
              <a:rPr lang="zh-CN" alt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的结合是主要的转录调控机制之一，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识别并结合特定的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序列以控制转录，这一过程形成了指导基因表达的复杂系统。 </a:t>
            </a:r>
            <a:r>
              <a:rPr lang="en-GB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结合的破坏是包括癌症、自身免疫性疾病、心血管疾病等多种疾病发病的根本原因之一。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DC35-3D39-4E5D-813A-1465AB5946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6EB1-3B9C-423A-A463-BABF6B6D69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ageCurlDouble"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0.png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jpe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656955" y="3954145"/>
            <a:ext cx="2058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主讲人：张孝</a:t>
            </a:r>
            <a:r>
              <a:rPr lang="zh-CN" altLang="en-US"/>
              <a:t>琪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69310" y="6009005"/>
            <a:ext cx="715073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自监督学习：以已有的特征（或处理后的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特征）作为标签进行学习。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28271" y="1951493"/>
            <a:ext cx="12220271" cy="1838567"/>
          </a:xfrm>
          <a:prstGeom prst="rect">
            <a:avLst/>
          </a:prstGeom>
          <a:solidFill>
            <a:srgbClr val="1C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44784" y="2252225"/>
            <a:ext cx="4297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>
              <a:defRPr/>
            </a:pPr>
            <a:r>
              <a:rPr lang="zh-CN" altLang="en-US" sz="5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图自监督</a:t>
            </a:r>
            <a:r>
              <a:rPr lang="zh-CN" altLang="en-US" sz="5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endParaRPr lang="zh-CN" altLang="en-US" sz="5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524353" y="1558640"/>
            <a:ext cx="2624273" cy="2624273"/>
          </a:xfrm>
          <a:prstGeom prst="ellipse">
            <a:avLst/>
          </a:prstGeom>
          <a:solidFill>
            <a:srgbClr val="F8F9F8"/>
          </a:solidFill>
          <a:ln w="38100">
            <a:solidFill>
              <a:srgbClr val="F8F9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81" y="1418982"/>
            <a:ext cx="3140616" cy="29035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330"/>
            <a:ext cx="7132320" cy="81788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图自监督学习的训练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方式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3625" y="1234440"/>
            <a:ext cx="5810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2.</a:t>
            </a:r>
            <a:r>
              <a:rPr lang="zh-CN" altLang="en-US" sz="2400"/>
              <a:t>将自监督损失项作为监督学习的</a:t>
            </a:r>
            <a:r>
              <a:rPr lang="zh-CN" altLang="en-US" sz="2400"/>
              <a:t>正则项</a:t>
            </a: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005" y="2599690"/>
            <a:ext cx="7804785" cy="26054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135" y="5570855"/>
            <a:ext cx="6598920" cy="6324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03070" y="6151880"/>
            <a:ext cx="94640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Liu Y, Jin M, Pan S, et al. Graph self-supervised learning: A survey[J]. IEEE Transactions on Knowledge and Data Engineering, 2022.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330"/>
            <a:ext cx="7132320" cy="81788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图自监督学习的训练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方式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3625" y="1234440"/>
            <a:ext cx="5810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3.</a:t>
            </a:r>
            <a:r>
              <a:rPr lang="zh-CN" altLang="en-US" sz="2400"/>
              <a:t>在下游任务不调整编码器的</a:t>
            </a:r>
            <a:r>
              <a:rPr lang="zh-CN" altLang="en-US" sz="2400"/>
              <a:t>参数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310" y="2598420"/>
            <a:ext cx="7232015" cy="30010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703070" y="6151880"/>
            <a:ext cx="94640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Liu Y, Jin M, Pan S, et al. Graph self-supervised learning: A survey[J]. IEEE Transactions on Knowledge and Data Engineering, 2022.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330"/>
            <a:ext cx="7132320" cy="81788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图自监督学习的几篇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文章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6485" y="1065530"/>
            <a:ext cx="3337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图生成类自监督学习</a:t>
            </a:r>
            <a:r>
              <a:rPr lang="en-US" altLang="zh-CN" b="1">
                <a:solidFill>
                  <a:srgbClr val="FF0000"/>
                </a:solidFill>
              </a:rPr>
              <a:t>——GVAE</a:t>
            </a:r>
            <a:endParaRPr lang="en-US" altLang="zh-CN" b="1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630" y="1990090"/>
            <a:ext cx="9016365" cy="30810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62100" y="6086475"/>
            <a:ext cx="10629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Kipf T N, Welling M. Variational graph auto-encoders[J]. arXiv preprint arXiv:1611.07308, 2016.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330"/>
            <a:ext cx="7132320" cy="81788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图自监督学习的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几篇文章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6485" y="1065530"/>
            <a:ext cx="436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图生成类自监督学习</a:t>
            </a:r>
            <a:r>
              <a:rPr lang="en-US" altLang="zh-CN" b="1">
                <a:solidFill>
                  <a:srgbClr val="FF0000"/>
                </a:solidFill>
              </a:rPr>
              <a:t>——GAE</a:t>
            </a:r>
            <a:r>
              <a:rPr lang="zh-CN" altLang="en-US" b="1">
                <a:solidFill>
                  <a:srgbClr val="FF0000"/>
                </a:solidFill>
              </a:rPr>
              <a:t>与</a:t>
            </a:r>
            <a:r>
              <a:rPr lang="en-US" altLang="zh-CN" b="1">
                <a:solidFill>
                  <a:srgbClr val="FF0000"/>
                </a:solidFill>
              </a:rPr>
              <a:t>GVAE</a:t>
            </a:r>
            <a:endParaRPr lang="en-US" altLang="zh-CN" b="1">
              <a:solidFill>
                <a:srgbClr val="FF0000"/>
              </a:solidFill>
            </a:endParaRPr>
          </a:p>
        </p:txBody>
      </p:sp>
      <p:pic>
        <p:nvPicPr>
          <p:cNvPr id="103" name="图片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2254250" y="1781810"/>
            <a:ext cx="7692390" cy="12534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/>
        </p:nvPicPr>
        <p:blipFill>
          <a:blip r:embed="rId3"/>
          <a:stretch>
            <a:fillRect/>
          </a:stretch>
        </p:blipFill>
        <p:spPr>
          <a:xfrm>
            <a:off x="2453640" y="3456305"/>
            <a:ext cx="7493000" cy="1171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350" y="5191125"/>
            <a:ext cx="5575300" cy="553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330"/>
            <a:ext cx="7132320" cy="81788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图自监督学习的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几篇文章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6485" y="1065530"/>
            <a:ext cx="436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图对比学习</a:t>
            </a:r>
            <a:r>
              <a:rPr lang="en-US" altLang="zh-CN" b="1">
                <a:solidFill>
                  <a:srgbClr val="FF0000"/>
                </a:solidFill>
              </a:rPr>
              <a:t>——G</a:t>
            </a:r>
            <a:r>
              <a:rPr lang="en-US" altLang="zh-CN" b="1">
                <a:solidFill>
                  <a:srgbClr val="FF0000"/>
                </a:solidFill>
              </a:rPr>
              <a:t>raphCL</a:t>
            </a:r>
            <a:endParaRPr lang="en-US" altLang="zh-CN" b="1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215" y="1948815"/>
            <a:ext cx="9894570" cy="34334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26590" y="5897245"/>
            <a:ext cx="7333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You Y, Chen T, Sui Y, et al. Graph contrastive learning with augmentations[J]. Advances in Neural Information Processing Systems, 2020, 33: 5812-5823.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330"/>
            <a:ext cx="7132320" cy="81788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图自监督学习的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几篇文章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-635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6485" y="1065530"/>
            <a:ext cx="4361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图对比学习</a:t>
            </a:r>
            <a:r>
              <a:rPr lang="en-US" altLang="zh-CN" b="1">
                <a:solidFill>
                  <a:srgbClr val="FF0000"/>
                </a:solidFill>
              </a:rPr>
              <a:t>——G</a:t>
            </a:r>
            <a:r>
              <a:rPr lang="en-US" altLang="zh-CN" b="1">
                <a:solidFill>
                  <a:srgbClr val="FF0000"/>
                </a:solidFill>
              </a:rPr>
              <a:t>raphCL</a:t>
            </a:r>
            <a:endParaRPr lang="en-US" altLang="zh-CN" b="1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60" y="1781810"/>
            <a:ext cx="10215880" cy="29286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26590" y="5897245"/>
            <a:ext cx="7333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You Y, Chen T, Sui Y, et al. Graph contrastive learning with augmentations[J]. Advances in Neural Information Processing Systems, 2020, 33: 5812-5823.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8271" y="1951493"/>
            <a:ext cx="12220271" cy="1838567"/>
          </a:xfrm>
          <a:prstGeom prst="rect">
            <a:avLst/>
          </a:prstGeom>
          <a:solidFill>
            <a:srgbClr val="1C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44784" y="2252225"/>
            <a:ext cx="3575018" cy="923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>
              <a:defRPr/>
            </a:pPr>
            <a:r>
              <a:rPr lang="zh-CN" altLang="en-US" sz="5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大 家</a:t>
            </a:r>
            <a:endParaRPr lang="zh-CN" altLang="en-US" sz="5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524353" y="1558640"/>
            <a:ext cx="2624273" cy="2624273"/>
          </a:xfrm>
          <a:prstGeom prst="ellipse">
            <a:avLst/>
          </a:prstGeom>
          <a:solidFill>
            <a:srgbClr val="F8F9F8"/>
          </a:solidFill>
          <a:ln w="38100">
            <a:solidFill>
              <a:srgbClr val="F8F9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81" y="1418982"/>
            <a:ext cx="3140616" cy="2903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1" y="212782"/>
            <a:ext cx="1966449" cy="575997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444598" y="3263845"/>
            <a:ext cx="6498497" cy="276956"/>
          </a:xfrm>
          <a:prstGeom prst="rect">
            <a:avLst/>
          </a:prstGeom>
        </p:spPr>
        <p:txBody>
          <a:bodyPr wrap="square" lIns="91397" tIns="45699" rIns="91397" bIns="45699">
            <a:spAutoFit/>
          </a:bodyPr>
          <a:lstStyle/>
          <a:p>
            <a:pPr defTabSz="913765"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ALL</a:t>
            </a:r>
            <a:endParaRPr lang="en-US" altLang="zh-CN" sz="1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330"/>
            <a:ext cx="6117590" cy="81788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引入</a:t>
            </a: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——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几个自监督学习的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例子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1535" y="1189355"/>
            <a:ext cx="7140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自监督学习（</a:t>
            </a:r>
            <a:r>
              <a:rPr lang="en-US" altLang="zh-CN"/>
              <a:t>SSL</a:t>
            </a:r>
            <a:r>
              <a:rPr lang="zh-CN" altLang="en-US"/>
              <a:t>）：从无监督数据中获取有用信息的方法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1763395" y="1979930"/>
            <a:ext cx="9016365" cy="33839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文本框 16"/>
          <p:cNvSpPr txBox="1"/>
          <p:nvPr/>
        </p:nvSpPr>
        <p:spPr>
          <a:xfrm>
            <a:off x="4771390" y="5567680"/>
            <a:ext cx="3354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</a:t>
            </a:r>
            <a:r>
              <a:rPr lang="en-US" altLang="zh-CN"/>
              <a:t>CV</a:t>
            </a:r>
            <a:r>
              <a:rPr lang="zh-CN" altLang="en-US"/>
              <a:t>领域</a:t>
            </a:r>
            <a:r>
              <a:rPr lang="zh-CN" altLang="en-US">
                <a:solidFill>
                  <a:srgbClr val="FF0000"/>
                </a:solidFill>
              </a:rPr>
              <a:t>生成类</a:t>
            </a:r>
            <a:r>
              <a:rPr lang="zh-CN" altLang="en-US"/>
              <a:t>模型的例子（</a:t>
            </a:r>
            <a:r>
              <a:rPr lang="zh-CN" altLang="en-US"/>
              <a:t>自编码器）</a:t>
            </a:r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549390" y="5888355"/>
            <a:ext cx="2399665" cy="201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891270" y="5888355"/>
            <a:ext cx="2731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以生成原始数据作为</a:t>
            </a:r>
            <a:r>
              <a:rPr lang="zh-CN" altLang="en-US"/>
              <a:t>任务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330"/>
            <a:ext cx="6117590" cy="81788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引入</a:t>
            </a: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——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几个自监督学习的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例子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1535" y="1189355"/>
            <a:ext cx="7140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自监督学习（</a:t>
            </a:r>
            <a:r>
              <a:rPr lang="en-US" altLang="zh-CN"/>
              <a:t>SSL</a:t>
            </a:r>
            <a:r>
              <a:rPr lang="zh-CN" altLang="en-US"/>
              <a:t>）：从无监督数据中获取有用信息的方法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771390" y="5567680"/>
            <a:ext cx="3354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</a:t>
            </a:r>
            <a:r>
              <a:rPr lang="en-US" altLang="zh-CN"/>
              <a:t>CV</a:t>
            </a:r>
            <a:r>
              <a:rPr lang="zh-CN" altLang="en-US"/>
              <a:t>领域</a:t>
            </a:r>
            <a:r>
              <a:rPr lang="zh-CN" altLang="en-US">
                <a:solidFill>
                  <a:srgbClr val="FF0000"/>
                </a:solidFill>
              </a:rPr>
              <a:t>对比学习</a:t>
            </a:r>
            <a:r>
              <a:rPr lang="zh-CN" altLang="en-US"/>
              <a:t>模型的例子（自编码器）</a:t>
            </a:r>
            <a:endParaRPr lang="zh-CN" altLang="en-US"/>
          </a:p>
        </p:txBody>
      </p:sp>
      <p:cxnSp>
        <p:nvCxnSpPr>
          <p:cNvPr id="18" name="直接连接符 17"/>
          <p:cNvCxnSpPr>
            <a:stCxn id="17" idx="0"/>
            <a:endCxn id="19" idx="1"/>
          </p:cNvCxnSpPr>
          <p:nvPr/>
        </p:nvCxnSpPr>
        <p:spPr>
          <a:xfrm>
            <a:off x="6448425" y="5567680"/>
            <a:ext cx="2500630" cy="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949055" y="5114925"/>
            <a:ext cx="27317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使原始数据和增强后（加了噪声）的数据</a:t>
            </a:r>
            <a:r>
              <a:rPr lang="zh-CN" altLang="en-US"/>
              <a:t>相似。</a:t>
            </a:r>
            <a:endParaRPr lang="zh-CN" altLang="en-US"/>
          </a:p>
          <a:p>
            <a:r>
              <a:rPr lang="zh-CN" altLang="en-US"/>
              <a:t>利用</a:t>
            </a:r>
            <a:r>
              <a:rPr lang="zh-CN" altLang="en-US">
                <a:solidFill>
                  <a:srgbClr val="FF0000"/>
                </a:solidFill>
              </a:rPr>
              <a:t>互信息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3005455" y="1616075"/>
            <a:ext cx="5885815" cy="37922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330"/>
            <a:ext cx="6117590" cy="81788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引入</a:t>
            </a: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——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几个自监督学习的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例子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25" y="2154555"/>
            <a:ext cx="6166485" cy="13315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25880" y="1415415"/>
            <a:ext cx="4899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互信息</a:t>
            </a:r>
            <a:r>
              <a:rPr lang="en-US" altLang="zh-CN" sz="2400">
                <a:solidFill>
                  <a:srgbClr val="FF0000"/>
                </a:solidFill>
              </a:rPr>
              <a:t>——</a:t>
            </a:r>
            <a:r>
              <a:rPr lang="zh-CN" altLang="en-US" sz="2400">
                <a:solidFill>
                  <a:srgbClr val="FF0000"/>
                </a:solidFill>
              </a:rPr>
              <a:t>对比学习常用</a:t>
            </a:r>
            <a:r>
              <a:rPr lang="zh-CN" altLang="en-US" sz="2400">
                <a:solidFill>
                  <a:srgbClr val="FF0000"/>
                </a:solidFill>
              </a:rPr>
              <a:t>指标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92145" y="4473575"/>
            <a:ext cx="5153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r>
              <a:rPr lang="zh-CN" altLang="en-US"/>
              <a:t>与</a:t>
            </a:r>
            <a:r>
              <a:rPr lang="en-US" altLang="zh-CN"/>
              <a:t>Y</a:t>
            </a:r>
            <a:r>
              <a:rPr lang="zh-CN" altLang="en-US"/>
              <a:t>越相关，互信息越大。若</a:t>
            </a:r>
            <a:r>
              <a:rPr lang="en-US" altLang="zh-CN"/>
              <a:t>X</a:t>
            </a:r>
            <a:r>
              <a:rPr lang="zh-CN" altLang="en-US"/>
              <a:t>与</a:t>
            </a:r>
            <a:r>
              <a:rPr lang="en-US" altLang="zh-CN"/>
              <a:t>Y</a:t>
            </a:r>
            <a:r>
              <a:rPr lang="zh-CN" altLang="en-US"/>
              <a:t>独立，则互信息最小（为</a:t>
            </a:r>
            <a:r>
              <a:rPr lang="en-US" altLang="zh-CN"/>
              <a:t>0</a:t>
            </a:r>
            <a:r>
              <a:rPr lang="zh-CN" altLang="en-US"/>
              <a:t>）。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330"/>
            <a:ext cx="6117590" cy="81788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图自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监督学习的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分类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960" y="1395095"/>
            <a:ext cx="8839200" cy="46151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03070" y="6151880"/>
            <a:ext cx="94640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Liu Y, Jin M, Pan S, et al. Graph self-supervised learning: A survey[J]. IEEE Transactions on Knowledge and Data Engineering, 2022.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330"/>
            <a:ext cx="6117590" cy="81788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图自监督学习的分类</a:t>
            </a: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——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生成类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模型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085" y="950595"/>
            <a:ext cx="7314565" cy="4216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10865" y="5545455"/>
            <a:ext cx="4412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生成模型的损失函数一般是为了使重构后的图和输入图的差异</a:t>
            </a:r>
            <a:r>
              <a:rPr lang="zh-CN" altLang="en-US"/>
              <a:t>最小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03070" y="6151880"/>
            <a:ext cx="94640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Liu Y, Jin M, Pan S, et al. Graph self-supervised learning: A survey[J]. IEEE Transactions on Knowledge and Data Engineering, 2022.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330"/>
            <a:ext cx="7132320" cy="81788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图自监督学习的分类</a:t>
            </a: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——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基于辅助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属性的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模型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220" y="976630"/>
            <a:ext cx="7520305" cy="43097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10270" y="2597150"/>
            <a:ext cx="3008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辅助属性可以是结点度，结点与其他结点距离</a:t>
            </a:r>
            <a:r>
              <a:rPr lang="zh-CN" altLang="en-US"/>
              <a:t>等。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009900" y="5605145"/>
            <a:ext cx="3580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使编码器得到的表征能表示原图的某种</a:t>
            </a:r>
            <a:r>
              <a:rPr lang="zh-CN" altLang="en-US"/>
              <a:t>属性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03070" y="6151880"/>
            <a:ext cx="94640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Liu Y, Jin M, Pan S, et al. Graph self-supervised learning: A survey[J]. IEEE Transactions on Knowledge and Data Engineering, 2022.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330"/>
            <a:ext cx="7132320" cy="81788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图自监督学习的分类</a:t>
            </a: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——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对比学习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模型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655" y="1202055"/>
            <a:ext cx="5439410" cy="4454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03070" y="6151880"/>
            <a:ext cx="94640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Liu Y, Jin M, Pan S, et al. Graph self-supervised learning: A survey[J]. IEEE Transactions on Knowledge and Data Engineering, 2022.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330"/>
            <a:ext cx="7132320" cy="81788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图自监督学习的训练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方式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25" y="2211705"/>
            <a:ext cx="7974330" cy="32639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63625" y="1234440"/>
            <a:ext cx="8570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</a:t>
            </a:r>
            <a:r>
              <a:rPr lang="zh-CN" altLang="en-US" sz="2400"/>
              <a:t>预训练和微调（将自监督学习到的参数作为初始</a:t>
            </a:r>
            <a:r>
              <a:rPr lang="zh-CN" altLang="en-US" sz="2400"/>
              <a:t>值）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703070" y="6151880"/>
            <a:ext cx="94640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Liu Y, Jin M, Pan S, et al. Graph self-supervised learning: A survey[J]. IEEE Transactions on Knowledge and Data Engineering, 2022.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tags/tag1.xml><?xml version="1.0" encoding="utf-8"?>
<p:tagLst xmlns:p="http://schemas.openxmlformats.org/presentationml/2006/main">
  <p:tag name="COMMONDATA" val="eyJoZGlkIjoiNjU3MDM4NTI1ODJhMTUxYTQ2ZWQzM2ExNDdlMDQ5NDA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1B89"/>
      </a:accent1>
      <a:accent2>
        <a:srgbClr val="EEB51A"/>
      </a:accent2>
      <a:accent3>
        <a:srgbClr val="591B89"/>
      </a:accent3>
      <a:accent4>
        <a:srgbClr val="EEB51A"/>
      </a:accent4>
      <a:accent5>
        <a:srgbClr val="591B89"/>
      </a:accent5>
      <a:accent6>
        <a:srgbClr val="EEB51A"/>
      </a:accent6>
      <a:hlink>
        <a:srgbClr val="591B89"/>
      </a:hlink>
      <a:folHlink>
        <a:srgbClr val="EEB51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2542</Words>
  <Application>WPS 演示</Application>
  <PresentationFormat>宽屏</PresentationFormat>
  <Paragraphs>207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等线</vt:lpstr>
      <vt:lpstr>微软雅黑</vt:lpstr>
      <vt:lpstr>Arial</vt:lpstr>
      <vt:lpstr>Arial Unicode MS</vt:lpstr>
      <vt:lpstr>等线 Light</vt:lpstr>
      <vt:lpstr>1_Office 主题​​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紫色沉稳简约毕业答辩毕业论文答辩PPT</dc:title>
  <dc:creator>lenovo</dc:creator>
  <cp:lastModifiedBy>一只浣熊</cp:lastModifiedBy>
  <cp:revision>116</cp:revision>
  <dcterms:created xsi:type="dcterms:W3CDTF">2019-03-09T08:01:00Z</dcterms:created>
  <dcterms:modified xsi:type="dcterms:W3CDTF">2022-06-16T11:32:26Z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CFEFC7CE73CF4925A053CE10B1885830</vt:lpwstr>
  </property>
</Properties>
</file>