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 id="2147483658" r:id="rId2"/>
    <p:sldMasterId id="2147483682" r:id="rId3"/>
  </p:sldMasterIdLst>
  <p:notesMasterIdLst>
    <p:notesMasterId r:id="rId20"/>
  </p:notesMasterIdLst>
  <p:handoutMasterIdLst>
    <p:handoutMasterId r:id="rId21"/>
  </p:handoutMasterIdLst>
  <p:sldIdLst>
    <p:sldId id="672" r:id="rId4"/>
    <p:sldId id="258" r:id="rId5"/>
    <p:sldId id="3229" r:id="rId6"/>
    <p:sldId id="3239" r:id="rId7"/>
    <p:sldId id="3230" r:id="rId8"/>
    <p:sldId id="3231" r:id="rId9"/>
    <p:sldId id="3232" r:id="rId10"/>
    <p:sldId id="3233" r:id="rId11"/>
    <p:sldId id="3234" r:id="rId12"/>
    <p:sldId id="3235" r:id="rId13"/>
    <p:sldId id="3236" r:id="rId14"/>
    <p:sldId id="3237" r:id="rId15"/>
    <p:sldId id="3238" r:id="rId16"/>
    <p:sldId id="3240" r:id="rId17"/>
    <p:sldId id="3246" r:id="rId18"/>
    <p:sldId id="3245" r:id="rId19"/>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mbria Math" panose="02040503050406030204" pitchFamily="18" charset="0"/>
      <p:regular r:id="rId26"/>
    </p:embeddedFont>
    <p:embeddedFont>
      <p:font typeface="Century Gothic" panose="020B0502020202020204" pitchFamily="34" charset="0"/>
      <p:regular r:id="rId27"/>
      <p:bold r:id="rId28"/>
      <p:italic r:id="rId29"/>
      <p:boldItalic r:id="rId30"/>
    </p:embeddedFont>
    <p:embeddedFont>
      <p:font typeface="等线" panose="02010600030101010101" pitchFamily="2" charset="-122"/>
      <p:regular r:id="rId31"/>
      <p:bold r:id="rId32"/>
    </p:embeddedFont>
    <p:embeddedFont>
      <p:font typeface="楷体" panose="02010609060101010101" pitchFamily="49" charset="-122"/>
      <p:regular r:id="rId33"/>
    </p:embeddedFont>
    <p:embeddedFont>
      <p:font typeface="微软雅黑" panose="020B0503020204020204" pitchFamily="34" charset="-122"/>
      <p:regular r:id="rId34"/>
      <p:bold r:id="rId35"/>
    </p:embeddedFont>
  </p:embeddedFontLst>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125BAD2-48AE-458E-A473-B5048B9FD232}">
          <p14:sldIdLst>
            <p14:sldId id="672"/>
            <p14:sldId id="258"/>
            <p14:sldId id="3229"/>
            <p14:sldId id="3239"/>
            <p14:sldId id="3230"/>
            <p14:sldId id="3231"/>
            <p14:sldId id="3232"/>
            <p14:sldId id="3233"/>
            <p14:sldId id="3234"/>
            <p14:sldId id="3235"/>
            <p14:sldId id="3236"/>
            <p14:sldId id="3237"/>
            <p14:sldId id="3238"/>
            <p14:sldId id="3240"/>
            <p14:sldId id="3246"/>
            <p14:sldId id="3245"/>
          </p14:sldIdLst>
        </p14:section>
      </p14:sectionLst>
    </p:ext>
    <p:ext uri="{EFAFB233-063F-42B5-8137-9DF3F51BA10A}">
      <p15:sldGuideLst xmlns:p15="http://schemas.microsoft.com/office/powerpoint/2012/main">
        <p15:guide id="1" orient="horz" pos="240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736"/>
    <a:srgbClr val="D60C0C"/>
    <a:srgbClr val="BFBFBF"/>
    <a:srgbClr val="D9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602" autoAdjust="0"/>
  </p:normalViewPr>
  <p:slideViewPr>
    <p:cSldViewPr snapToGrid="0" showGuides="1">
      <p:cViewPr varScale="1">
        <p:scale>
          <a:sx n="80" d="100"/>
          <a:sy n="80" d="100"/>
        </p:scale>
        <p:origin x="782" y="48"/>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63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0.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2021/10/21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48D28-2F1A-432A-AA2F-1B855D5F1C53}" type="datetimeFigureOut">
              <a:rPr lang="zh-CN" altLang="en-US" smtClean="0"/>
              <a:t>2021/10/21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8948F-AF28-4524-B14D-F372FE1DAE2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冠状动脉疾病</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24715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精神分裂症</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26640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71108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04471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688421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386258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0509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每个基分类器重复</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次取平均值，在</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个分类器中选择最好的结果。</a:t>
            </a:r>
          </a:p>
        </p:txBody>
      </p:sp>
      <p:sp>
        <p:nvSpPr>
          <p:cNvPr id="4" name="灯片编号占位符 3"/>
          <p:cNvSpPr>
            <a:spLocks noGrp="1"/>
          </p:cNvSpPr>
          <p:nvPr>
            <p:ph type="sldNum" sz="quarter" idx="5"/>
          </p:nvPr>
        </p:nvSpPr>
        <p:spPr/>
        <p:txBody>
          <a:bodyPr/>
          <a:lstStyle/>
          <a:p>
            <a:fld id="{14A8948F-AF28-4524-B14D-F372FE1DAE2E}" type="slidenum">
              <a:rPr lang="zh-CN" altLang="en-US" smtClean="0"/>
              <a:t>2</a:t>
            </a:fld>
            <a:endParaRPr lang="zh-CN" altLang="en-US"/>
          </a:p>
        </p:txBody>
      </p:sp>
    </p:spTree>
    <p:extLst>
      <p:ext uri="{BB962C8B-B14F-4D97-AF65-F5344CB8AC3E}">
        <p14:creationId xmlns:p14="http://schemas.microsoft.com/office/powerpoint/2010/main" val="173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TS</a:t>
            </a:r>
            <a:r>
              <a:rPr lang="zh-CN" altLang="en-US" dirty="0">
                <a:latin typeface="Times New Roman" panose="02020603050405020304" pitchFamily="18" charset="0"/>
                <a:cs typeface="Times New Roman" panose="02020603050405020304" pitchFamily="18" charset="0"/>
              </a:rPr>
              <a:t>用于模型训练，</a:t>
            </a:r>
            <a:r>
              <a:rPr lang="en-US" altLang="zh-CN" dirty="0">
                <a:latin typeface="Times New Roman" panose="02020603050405020304" pitchFamily="18" charset="0"/>
                <a:cs typeface="Times New Roman" panose="02020603050405020304" pitchFamily="18" charset="0"/>
              </a:rPr>
              <a:t>AES</a:t>
            </a:r>
            <a:r>
              <a:rPr lang="zh-CN" altLang="en-US" dirty="0">
                <a:latin typeface="Times New Roman" panose="02020603050405020304" pitchFamily="18" charset="0"/>
                <a:cs typeface="Times New Roman" panose="02020603050405020304" pitchFamily="18" charset="0"/>
              </a:rPr>
              <a:t>用于对</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个基分类器调参，选出最后预测时的优化组合。</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D21365-F1D8-47CC-8906-823C7233621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5339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latin typeface="Times New Roman" panose="02020603050405020304" pitchFamily="18" charset="0"/>
                <a:cs typeface="Times New Roman" panose="02020603050405020304" pitchFamily="18" charset="0"/>
              </a:rPr>
              <a:t>Gprior</a:t>
            </a:r>
            <a:r>
              <a:rPr lang="zh-CN" altLang="en-US" dirty="0">
                <a:latin typeface="Times New Roman" panose="02020603050405020304" pitchFamily="18" charset="0"/>
                <a:cs typeface="Times New Roman" panose="02020603050405020304" pitchFamily="18" charset="0"/>
              </a:rPr>
              <a:t>使用</a:t>
            </a:r>
            <a:r>
              <a:rPr lang="en-US" altLang="zh-CN" sz="1800" b="0" i="0" u="none" strike="noStrike" baseline="0" dirty="0">
                <a:latin typeface="Times New Roman" panose="02020603050405020304" pitchFamily="18" charset="0"/>
                <a:cs typeface="Times New Roman" panose="02020603050405020304" pitchFamily="18" charset="0"/>
              </a:rPr>
              <a:t>agglomerative feature clustering</a:t>
            </a:r>
            <a:r>
              <a:rPr lang="zh-CN" altLang="en-US" sz="1800" b="0" i="0" u="none" strike="noStrike" baseline="0" dirty="0">
                <a:latin typeface="Times New Roman" panose="02020603050405020304" pitchFamily="18" charset="0"/>
                <a:cs typeface="Times New Roman" panose="02020603050405020304" pitchFamily="18" charset="0"/>
              </a:rPr>
              <a:t>来降低维度，以此提取合适数量的特征，来提升性能。</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93633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POSTGAP</a:t>
            </a:r>
            <a:r>
              <a:rPr lang="zh-CN" altLang="en-US" dirty="0">
                <a:latin typeface="Times New Roman" panose="02020603050405020304" pitchFamily="18" charset="0"/>
                <a:cs typeface="Times New Roman" panose="02020603050405020304" pitchFamily="18" charset="0"/>
              </a:rPr>
              <a:t>预处理</a:t>
            </a:r>
            <a:r>
              <a:rPr lang="en-US" altLang="zh-CN" dirty="0">
                <a:latin typeface="Times New Roman" panose="02020603050405020304" pitchFamily="18" charset="0"/>
                <a:cs typeface="Times New Roman" panose="02020603050405020304" pitchFamily="18" charset="0"/>
              </a:rPr>
              <a:t>GWAS</a:t>
            </a:r>
            <a:r>
              <a:rPr lang="zh-CN" altLang="en-US" dirty="0">
                <a:latin typeface="Times New Roman" panose="02020603050405020304" pitchFamily="18" charset="0"/>
                <a:cs typeface="Times New Roman" panose="02020603050405020304" pitchFamily="18" charset="0"/>
              </a:rPr>
              <a:t>数据，得到特征。特征进行聚类：</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消除维度诅咒偏差；</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初始数据集通常包含一些相关或不相关的特征。</a:t>
            </a:r>
            <a:r>
              <a:rPr lang="en-US" altLang="zh-CN" dirty="0">
                <a:latin typeface="Times New Roman" panose="02020603050405020304" pitchFamily="18" charset="0"/>
                <a:cs typeface="Times New Roman" panose="02020603050405020304" pitchFamily="18" charset="0"/>
              </a:rPr>
              <a:t>Ward’s method</a:t>
            </a:r>
            <a:r>
              <a:rPr lang="zh-CN" altLang="en-US" dirty="0">
                <a:latin typeface="Times New Roman" panose="02020603050405020304" pitchFamily="18" charset="0"/>
                <a:cs typeface="Times New Roman" panose="02020603050405020304" pitchFamily="18" charset="0"/>
              </a:rPr>
              <a:t>采用欧氏距离进行聚类</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37683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677261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48096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03467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炎症性疾病</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15230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886B37-8689-4CE7-99D8-BB82F7243A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图片包含 建筑物, 人员, 室内, 人物&#10;&#10;自动生成的说明"/>
          <p:cNvPicPr>
            <a:picLocks noChangeAspect="1"/>
          </p:cNvPicPr>
          <p:nvPr userDrawn="1"/>
        </p:nvPicPr>
        <p:blipFill rotWithShape="1">
          <a:blip r:embed="rId2" cstate="print">
            <a:extLst>
              <a:ext uri="{28A0092B-C50C-407E-A947-70E740481C1C}">
                <a14:useLocalDpi xmlns:a14="http://schemas.microsoft.com/office/drawing/2010/main" val="0"/>
              </a:ext>
            </a:extLst>
          </a:blip>
          <a:srcRect t="38384"/>
          <a:stretch>
            <a:fillRect/>
          </a:stretch>
        </p:blipFill>
        <p:spPr>
          <a:xfrm>
            <a:off x="0" y="-1"/>
            <a:ext cx="12192000" cy="5008179"/>
          </a:xfrm>
          <a:prstGeom prst="rect">
            <a:avLst/>
          </a:prstGeom>
        </p:spPr>
      </p:pic>
      <p:sp>
        <p:nvSpPr>
          <p:cNvPr id="4" name="矩形 3"/>
          <p:cNvSpPr/>
          <p:nvPr userDrawn="1"/>
        </p:nvSpPr>
        <p:spPr>
          <a:xfrm>
            <a:off x="0" y="-1"/>
            <a:ext cx="12192000" cy="5008179"/>
          </a:xfrm>
          <a:prstGeom prst="rect">
            <a:avLst/>
          </a:prstGeom>
          <a:solidFill>
            <a:srgbClr val="31567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3" name="图片 2" descr="图片包含 建筑物, 人员, 室内, 人物&#10;&#10;自动生成的说明"/>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27" b="-1"/>
          <a:stretch>
            <a:fillRect/>
          </a:stretch>
        </p:blipFill>
        <p:spPr>
          <a:xfrm>
            <a:off x="0" y="1"/>
            <a:ext cx="12192000" cy="6858000"/>
          </a:xfrm>
          <a:prstGeom prst="rect">
            <a:avLst/>
          </a:prstGeom>
        </p:spPr>
      </p:pic>
      <p:sp>
        <p:nvSpPr>
          <p:cNvPr id="4" name="矩形 3"/>
          <p:cNvSpPr/>
          <p:nvPr userDrawn="1"/>
        </p:nvSpPr>
        <p:spPr>
          <a:xfrm>
            <a:off x="0" y="1"/>
            <a:ext cx="12192000" cy="6858000"/>
          </a:xfrm>
          <a:prstGeom prst="rect">
            <a:avLst/>
          </a:prstGeom>
          <a:solidFill>
            <a:srgbClr val="31567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 name="矩形 1"/>
          <p:cNvSpPr/>
          <p:nvPr userDrawn="1"/>
        </p:nvSpPr>
        <p:spPr>
          <a:xfrm>
            <a:off x="1292772" y="1274379"/>
            <a:ext cx="9606456" cy="4309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6" name="页脚占位符 3"/>
          <p:cNvSpPr txBox="1"/>
          <p:nvPr userDrawn="1"/>
        </p:nvSpPr>
        <p:spPr>
          <a:xfrm>
            <a:off x="11049748" y="6540435"/>
            <a:ext cx="939240" cy="123111"/>
          </a:xfrm>
          <a:prstGeom prst="rect">
            <a:avLst/>
          </a:prstGeom>
        </p:spPr>
        <p:txBody>
          <a:bodyPr vert="horz" wrap="square" lIns="0" tIns="0" rIns="0" bIns="0" rtlCol="0" anchor="ctr">
            <a:spAutoFit/>
          </a:bodyPr>
          <a:lstStyle>
            <a:defPPr>
              <a:defRPr lang="en-US"/>
            </a:defPPr>
            <a:lvl1pPr marL="0" algn="dist" defTabSz="457200" rtl="0" eaLnBrk="1" latinLnBrk="0" hangingPunct="1">
              <a:defRPr lang="zh-CN" altLang="en-US" sz="800" b="0" kern="1200" dirty="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zh-CN" altLang="en-US" dirty="0">
                <a:solidFill>
                  <a:schemeClr val="tx1">
                    <a:lumMod val="95000"/>
                    <a:lumOff val="5000"/>
                  </a:schemeClr>
                </a:solidFill>
                <a:ea typeface="微软雅黑 Light" panose="020B0502040204020203" charset="-122"/>
              </a:rPr>
              <a:t>海纳百川，有容乃大</a:t>
            </a:r>
          </a:p>
        </p:txBody>
      </p:sp>
      <p:cxnSp>
        <p:nvCxnSpPr>
          <p:cNvPr id="16" name="直接连接符 15"/>
          <p:cNvCxnSpPr/>
          <p:nvPr userDrawn="1"/>
        </p:nvCxnSpPr>
        <p:spPr>
          <a:xfrm>
            <a:off x="73414" y="6366521"/>
            <a:ext cx="1190752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a:xfrm>
            <a:off x="4724400" y="6544710"/>
            <a:ext cx="2743200" cy="153888"/>
          </a:xfrm>
        </p:spPr>
        <p:txBody>
          <a:bodyPr vert="horz" wrap="square" lIns="0" tIns="0" rIns="0" bIns="0" rtlCol="0" anchor="ctr">
            <a:spAutoFit/>
          </a:bodyPr>
          <a:lstStyle>
            <a:lvl1pPr algn="ctr">
              <a:defRPr lang="zh-CN" altLang="en-US" sz="1000" b="0" smtClean="0">
                <a:solidFill>
                  <a:schemeClr val="tx1">
                    <a:lumMod val="95000"/>
                    <a:lumOff val="5000"/>
                  </a:schemeClr>
                </a:solidFill>
                <a:ea typeface="微软雅黑 Light" panose="020B0502040204020203" charset="-122"/>
              </a:defRPr>
            </a:lvl1pPr>
          </a:lstStyle>
          <a:p>
            <a:pPr defTabSz="457200"/>
            <a:fld id="{D3886B37-8689-4CE7-99D8-BB82F7243A28}" type="slidenum">
              <a:rPr lang="en-US" altLang="zh-CN" smtClean="0"/>
              <a:t>‹#›</a:t>
            </a:fld>
            <a:endParaRPr lang="en-US" altLang="zh-CN"/>
          </a:p>
        </p:txBody>
      </p:sp>
      <p:pic>
        <p:nvPicPr>
          <p:cNvPr id="3" name="图片 2"/>
          <p:cNvPicPr>
            <a:picLocks noChangeAspect="1"/>
          </p:cNvPicPr>
          <p:nvPr userDrawn="1"/>
        </p:nvPicPr>
        <p:blipFill>
          <a:blip r:embed="rId2"/>
          <a:stretch>
            <a:fillRect/>
          </a:stretch>
        </p:blipFill>
        <p:spPr>
          <a:xfrm>
            <a:off x="142241" y="6450951"/>
            <a:ext cx="1078947" cy="3414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3" name="图片 2" descr="图片包含 建筑物, 人员, 室内, 人物&#10;&#10;自动生成的说明"/>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27" b="-1"/>
          <a:stretch>
            <a:fillRect/>
          </a:stretch>
        </p:blipFill>
        <p:spPr>
          <a:xfrm>
            <a:off x="0" y="1"/>
            <a:ext cx="12192000" cy="6858000"/>
          </a:xfrm>
          <a:prstGeom prst="rect">
            <a:avLst/>
          </a:prstGeom>
        </p:spPr>
      </p:pic>
      <p:sp>
        <p:nvSpPr>
          <p:cNvPr id="4" name="矩形 3"/>
          <p:cNvSpPr/>
          <p:nvPr userDrawn="1"/>
        </p:nvSpPr>
        <p:spPr>
          <a:xfrm>
            <a:off x="0" y="1"/>
            <a:ext cx="12192000" cy="6858000"/>
          </a:xfrm>
          <a:prstGeom prst="rect">
            <a:avLst/>
          </a:prstGeom>
          <a:solidFill>
            <a:srgbClr val="31567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13" name="矩形 12"/>
          <p:cNvSpPr/>
          <p:nvPr userDrawn="1"/>
        </p:nvSpPr>
        <p:spPr>
          <a:xfrm>
            <a:off x="0" y="620113"/>
            <a:ext cx="762001" cy="303348"/>
          </a:xfrm>
          <a:prstGeom prst="rect">
            <a:avLst/>
          </a:prstGeom>
          <a:solidFill>
            <a:srgbClr val="EF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819809" y="618662"/>
            <a:ext cx="147143" cy="303348"/>
          </a:xfrm>
          <a:prstGeom prst="rect">
            <a:avLst/>
          </a:prstGeom>
          <a:solidFill>
            <a:srgbClr val="EF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cxnSp>
        <p:nvCxnSpPr>
          <p:cNvPr id="16" name="直接连接符 15"/>
          <p:cNvCxnSpPr/>
          <p:nvPr userDrawn="1"/>
        </p:nvCxnSpPr>
        <p:spPr>
          <a:xfrm>
            <a:off x="73414" y="6366521"/>
            <a:ext cx="1190752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a:xfrm>
            <a:off x="4724400" y="6544710"/>
            <a:ext cx="2743200" cy="153888"/>
          </a:xfrm>
        </p:spPr>
        <p:txBody>
          <a:bodyPr vert="horz" wrap="square" lIns="0" tIns="0" rIns="0" bIns="0" rtlCol="0" anchor="ctr">
            <a:spAutoFit/>
          </a:bodyPr>
          <a:lstStyle>
            <a:lvl1pPr algn="ctr">
              <a:defRPr lang="zh-CN" altLang="en-US" sz="1000" b="0" smtClean="0">
                <a:solidFill>
                  <a:schemeClr val="tx1">
                    <a:lumMod val="95000"/>
                    <a:lumOff val="5000"/>
                  </a:schemeClr>
                </a:solidFill>
                <a:ea typeface="微软雅黑 Light" panose="020B0502040204020203" charset="-122"/>
              </a:defRPr>
            </a:lvl1pPr>
          </a:lstStyle>
          <a:p>
            <a:pPr defTabSz="457200"/>
            <a:fld id="{D3886B37-8689-4CE7-99D8-BB82F7243A28}" type="slidenum">
              <a:rPr lang="en-US" altLang="zh-CN" smtClean="0"/>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cxnSp>
        <p:nvCxnSpPr>
          <p:cNvPr id="16" name="直接连接符 15"/>
          <p:cNvCxnSpPr/>
          <p:nvPr userDrawn="1"/>
        </p:nvCxnSpPr>
        <p:spPr>
          <a:xfrm>
            <a:off x="73414" y="6366521"/>
            <a:ext cx="119075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userDrawn="1"/>
        </p:nvPicPr>
        <p:blipFill>
          <a:blip r:embed="rId2">
            <a:duotone>
              <a:schemeClr val="accent1">
                <a:shade val="45000"/>
                <a:satMod val="135000"/>
              </a:schemeClr>
              <a:prstClr val="white"/>
            </a:duotone>
          </a:blip>
          <a:stretch>
            <a:fillRect/>
          </a:stretch>
        </p:blipFill>
        <p:spPr>
          <a:xfrm>
            <a:off x="142241" y="6450951"/>
            <a:ext cx="1078947" cy="341406"/>
          </a:xfrm>
          <a:prstGeom prst="rect">
            <a:avLst/>
          </a:prstGeom>
        </p:spPr>
      </p:pic>
      <p:sp>
        <p:nvSpPr>
          <p:cNvPr id="7" name="页脚占位符 3"/>
          <p:cNvSpPr txBox="1"/>
          <p:nvPr userDrawn="1"/>
        </p:nvSpPr>
        <p:spPr>
          <a:xfrm>
            <a:off x="11049748" y="6540435"/>
            <a:ext cx="939240" cy="123111"/>
          </a:xfrm>
          <a:prstGeom prst="rect">
            <a:avLst/>
          </a:prstGeom>
        </p:spPr>
        <p:txBody>
          <a:bodyPr vert="horz" wrap="square" lIns="0" tIns="0" rIns="0" bIns="0" rtlCol="0" anchor="ctr">
            <a:spAutoFit/>
          </a:bodyPr>
          <a:lstStyle>
            <a:defPPr>
              <a:defRPr lang="en-US"/>
            </a:defPPr>
            <a:lvl1pPr marL="0" algn="dist" defTabSz="457200" rtl="0" eaLnBrk="1" latinLnBrk="0" hangingPunct="1">
              <a:defRPr lang="zh-CN" altLang="en-US" sz="800" b="0" kern="1200" dirty="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zh-CN" altLang="en-US" dirty="0">
                <a:solidFill>
                  <a:schemeClr val="tx1">
                    <a:lumMod val="95000"/>
                    <a:lumOff val="5000"/>
                  </a:schemeClr>
                </a:solidFill>
                <a:ea typeface="微软雅黑 Light" panose="020B0502040204020203" charset="-122"/>
              </a:rPr>
              <a:t>海纳百川，有容乃大</a:t>
            </a:r>
          </a:p>
        </p:txBody>
      </p:sp>
      <p:sp>
        <p:nvSpPr>
          <p:cNvPr id="8" name="灯片编号占位符 13"/>
          <p:cNvSpPr>
            <a:spLocks noGrp="1"/>
          </p:cNvSpPr>
          <p:nvPr>
            <p:ph type="sldNum" sz="quarter" idx="12"/>
          </p:nvPr>
        </p:nvSpPr>
        <p:spPr>
          <a:xfrm>
            <a:off x="4724400" y="6544710"/>
            <a:ext cx="2743200" cy="153888"/>
          </a:xfrm>
        </p:spPr>
        <p:txBody>
          <a:bodyPr vert="horz" wrap="square" lIns="0" tIns="0" rIns="0" bIns="0" rtlCol="0" anchor="ctr">
            <a:spAutoFit/>
          </a:bodyPr>
          <a:lstStyle>
            <a:lvl1pPr algn="ctr">
              <a:defRPr lang="zh-CN" altLang="en-US" sz="1000" b="0" smtClean="0">
                <a:solidFill>
                  <a:schemeClr val="tx1">
                    <a:lumMod val="95000"/>
                    <a:lumOff val="5000"/>
                  </a:schemeClr>
                </a:solidFill>
                <a:ea typeface="微软雅黑 Light" panose="020B0502040204020203" charset="-122"/>
              </a:defRPr>
            </a:lvl1pPr>
          </a:lstStyle>
          <a:p>
            <a:pPr defTabSz="457200"/>
            <a:fld id="{D3886B37-8689-4CE7-99D8-BB82F7243A28}" type="slidenum">
              <a:rPr lang="en-US" altLang="zh-CN" smtClean="0"/>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extLst>
      <p:ext uri="{BB962C8B-B14F-4D97-AF65-F5344CB8AC3E}">
        <p14:creationId xmlns:p14="http://schemas.microsoft.com/office/powerpoint/2010/main" val="359039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20.xml"/><Relationship Id="rId7" Type="http://schemas.openxmlformats.org/officeDocument/2006/relationships/tags" Target="../tags/tag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1.xml"/><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49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1" y="6356350"/>
            <a:ext cx="4114800" cy="365125"/>
          </a:xfrm>
          <a:prstGeom prst="rect">
            <a:avLst/>
          </a:prstGeom>
        </p:spPr>
        <p:txBody>
          <a:bodyPr vert="horz" lIns="91440" tIns="45720" rIns="91440" bIns="45720" rtlCol="0" anchor="ctr"/>
          <a:lstStyle>
            <a:lvl1pPr algn="ctr">
              <a:defRPr sz="149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90">
                <a:solidFill>
                  <a:schemeClr val="tx1">
                    <a:tint val="75000"/>
                  </a:schemeClr>
                </a:solidFill>
              </a:defRPr>
            </a:lvl1pPr>
          </a:lstStyle>
          <a:p>
            <a:fld id="{D3886B37-8689-4CE7-99D8-BB82F7243A2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87" r:id="rId6"/>
  </p:sldLayoutIdLst>
  <p:hf hdr="0" ftr="0" dt="0"/>
  <p:txStyles>
    <p:titleStyle>
      <a:lvl1pPr algn="l" defTabSz="1133475" rtl="0" eaLnBrk="1" latinLnBrk="0" hangingPunct="1">
        <a:lnSpc>
          <a:spcPct val="90000"/>
        </a:lnSpc>
        <a:spcBef>
          <a:spcPct val="0"/>
        </a:spcBef>
        <a:buNone/>
        <a:defRPr sz="5455" kern="1200">
          <a:solidFill>
            <a:schemeClr val="tx1"/>
          </a:solidFill>
          <a:latin typeface="+mj-lt"/>
          <a:ea typeface="+mj-ea"/>
          <a:cs typeface="+mj-cs"/>
        </a:defRPr>
      </a:lvl1pPr>
    </p:titleStyle>
    <p:bodyStyle>
      <a:lvl1pPr marL="283210" indent="-283210" algn="l" defTabSz="1133475" rtl="0" eaLnBrk="1" latinLnBrk="0" hangingPunct="1">
        <a:lnSpc>
          <a:spcPct val="90000"/>
        </a:lnSpc>
        <a:spcBef>
          <a:spcPts val="1240"/>
        </a:spcBef>
        <a:buFont typeface="Arial" panose="020B0604020202020204" pitchFamily="34" charset="0"/>
        <a:buChar char="•"/>
        <a:defRPr sz="3470" kern="1200">
          <a:solidFill>
            <a:schemeClr val="tx1"/>
          </a:solidFill>
          <a:latin typeface="+mn-lt"/>
          <a:ea typeface="+mn-ea"/>
          <a:cs typeface="+mn-cs"/>
        </a:defRPr>
      </a:lvl1pPr>
      <a:lvl2pPr marL="850265" indent="-283210" algn="l" defTabSz="1133475" rtl="0" eaLnBrk="1" latinLnBrk="0" hangingPunct="1">
        <a:lnSpc>
          <a:spcPct val="90000"/>
        </a:lnSpc>
        <a:spcBef>
          <a:spcPts val="620"/>
        </a:spcBef>
        <a:buFont typeface="Arial" panose="020B0604020202020204" pitchFamily="34" charset="0"/>
        <a:buChar char="•"/>
        <a:defRPr sz="2975" kern="1200">
          <a:solidFill>
            <a:schemeClr val="tx1"/>
          </a:solidFill>
          <a:latin typeface="+mn-lt"/>
          <a:ea typeface="+mn-ea"/>
          <a:cs typeface="+mn-cs"/>
        </a:defRPr>
      </a:lvl2pPr>
      <a:lvl3pPr marL="1417320" indent="-283210" algn="l" defTabSz="1133475" rtl="0" eaLnBrk="1" latinLnBrk="0" hangingPunct="1">
        <a:lnSpc>
          <a:spcPct val="90000"/>
        </a:lnSpc>
        <a:spcBef>
          <a:spcPts val="620"/>
        </a:spcBef>
        <a:buFont typeface="Arial" panose="020B0604020202020204" pitchFamily="34" charset="0"/>
        <a:buChar char="•"/>
        <a:defRPr sz="2480" kern="1200">
          <a:solidFill>
            <a:schemeClr val="tx1"/>
          </a:solidFill>
          <a:latin typeface="+mn-lt"/>
          <a:ea typeface="+mn-ea"/>
          <a:cs typeface="+mn-cs"/>
        </a:defRPr>
      </a:lvl3pPr>
      <a:lvl4pPr marL="1984375"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4pPr>
      <a:lvl5pPr marL="2551430"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5pPr>
      <a:lvl6pPr marL="3118485"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6pPr>
      <a:lvl7pPr marL="3685540"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7pPr>
      <a:lvl8pPr marL="4252595"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8pPr>
      <a:lvl9pPr marL="4819015"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9pPr>
    </p:bodyStyle>
    <p:otherStyle>
      <a:defPPr>
        <a:defRPr lang="zh-CN"/>
      </a:defPPr>
      <a:lvl1pPr marL="0" algn="l" defTabSz="1133475" rtl="0" eaLnBrk="1" latinLnBrk="0" hangingPunct="1">
        <a:defRPr sz="2230" kern="1200">
          <a:solidFill>
            <a:schemeClr val="tx1"/>
          </a:solidFill>
          <a:latin typeface="+mn-lt"/>
          <a:ea typeface="+mn-ea"/>
          <a:cs typeface="+mn-cs"/>
        </a:defRPr>
      </a:lvl1pPr>
      <a:lvl2pPr marL="567055" algn="l" defTabSz="1133475" rtl="0" eaLnBrk="1" latinLnBrk="0" hangingPunct="1">
        <a:defRPr sz="2230" kern="1200">
          <a:solidFill>
            <a:schemeClr val="tx1"/>
          </a:solidFill>
          <a:latin typeface="+mn-lt"/>
          <a:ea typeface="+mn-ea"/>
          <a:cs typeface="+mn-cs"/>
        </a:defRPr>
      </a:lvl2pPr>
      <a:lvl3pPr marL="1134110" algn="l" defTabSz="1133475" rtl="0" eaLnBrk="1" latinLnBrk="0" hangingPunct="1">
        <a:defRPr sz="2230" kern="1200">
          <a:solidFill>
            <a:schemeClr val="tx1"/>
          </a:solidFill>
          <a:latin typeface="+mn-lt"/>
          <a:ea typeface="+mn-ea"/>
          <a:cs typeface="+mn-cs"/>
        </a:defRPr>
      </a:lvl3pPr>
      <a:lvl4pPr marL="1701165" algn="l" defTabSz="1133475" rtl="0" eaLnBrk="1" latinLnBrk="0" hangingPunct="1">
        <a:defRPr sz="2230" kern="1200">
          <a:solidFill>
            <a:schemeClr val="tx1"/>
          </a:solidFill>
          <a:latin typeface="+mn-lt"/>
          <a:ea typeface="+mn-ea"/>
          <a:cs typeface="+mn-cs"/>
        </a:defRPr>
      </a:lvl4pPr>
      <a:lvl5pPr marL="2267585" algn="l" defTabSz="1133475" rtl="0" eaLnBrk="1" latinLnBrk="0" hangingPunct="1">
        <a:defRPr sz="2230" kern="1200">
          <a:solidFill>
            <a:schemeClr val="tx1"/>
          </a:solidFill>
          <a:latin typeface="+mn-lt"/>
          <a:ea typeface="+mn-ea"/>
          <a:cs typeface="+mn-cs"/>
        </a:defRPr>
      </a:lvl5pPr>
      <a:lvl6pPr marL="2834640" algn="l" defTabSz="1133475" rtl="0" eaLnBrk="1" latinLnBrk="0" hangingPunct="1">
        <a:defRPr sz="2230" kern="1200">
          <a:solidFill>
            <a:schemeClr val="tx1"/>
          </a:solidFill>
          <a:latin typeface="+mn-lt"/>
          <a:ea typeface="+mn-ea"/>
          <a:cs typeface="+mn-cs"/>
        </a:defRPr>
      </a:lvl6pPr>
      <a:lvl7pPr marL="3401695" algn="l" defTabSz="1133475" rtl="0" eaLnBrk="1" latinLnBrk="0" hangingPunct="1">
        <a:defRPr sz="2230" kern="1200">
          <a:solidFill>
            <a:schemeClr val="tx1"/>
          </a:solidFill>
          <a:latin typeface="+mn-lt"/>
          <a:ea typeface="+mn-ea"/>
          <a:cs typeface="+mn-cs"/>
        </a:defRPr>
      </a:lvl7pPr>
      <a:lvl8pPr marL="3968750" algn="l" defTabSz="1133475" rtl="0" eaLnBrk="1" latinLnBrk="0" hangingPunct="1">
        <a:defRPr sz="2230" kern="1200">
          <a:solidFill>
            <a:schemeClr val="tx1"/>
          </a:solidFill>
          <a:latin typeface="+mn-lt"/>
          <a:ea typeface="+mn-ea"/>
          <a:cs typeface="+mn-cs"/>
        </a:defRPr>
      </a:lvl8pPr>
      <a:lvl9pPr marL="4535805" algn="l" defTabSz="1133475" rtl="0" eaLnBrk="1" latinLnBrk="0" hangingPunct="1">
        <a:defRPr sz="223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EC754-DA89-45C2-97C6-B723DF8DEA41}" type="datetimeFigureOut">
              <a:rPr lang="zh-CN" altLang="en-US" smtClean="0"/>
              <a:t>2021/10/21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36759-13DF-4C1C-83CB-8E646695D2B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6"/>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7"/>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xStyles>
    <p:titleStyle>
      <a:lvl1pPr algn="l" defTabSz="914400" rtl="0" eaLnBrk="1" latinLnBrk="0" hangingPunct="1">
        <a:lnSpc>
          <a:spcPct val="90000"/>
        </a:lnSpc>
        <a:spcBef>
          <a:spcPct val="0"/>
        </a:spcBef>
        <a:buNone/>
        <a:defRPr sz="40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pic>
        <p:nvPicPr>
          <p:cNvPr id="3" name="图片 2">
            <a:extLst>
              <a:ext uri="{FF2B5EF4-FFF2-40B4-BE49-F238E27FC236}">
                <a16:creationId xmlns:a16="http://schemas.microsoft.com/office/drawing/2014/main" id="{FAF8F7DC-9875-4712-8768-7ED9C56C14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45724"/>
            <a:ext cx="12192000" cy="6112276"/>
          </a:xfrm>
          <a:prstGeom prst="rect">
            <a:avLst/>
          </a:prstGeom>
        </p:spPr>
      </p:pic>
      <p:pic>
        <p:nvPicPr>
          <p:cNvPr id="4" name="图片 3">
            <a:extLst>
              <a:ext uri="{FF2B5EF4-FFF2-40B4-BE49-F238E27FC236}">
                <a16:creationId xmlns:a16="http://schemas.microsoft.com/office/drawing/2014/main" id="{CC52CC0F-DE7B-4916-A785-82457C8E36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884" y="2320195"/>
            <a:ext cx="2459115" cy="4953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pic>
        <p:nvPicPr>
          <p:cNvPr id="6" name="图片 5">
            <a:extLst>
              <a:ext uri="{FF2B5EF4-FFF2-40B4-BE49-F238E27FC236}">
                <a16:creationId xmlns:a16="http://schemas.microsoft.com/office/drawing/2014/main" id="{3E109C42-B0E2-43A8-B998-40AA8BAD6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2972"/>
            <a:ext cx="6684245" cy="6619112"/>
          </a:xfrm>
          <a:prstGeom prst="rect">
            <a:avLst/>
          </a:prstGeom>
        </p:spPr>
      </p:pic>
      <p:sp>
        <p:nvSpPr>
          <p:cNvPr id="7" name="文本框 6">
            <a:extLst>
              <a:ext uri="{FF2B5EF4-FFF2-40B4-BE49-F238E27FC236}">
                <a16:creationId xmlns:a16="http://schemas.microsoft.com/office/drawing/2014/main" id="{AFD371D9-E83C-46A3-B599-3A3CA46602FC}"/>
              </a:ext>
            </a:extLst>
          </p:cNvPr>
          <p:cNvSpPr txBox="1"/>
          <p:nvPr/>
        </p:nvSpPr>
        <p:spPr>
          <a:xfrm>
            <a:off x="-79900" y="-95999"/>
            <a:ext cx="7341833" cy="430887"/>
          </a:xfrm>
          <a:prstGeom prst="rect">
            <a:avLst/>
          </a:prstGeom>
          <a:noFill/>
        </p:spPr>
        <p:txBody>
          <a:bodyPr wrap="square" rtlCol="0">
            <a:spAutoFit/>
          </a:bodyPr>
          <a:lstStyle/>
          <a:p>
            <a:r>
              <a:rPr lang="en-US" altLang="zh-CN" sz="2200" b="1" i="0" u="none" strike="noStrike" baseline="0" dirty="0">
                <a:latin typeface="Times New Roman" panose="02020603050405020304" pitchFamily="18" charset="0"/>
                <a:cs typeface="Times New Roman" panose="02020603050405020304" pitchFamily="18" charset="0"/>
              </a:rPr>
              <a:t>Gene prioritization for coronary artery disease GWAS.</a:t>
            </a:r>
            <a:endParaRPr lang="zh-CN" altLang="en-US" sz="22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BC62C9C-2980-4870-95B8-24433DB3A5F6}"/>
              </a:ext>
            </a:extLst>
          </p:cNvPr>
          <p:cNvSpPr txBox="1"/>
          <p:nvPr/>
        </p:nvSpPr>
        <p:spPr>
          <a:xfrm>
            <a:off x="6791417" y="981252"/>
            <a:ext cx="4979835" cy="5509200"/>
          </a:xfrm>
          <a:prstGeom prst="rect">
            <a:avLst/>
          </a:prstGeom>
          <a:noFill/>
        </p:spPr>
        <p:txBody>
          <a:bodyPr wrap="square" rtlCol="0">
            <a:spAutoFit/>
          </a:bodyPr>
          <a:lstStyle/>
          <a:p>
            <a:pPr algn="just"/>
            <a:r>
              <a:rPr lang="en-US" altLang="zh-CN" sz="2200" b="1" i="0" u="none" strike="noStrike" baseline="0" dirty="0">
                <a:latin typeface="Times New Roman" panose="02020603050405020304" pitchFamily="18" charset="0"/>
                <a:cs typeface="Times New Roman" panose="02020603050405020304" pitchFamily="18" charset="0"/>
              </a:rPr>
              <a:t>(A) </a:t>
            </a:r>
            <a:r>
              <a:rPr lang="en-US" altLang="zh-CN" sz="2200" b="0" i="0" u="none" strike="noStrike" baseline="0" dirty="0">
                <a:latin typeface="Times New Roman" panose="02020603050405020304" pitchFamily="18" charset="0"/>
                <a:cs typeface="Times New Roman" panose="02020603050405020304" pitchFamily="18" charset="0"/>
              </a:rPr>
              <a:t>Scheme for selection of training, algorithm evaluation and validation gene sets; </a:t>
            </a:r>
            <a:r>
              <a:rPr lang="en-US" altLang="zh-CN" sz="2200" b="1" i="0" u="none" strike="noStrike" baseline="0" dirty="0">
                <a:latin typeface="Times New Roman" panose="02020603050405020304" pitchFamily="18" charset="0"/>
                <a:cs typeface="Times New Roman" panose="02020603050405020304" pitchFamily="18" charset="0"/>
              </a:rPr>
              <a:t>(B) </a:t>
            </a:r>
            <a:r>
              <a:rPr lang="en-US" altLang="zh-CN" sz="2200" b="0" i="0" u="none" strike="noStrike" baseline="0" dirty="0">
                <a:latin typeface="Times New Roman" panose="02020603050405020304" pitchFamily="18" charset="0"/>
                <a:cs typeface="Times New Roman" panose="02020603050405020304" pitchFamily="18" charset="0"/>
              </a:rPr>
              <a:t>Classification quality comparison for </a:t>
            </a:r>
            <a:r>
              <a:rPr lang="en-US" altLang="zh-CN" sz="2200" b="0" i="0" u="none" strike="noStrike" baseline="0" dirty="0" err="1">
                <a:latin typeface="Times New Roman" panose="02020603050405020304" pitchFamily="18" charset="0"/>
                <a:cs typeface="Times New Roman" panose="02020603050405020304" pitchFamily="18" charset="0"/>
              </a:rPr>
              <a:t>GPrior</a:t>
            </a:r>
            <a:r>
              <a:rPr lang="en-US" altLang="zh-CN" sz="2200" b="0" i="0" u="none" strike="noStrike" baseline="0" dirty="0">
                <a:latin typeface="Times New Roman" panose="02020603050405020304" pitchFamily="18" charset="0"/>
                <a:cs typeface="Times New Roman" panose="02020603050405020304" pitchFamily="18" charset="0"/>
              </a:rPr>
              <a:t>, Bagging SVM and conventional </a:t>
            </a:r>
            <a:r>
              <a:rPr lang="en-US" altLang="zh-CN" sz="2200" b="0" i="0" u="none" strike="noStrike" baseline="0" dirty="0" err="1">
                <a:latin typeface="Times New Roman" panose="02020603050405020304" pitchFamily="18" charset="0"/>
                <a:cs typeface="Times New Roman" panose="02020603050405020304" pitchFamily="18" charset="0"/>
              </a:rPr>
              <a:t>Pnlearning</a:t>
            </a:r>
            <a:r>
              <a:rPr lang="en-US" altLang="zh-CN" sz="2200" dirty="0">
                <a:latin typeface="Times New Roman" panose="02020603050405020304" pitchFamily="18" charset="0"/>
                <a:cs typeface="Times New Roman" panose="02020603050405020304" pitchFamily="18" charset="0"/>
              </a:rPr>
              <a:t> </a:t>
            </a:r>
            <a:r>
              <a:rPr lang="en-US" altLang="zh-CN" sz="2200" b="0" i="0" u="none" strike="noStrike" baseline="0" dirty="0">
                <a:latin typeface="Times New Roman" panose="02020603050405020304" pitchFamily="18" charset="0"/>
                <a:cs typeface="Times New Roman" panose="02020603050405020304" pitchFamily="18" charset="0"/>
              </a:rPr>
              <a:t>with weighted linear regression; </a:t>
            </a:r>
            <a:r>
              <a:rPr lang="en-US" altLang="zh-CN" sz="2200" b="1" i="0" u="none" strike="noStrike" baseline="0" dirty="0">
                <a:latin typeface="Times New Roman" panose="02020603050405020304" pitchFamily="18" charset="0"/>
                <a:cs typeface="Times New Roman" panose="02020603050405020304" pitchFamily="18" charset="0"/>
              </a:rPr>
              <a:t>(C) </a:t>
            </a:r>
            <a:r>
              <a:rPr lang="en-US" altLang="zh-CN" sz="2200" b="0" i="0" u="none" strike="noStrike" baseline="0" dirty="0">
                <a:latin typeface="Times New Roman" panose="02020603050405020304" pitchFamily="18" charset="0"/>
                <a:cs typeface="Times New Roman" panose="02020603050405020304" pitchFamily="18" charset="0"/>
              </a:rPr>
              <a:t>Cumulative gains curve shows better prioritization of true genes at the top of the candidate list using </a:t>
            </a:r>
            <a:r>
              <a:rPr lang="en-US" altLang="zh-CN" sz="2200" b="0" i="0" u="none" strike="noStrike" baseline="0" dirty="0" err="1">
                <a:latin typeface="Times New Roman" panose="02020603050405020304" pitchFamily="18" charset="0"/>
                <a:cs typeface="Times New Roman" panose="02020603050405020304" pitchFamily="18" charset="0"/>
              </a:rPr>
              <a:t>GPrior</a:t>
            </a:r>
            <a:r>
              <a:rPr lang="en-US" altLang="zh-CN" sz="2200" b="0" i="0" u="none" strike="noStrike" baseline="0" dirty="0">
                <a:latin typeface="Times New Roman" panose="02020603050405020304" pitchFamily="18" charset="0"/>
                <a:cs typeface="Times New Roman" panose="02020603050405020304" pitchFamily="18" charset="0"/>
              </a:rPr>
              <a:t> in comparison with other methods; </a:t>
            </a:r>
            <a:r>
              <a:rPr lang="en-US" altLang="zh-CN" sz="2200" b="1" i="0" u="none" strike="noStrike" baseline="0" dirty="0">
                <a:latin typeface="Times New Roman" panose="02020603050405020304" pitchFamily="18" charset="0"/>
                <a:cs typeface="Times New Roman" panose="02020603050405020304" pitchFamily="18" charset="0"/>
              </a:rPr>
              <a:t>(D) </a:t>
            </a:r>
            <a:r>
              <a:rPr lang="en-US" altLang="zh-CN" sz="2200" b="0" i="0" u="none" strike="noStrike" baseline="0" dirty="0">
                <a:latin typeface="Times New Roman" panose="02020603050405020304" pitchFamily="18" charset="0"/>
                <a:cs typeface="Times New Roman" panose="02020603050405020304" pitchFamily="18" charset="0"/>
              </a:rPr>
              <a:t>True genes from the independent validation gene set receive significantly higher scores than genes found within the same loci but not implicated in the disease; </a:t>
            </a:r>
            <a:r>
              <a:rPr lang="en-US" altLang="zh-CN" sz="2200" b="1" i="0" u="none" strike="noStrike" baseline="0" dirty="0">
                <a:latin typeface="Times New Roman" panose="02020603050405020304" pitchFamily="18" charset="0"/>
                <a:cs typeface="Times New Roman" panose="02020603050405020304" pitchFamily="18" charset="0"/>
              </a:rPr>
              <a:t>(E) </a:t>
            </a:r>
            <a:r>
              <a:rPr lang="en-US" altLang="zh-CN" sz="2200" b="0" i="0" u="none" strike="noStrike" baseline="0" dirty="0">
                <a:latin typeface="Times New Roman" panose="02020603050405020304" pitchFamily="18" charset="0"/>
                <a:cs typeface="Times New Roman" panose="02020603050405020304" pitchFamily="18" charset="0"/>
              </a:rPr>
              <a:t>Enrichment of true genes from independent validation gene set among</a:t>
            </a:r>
          </a:p>
          <a:p>
            <a:pPr algn="just"/>
            <a:r>
              <a:rPr lang="en-US" altLang="zh-CN" sz="2200" b="0" i="0" u="none" strike="noStrike" baseline="0" dirty="0">
                <a:latin typeface="Times New Roman" panose="02020603050405020304" pitchFamily="18" charset="0"/>
                <a:cs typeface="Times New Roman" panose="02020603050405020304" pitchFamily="18" charset="0"/>
              </a:rPr>
              <a:t>top predictions from </a:t>
            </a:r>
            <a:r>
              <a:rPr lang="en-US" altLang="zh-CN" sz="2200" b="0" i="0" u="none" strike="noStrike" baseline="0" dirty="0" err="1">
                <a:latin typeface="Times New Roman" panose="02020603050405020304" pitchFamily="18" charset="0"/>
                <a:cs typeface="Times New Roman" panose="02020603050405020304" pitchFamily="18" charset="0"/>
              </a:rPr>
              <a:t>GPrior</a:t>
            </a:r>
            <a:r>
              <a:rPr lang="en-US" altLang="zh-CN" sz="2200" b="0" i="0" u="none" strike="noStrike" baseline="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28411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pic>
        <p:nvPicPr>
          <p:cNvPr id="3" name="图片 2">
            <a:extLst>
              <a:ext uri="{FF2B5EF4-FFF2-40B4-BE49-F238E27FC236}">
                <a16:creationId xmlns:a16="http://schemas.microsoft.com/office/drawing/2014/main" id="{89613942-A73A-4425-93B6-BA1E89AE40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0627"/>
            <a:ext cx="6479739" cy="6537373"/>
          </a:xfrm>
          <a:prstGeom prst="rect">
            <a:avLst/>
          </a:prstGeom>
        </p:spPr>
      </p:pic>
      <p:sp>
        <p:nvSpPr>
          <p:cNvPr id="4" name="文本框 3">
            <a:extLst>
              <a:ext uri="{FF2B5EF4-FFF2-40B4-BE49-F238E27FC236}">
                <a16:creationId xmlns:a16="http://schemas.microsoft.com/office/drawing/2014/main" id="{3D474237-4836-4A76-A19A-B06132985DE8}"/>
              </a:ext>
            </a:extLst>
          </p:cNvPr>
          <p:cNvSpPr txBox="1"/>
          <p:nvPr/>
        </p:nvSpPr>
        <p:spPr>
          <a:xfrm>
            <a:off x="6338656" y="1029810"/>
            <a:ext cx="5513033" cy="5170646"/>
          </a:xfrm>
          <a:prstGeom prst="rect">
            <a:avLst/>
          </a:prstGeom>
          <a:noFill/>
        </p:spPr>
        <p:txBody>
          <a:bodyPr wrap="square" rtlCol="0">
            <a:spAutoFit/>
          </a:bodyPr>
          <a:lstStyle/>
          <a:p>
            <a:pPr algn="just"/>
            <a:r>
              <a:rPr lang="en-US" altLang="zh-CN" sz="2200" b="1" i="0" u="none" strike="noStrike" baseline="0" dirty="0">
                <a:latin typeface="Times New Roman" panose="02020603050405020304" pitchFamily="18" charset="0"/>
                <a:cs typeface="Times New Roman" panose="02020603050405020304" pitchFamily="18" charset="0"/>
              </a:rPr>
              <a:t>(A) </a:t>
            </a:r>
            <a:r>
              <a:rPr lang="en-US" altLang="zh-CN" sz="2200" b="0" i="0" u="none" strike="noStrike" baseline="0" dirty="0">
                <a:latin typeface="Times New Roman" panose="02020603050405020304" pitchFamily="18" charset="0"/>
                <a:cs typeface="Times New Roman" panose="02020603050405020304" pitchFamily="18" charset="0"/>
              </a:rPr>
              <a:t>Scheme for selection of training, algorithm evaluation and validation gene sets; </a:t>
            </a:r>
            <a:r>
              <a:rPr lang="en-US" altLang="zh-CN" sz="2200" b="1" i="0" u="none" strike="noStrike" baseline="0" dirty="0">
                <a:latin typeface="Times New Roman" panose="02020603050405020304" pitchFamily="18" charset="0"/>
                <a:cs typeface="Times New Roman" panose="02020603050405020304" pitchFamily="18" charset="0"/>
              </a:rPr>
              <a:t>(B) </a:t>
            </a:r>
            <a:r>
              <a:rPr lang="en-US" altLang="zh-CN" sz="2200" b="0" i="0" u="none" strike="noStrike" baseline="0" dirty="0">
                <a:latin typeface="Times New Roman" panose="02020603050405020304" pitchFamily="18" charset="0"/>
                <a:cs typeface="Times New Roman" panose="02020603050405020304" pitchFamily="18" charset="0"/>
              </a:rPr>
              <a:t>Classification quality comparison for </a:t>
            </a:r>
            <a:r>
              <a:rPr lang="en-US" altLang="zh-CN" sz="2200" b="0" i="0" u="none" strike="noStrike" baseline="0" dirty="0" err="1">
                <a:latin typeface="Times New Roman" panose="02020603050405020304" pitchFamily="18" charset="0"/>
                <a:cs typeface="Times New Roman" panose="02020603050405020304" pitchFamily="18" charset="0"/>
              </a:rPr>
              <a:t>GPrior</a:t>
            </a:r>
            <a:r>
              <a:rPr lang="en-US" altLang="zh-CN" sz="2200" b="0" i="0" u="none" strike="noStrike" baseline="0" dirty="0">
                <a:latin typeface="Times New Roman" panose="02020603050405020304" pitchFamily="18" charset="0"/>
                <a:cs typeface="Times New Roman" panose="02020603050405020304" pitchFamily="18" charset="0"/>
              </a:rPr>
              <a:t>, Bagging SVM and conventional </a:t>
            </a:r>
            <a:r>
              <a:rPr lang="en-US" altLang="zh-CN" sz="2200" b="0" i="0" u="none" strike="noStrike" baseline="0" dirty="0" err="1">
                <a:latin typeface="Times New Roman" panose="02020603050405020304" pitchFamily="18" charset="0"/>
                <a:cs typeface="Times New Roman" panose="02020603050405020304" pitchFamily="18" charset="0"/>
              </a:rPr>
              <a:t>PNlearning</a:t>
            </a:r>
            <a:endParaRPr lang="en-US" altLang="zh-CN" sz="2200" b="0" i="0" u="none" strike="noStrike" baseline="0" dirty="0">
              <a:latin typeface="Times New Roman" panose="02020603050405020304" pitchFamily="18" charset="0"/>
              <a:cs typeface="Times New Roman" panose="02020603050405020304" pitchFamily="18" charset="0"/>
            </a:endParaRPr>
          </a:p>
          <a:p>
            <a:pPr algn="just"/>
            <a:r>
              <a:rPr lang="en-US" altLang="zh-CN" sz="2200" b="0" i="0" u="none" strike="noStrike" baseline="0" dirty="0">
                <a:latin typeface="Times New Roman" panose="02020603050405020304" pitchFamily="18" charset="0"/>
                <a:cs typeface="Times New Roman" panose="02020603050405020304" pitchFamily="18" charset="0"/>
              </a:rPr>
              <a:t>with weighted linear regression; </a:t>
            </a:r>
            <a:r>
              <a:rPr lang="en-US" altLang="zh-CN" sz="2200" b="1" i="0" u="none" strike="noStrike" baseline="0" dirty="0">
                <a:latin typeface="Times New Roman" panose="02020603050405020304" pitchFamily="18" charset="0"/>
                <a:cs typeface="Times New Roman" panose="02020603050405020304" pitchFamily="18" charset="0"/>
              </a:rPr>
              <a:t>(C) </a:t>
            </a:r>
            <a:r>
              <a:rPr lang="en-US" altLang="zh-CN" sz="2200" b="0" i="0" u="none" strike="noStrike" baseline="0" dirty="0">
                <a:latin typeface="Times New Roman" panose="02020603050405020304" pitchFamily="18" charset="0"/>
                <a:cs typeface="Times New Roman" panose="02020603050405020304" pitchFamily="18" charset="0"/>
              </a:rPr>
              <a:t>Cumulative gains curve shows better prioritization of true genes at the top of the candidate list using </a:t>
            </a:r>
            <a:r>
              <a:rPr lang="en-US" altLang="zh-CN" sz="2200" b="0" i="0" u="none" strike="noStrike" baseline="0" dirty="0" err="1">
                <a:latin typeface="Times New Roman" panose="02020603050405020304" pitchFamily="18" charset="0"/>
                <a:cs typeface="Times New Roman" panose="02020603050405020304" pitchFamily="18" charset="0"/>
              </a:rPr>
              <a:t>GPrior</a:t>
            </a:r>
            <a:r>
              <a:rPr lang="en-US" altLang="zh-CN" sz="2200" b="0" i="0" u="none" strike="noStrike" baseline="0" dirty="0">
                <a:latin typeface="Times New Roman" panose="02020603050405020304" pitchFamily="18" charset="0"/>
                <a:cs typeface="Times New Roman" panose="02020603050405020304" pitchFamily="18" charset="0"/>
              </a:rPr>
              <a:t> in comparison with other methods; </a:t>
            </a:r>
            <a:r>
              <a:rPr lang="en-US" altLang="zh-CN" sz="2200" b="1" i="0" u="none" strike="noStrike" baseline="0" dirty="0">
                <a:latin typeface="Times New Roman" panose="02020603050405020304" pitchFamily="18" charset="0"/>
                <a:cs typeface="Times New Roman" panose="02020603050405020304" pitchFamily="18" charset="0"/>
              </a:rPr>
              <a:t>(D) </a:t>
            </a:r>
            <a:r>
              <a:rPr lang="en-US" altLang="zh-CN" sz="2200" b="0" i="0" u="none" strike="noStrike" baseline="0" dirty="0">
                <a:latin typeface="Times New Roman" panose="02020603050405020304" pitchFamily="18" charset="0"/>
                <a:cs typeface="Times New Roman" panose="02020603050405020304" pitchFamily="18" charset="0"/>
              </a:rPr>
              <a:t>True genes from the independent validation gene set receive significantly higher scores than genes found within the same loci but not implicated in the disease; </a:t>
            </a:r>
            <a:r>
              <a:rPr lang="en-US" altLang="zh-CN" sz="2200" b="1" i="0" u="none" strike="noStrike" baseline="0" dirty="0">
                <a:latin typeface="Times New Roman" panose="02020603050405020304" pitchFamily="18" charset="0"/>
                <a:cs typeface="Times New Roman" panose="02020603050405020304" pitchFamily="18" charset="0"/>
              </a:rPr>
              <a:t>(E) </a:t>
            </a:r>
            <a:r>
              <a:rPr lang="en-US" altLang="zh-CN" sz="2200" b="0" i="0" u="none" strike="noStrike" baseline="0" dirty="0">
                <a:latin typeface="Times New Roman" panose="02020603050405020304" pitchFamily="18" charset="0"/>
                <a:cs typeface="Times New Roman" panose="02020603050405020304" pitchFamily="18" charset="0"/>
              </a:rPr>
              <a:t>Enrichment of true genes from independent validation gene set among top predictions from </a:t>
            </a:r>
            <a:r>
              <a:rPr lang="en-US" altLang="zh-CN" sz="2200" b="0" i="0" u="none" strike="noStrike" baseline="0" dirty="0" err="1">
                <a:latin typeface="Times New Roman" panose="02020603050405020304" pitchFamily="18" charset="0"/>
                <a:cs typeface="Times New Roman" panose="02020603050405020304" pitchFamily="18" charset="0"/>
              </a:rPr>
              <a:t>GPrior</a:t>
            </a:r>
            <a:r>
              <a:rPr lang="en-US" altLang="zh-CN" sz="2200" b="0" i="0" u="none" strike="noStrike" baseline="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674A9AC-0BB0-42E0-A45A-DA2F8835B567}"/>
              </a:ext>
            </a:extLst>
          </p:cNvPr>
          <p:cNvSpPr txBox="1"/>
          <p:nvPr/>
        </p:nvSpPr>
        <p:spPr>
          <a:xfrm>
            <a:off x="0" y="-70519"/>
            <a:ext cx="6479738" cy="461665"/>
          </a:xfrm>
          <a:prstGeom prst="rect">
            <a:avLst/>
          </a:prstGeom>
          <a:noFill/>
        </p:spPr>
        <p:txBody>
          <a:bodyPr wrap="square" rtlCol="0">
            <a:spAutoFit/>
          </a:bodyPr>
          <a:lstStyle/>
          <a:p>
            <a:r>
              <a:rPr lang="en-US" altLang="zh-CN" sz="2400" b="1" i="0" u="none" strike="noStrike" baseline="0" dirty="0">
                <a:latin typeface="Times New Roman" panose="02020603050405020304" pitchFamily="18" charset="0"/>
                <a:cs typeface="Times New Roman" panose="02020603050405020304" pitchFamily="18" charset="0"/>
              </a:rPr>
              <a:t>Gene prioritization for schizophrenia GWAS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49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pic>
        <p:nvPicPr>
          <p:cNvPr id="3" name="图片 2">
            <a:extLst>
              <a:ext uri="{FF2B5EF4-FFF2-40B4-BE49-F238E27FC236}">
                <a16:creationId xmlns:a16="http://schemas.microsoft.com/office/drawing/2014/main" id="{24C9B105-44C3-41DE-82C9-C06A95522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062" y="1572547"/>
            <a:ext cx="10287892" cy="3002540"/>
          </a:xfrm>
          <a:prstGeom prst="rect">
            <a:avLst/>
          </a:prstGeom>
        </p:spPr>
      </p:pic>
      <p:sp>
        <p:nvSpPr>
          <p:cNvPr id="4" name="文本框 3">
            <a:extLst>
              <a:ext uri="{FF2B5EF4-FFF2-40B4-BE49-F238E27FC236}">
                <a16:creationId xmlns:a16="http://schemas.microsoft.com/office/drawing/2014/main" id="{7B4A9C57-9350-4260-9566-5A836B483DB3}"/>
              </a:ext>
            </a:extLst>
          </p:cNvPr>
          <p:cNvSpPr txBox="1"/>
          <p:nvPr/>
        </p:nvSpPr>
        <p:spPr>
          <a:xfrm>
            <a:off x="2441359" y="957341"/>
            <a:ext cx="5655076" cy="461665"/>
          </a:xfrm>
          <a:prstGeom prst="rect">
            <a:avLst/>
          </a:prstGeom>
          <a:noFill/>
        </p:spPr>
        <p:txBody>
          <a:bodyPr wrap="square" rtlCol="0">
            <a:spAutoFit/>
          </a:bodyPr>
          <a:lstStyle/>
          <a:p>
            <a:r>
              <a:rPr lang="en-US" altLang="zh-CN" sz="2400" b="1" i="0" u="none" strike="noStrike" baseline="0" dirty="0">
                <a:latin typeface="Times New Roman" panose="02020603050405020304" pitchFamily="18" charset="0"/>
                <a:cs typeface="Times New Roman" panose="02020603050405020304" pitchFamily="18" charset="0"/>
              </a:rPr>
              <a:t>Optimal combination of the predictions</a:t>
            </a:r>
            <a:endParaRPr lang="zh-CN" altLang="en-US" sz="24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2C8306A-37A5-4746-9474-01A1D5A0525F}"/>
              </a:ext>
            </a:extLst>
          </p:cNvPr>
          <p:cNvSpPr txBox="1"/>
          <p:nvPr/>
        </p:nvSpPr>
        <p:spPr>
          <a:xfrm>
            <a:off x="106532" y="4953740"/>
            <a:ext cx="12192000" cy="1446550"/>
          </a:xfrm>
          <a:prstGeom prst="rect">
            <a:avLst/>
          </a:prstGeom>
          <a:noFill/>
        </p:spPr>
        <p:txBody>
          <a:bodyPr wrap="square" rtlCol="0">
            <a:spAutoFit/>
          </a:bodyPr>
          <a:lstStyle/>
          <a:p>
            <a:pPr algn="l"/>
            <a:r>
              <a:rPr lang="en-US" altLang="zh-CN" sz="2200" b="1" i="0" u="none" strike="noStrike" baseline="0" dirty="0">
                <a:latin typeface="Times New Roman" panose="02020603050405020304" pitchFamily="18" charset="0"/>
                <a:cs typeface="Times New Roman" panose="02020603050405020304" pitchFamily="18" charset="0"/>
              </a:rPr>
              <a:t>(A) </a:t>
            </a:r>
            <a:r>
              <a:rPr lang="en-US" altLang="zh-CN" sz="2200" b="0" i="0" u="none" strike="noStrike" baseline="0" dirty="0">
                <a:latin typeface="Times New Roman" panose="02020603050405020304" pitchFamily="18" charset="0"/>
                <a:cs typeface="Times New Roman" panose="02020603050405020304" pitchFamily="18" charset="0"/>
              </a:rPr>
              <a:t>Quality of each model is evaluated using PU-score metric; </a:t>
            </a:r>
            <a:r>
              <a:rPr lang="en-US" altLang="zh-CN" sz="2200" b="1" i="0" u="none" strike="noStrike" baseline="0" dirty="0">
                <a:latin typeface="Times New Roman" panose="02020603050405020304" pitchFamily="18" charset="0"/>
                <a:cs typeface="Times New Roman" panose="02020603050405020304" pitchFamily="18" charset="0"/>
              </a:rPr>
              <a:t>(B) </a:t>
            </a:r>
            <a:r>
              <a:rPr lang="en-US" altLang="zh-CN" sz="2200" b="0" i="0" u="none" strike="noStrike" baseline="0" dirty="0">
                <a:latin typeface="Times New Roman" panose="02020603050405020304" pitchFamily="18" charset="0"/>
                <a:cs typeface="Times New Roman" panose="02020603050405020304" pitchFamily="18" charset="0"/>
              </a:rPr>
              <a:t>All possible combinations of 5 models are evaluated and the one with the highest PU-score is selected for predictions. An independent set of genes – algorithm evaluation gene set is used to evaluate each combination; </a:t>
            </a:r>
            <a:r>
              <a:rPr lang="en-US" altLang="zh-CN" sz="2200" b="1" i="0" u="none" strike="noStrike" baseline="0" dirty="0">
                <a:latin typeface="Times New Roman" panose="02020603050405020304" pitchFamily="18" charset="0"/>
                <a:cs typeface="Times New Roman" panose="02020603050405020304" pitchFamily="18" charset="0"/>
              </a:rPr>
              <a:t>(C) </a:t>
            </a:r>
            <a:r>
              <a:rPr lang="en-US" altLang="zh-CN" sz="2200" b="0" i="0" u="none" strike="noStrike" baseline="0" dirty="0">
                <a:latin typeface="Times New Roman" panose="02020603050405020304" pitchFamily="18" charset="0"/>
                <a:cs typeface="Times New Roman" panose="02020603050405020304" pitchFamily="18" charset="0"/>
              </a:rPr>
              <a:t>Optimal combination of predictive models performs better than </a:t>
            </a:r>
            <a:r>
              <a:rPr lang="fr-FR" altLang="zh-CN" sz="2200" b="0" i="0" u="none" strike="noStrike" baseline="0" dirty="0">
                <a:latin typeface="Times New Roman" panose="02020603050405020304" pitchFamily="18" charset="0"/>
                <a:cs typeface="Times New Roman" panose="02020603050405020304" pitchFamily="18" charset="0"/>
              </a:rPr>
              <a:t>individual PU-models (Optimal combination - RF+LR).</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84487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pic>
        <p:nvPicPr>
          <p:cNvPr id="3" name="图片 2">
            <a:extLst>
              <a:ext uri="{FF2B5EF4-FFF2-40B4-BE49-F238E27FC236}">
                <a16:creationId xmlns:a16="http://schemas.microsoft.com/office/drawing/2014/main" id="{42048619-9CE6-458D-B899-04BCF6E41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224" y="1192947"/>
            <a:ext cx="7094835" cy="5631668"/>
          </a:xfrm>
          <a:prstGeom prst="rect">
            <a:avLst/>
          </a:prstGeom>
        </p:spPr>
      </p:pic>
      <p:sp>
        <p:nvSpPr>
          <p:cNvPr id="4" name="文本框 3">
            <a:extLst>
              <a:ext uri="{FF2B5EF4-FFF2-40B4-BE49-F238E27FC236}">
                <a16:creationId xmlns:a16="http://schemas.microsoft.com/office/drawing/2014/main" id="{24633B5B-E62B-4234-8117-E61ACEC75C0B}"/>
              </a:ext>
            </a:extLst>
          </p:cNvPr>
          <p:cNvSpPr txBox="1"/>
          <p:nvPr/>
        </p:nvSpPr>
        <p:spPr>
          <a:xfrm>
            <a:off x="0" y="361950"/>
            <a:ext cx="7599285" cy="830997"/>
          </a:xfrm>
          <a:prstGeom prst="rect">
            <a:avLst/>
          </a:prstGeom>
          <a:noFill/>
        </p:spPr>
        <p:txBody>
          <a:bodyPr wrap="square" rtlCol="0">
            <a:spAutoFit/>
          </a:bodyPr>
          <a:lstStyle/>
          <a:p>
            <a:pPr algn="ctr"/>
            <a:r>
              <a:rPr lang="en-US" altLang="zh-CN" sz="2400" b="1" i="0" u="none" strike="noStrike" baseline="0" dirty="0">
                <a:latin typeface="Times New Roman" panose="02020603050405020304" pitchFamily="18" charset="0"/>
                <a:cs typeface="Times New Roman" panose="02020603050405020304" pitchFamily="18" charset="0"/>
              </a:rPr>
              <a:t>Evaluation of PN and PU learning methods performance using benchmark dataset.</a:t>
            </a:r>
            <a:endParaRPr lang="zh-CN" altLang="en-US" sz="24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FD4FA9C2-849A-4286-9467-8A797C1BAF2A}"/>
              </a:ext>
            </a:extLst>
          </p:cNvPr>
          <p:cNvSpPr txBox="1"/>
          <p:nvPr/>
        </p:nvSpPr>
        <p:spPr>
          <a:xfrm>
            <a:off x="7110323" y="1085850"/>
            <a:ext cx="4829453" cy="5632311"/>
          </a:xfrm>
          <a:prstGeom prst="rect">
            <a:avLst/>
          </a:prstGeom>
          <a:noFill/>
        </p:spPr>
        <p:txBody>
          <a:bodyPr wrap="square" rtlCol="0">
            <a:spAutoFit/>
          </a:bodyPr>
          <a:lstStyle/>
          <a:p>
            <a:pPr algn="just"/>
            <a:r>
              <a:rPr lang="en-US" altLang="zh-CN" sz="2000" b="1" i="0" u="none" strike="noStrike" baseline="0" dirty="0">
                <a:latin typeface="Times New Roman" panose="02020603050405020304" pitchFamily="18" charset="0"/>
                <a:cs typeface="Times New Roman" panose="02020603050405020304" pitchFamily="18" charset="0"/>
              </a:rPr>
              <a:t>(A) </a:t>
            </a:r>
            <a:r>
              <a:rPr lang="en-US" altLang="zh-CN" sz="2000" b="0" i="0" u="none" strike="noStrike" baseline="0" dirty="0">
                <a:latin typeface="Times New Roman" panose="02020603050405020304" pitchFamily="18" charset="0"/>
                <a:cs typeface="Times New Roman" panose="02020603050405020304" pitchFamily="18" charset="0"/>
              </a:rPr>
              <a:t>PCA of the original data, showing non-malignant (true negative, red) and malignant (true positive, blue) tumors in Wisconsin Breast Cancer data; </a:t>
            </a:r>
            <a:r>
              <a:rPr lang="en-US" altLang="zh-CN" sz="2000" b="1" i="0" u="none" strike="noStrike" baseline="0" dirty="0">
                <a:latin typeface="Times New Roman" panose="02020603050405020304" pitchFamily="18" charset="0"/>
                <a:cs typeface="Times New Roman" panose="02020603050405020304" pitchFamily="18" charset="0"/>
              </a:rPr>
              <a:t>(B) </a:t>
            </a:r>
            <a:r>
              <a:rPr lang="en-US" altLang="zh-CN" sz="2000" b="0" i="0" u="none" strike="noStrike" baseline="0" dirty="0">
                <a:latin typeface="Times New Roman" panose="02020603050405020304" pitchFamily="18" charset="0"/>
                <a:cs typeface="Times New Roman" panose="02020603050405020304" pitchFamily="18" charset="0"/>
              </a:rPr>
              <a:t>PCA of the original data colored with respect to the probability of an instance coming from true positive (blue) class. Probabilities estimated using </a:t>
            </a:r>
            <a:r>
              <a:rPr lang="en-US" altLang="zh-CN" sz="2000" b="0" i="0" u="none" strike="noStrike" baseline="0" dirty="0" err="1">
                <a:latin typeface="Times New Roman" panose="02020603050405020304" pitchFamily="18" charset="0"/>
                <a:cs typeface="Times New Roman" panose="02020603050405020304" pitchFamily="18" charset="0"/>
              </a:rPr>
              <a:t>GPrior</a:t>
            </a:r>
            <a:r>
              <a:rPr lang="en-US" altLang="zh-CN" sz="2000" b="0" i="0" u="none" strike="noStrike" baseline="0" dirty="0">
                <a:latin typeface="Times New Roman" panose="02020603050405020304" pitchFamily="18" charset="0"/>
                <a:cs typeface="Times New Roman" panose="02020603050405020304" pitchFamily="18" charset="0"/>
              </a:rPr>
              <a:t>; </a:t>
            </a:r>
            <a:r>
              <a:rPr lang="en-US" altLang="zh-CN" sz="2000" b="1" i="0" u="none" strike="noStrike" baseline="0" dirty="0">
                <a:latin typeface="Times New Roman" panose="02020603050405020304" pitchFamily="18" charset="0"/>
                <a:cs typeface="Times New Roman" panose="02020603050405020304" pitchFamily="18" charset="0"/>
              </a:rPr>
              <a:t>(C) </a:t>
            </a:r>
            <a:r>
              <a:rPr lang="en-US" altLang="zh-CN" sz="2000" b="0" i="0" u="none" strike="noStrike" baseline="0" dirty="0">
                <a:latin typeface="Times New Roman" panose="02020603050405020304" pitchFamily="18" charset="0"/>
                <a:cs typeface="Times New Roman" panose="02020603050405020304" pitchFamily="18" charset="0"/>
              </a:rPr>
              <a:t>PCA of the original data colored with respect to the probability of an instance coming from true positive (blue) class. Probabilities estimated using biased SVM (PN-learning); </a:t>
            </a:r>
            <a:r>
              <a:rPr lang="en-US" altLang="zh-CN" sz="2000" b="1" i="0" u="none" strike="noStrike" baseline="0" dirty="0">
                <a:latin typeface="Times New Roman" panose="02020603050405020304" pitchFamily="18" charset="0"/>
                <a:cs typeface="Times New Roman" panose="02020603050405020304" pitchFamily="18" charset="0"/>
              </a:rPr>
              <a:t>(D) </a:t>
            </a:r>
            <a:r>
              <a:rPr lang="en-US" altLang="zh-CN" sz="2000" b="0" i="0" u="none" strike="noStrike" baseline="0" dirty="0">
                <a:latin typeface="Times New Roman" panose="02020603050405020304" pitchFamily="18" charset="0"/>
                <a:cs typeface="Times New Roman" panose="02020603050405020304" pitchFamily="18" charset="0"/>
              </a:rPr>
              <a:t>Comparison of algorithm performances for different fraction of true positive instances used for training using </a:t>
            </a:r>
            <a:r>
              <a:rPr lang="en-US" altLang="zh-CN" sz="2000" b="0" i="1" u="none" strike="noStrike" baseline="0" dirty="0" err="1">
                <a:latin typeface="Times New Roman" panose="02020603050405020304" pitchFamily="18" charset="0"/>
                <a:cs typeface="Times New Roman" panose="02020603050405020304" pitchFamily="18" charset="0"/>
              </a:rPr>
              <a:t>PU</a:t>
            </a:r>
            <a:r>
              <a:rPr lang="en-US" altLang="zh-CN" sz="2000" b="0" i="0" u="none" strike="noStrike" baseline="0" dirty="0" err="1">
                <a:latin typeface="Times New Roman" panose="02020603050405020304" pitchFamily="18" charset="0"/>
                <a:cs typeface="Times New Roman" panose="02020603050405020304" pitchFamily="18" charset="0"/>
              </a:rPr>
              <a:t>score</a:t>
            </a:r>
            <a:r>
              <a:rPr lang="en-US" altLang="zh-CN" sz="2000" b="0" i="0" u="none" strike="noStrike" baseline="0" dirty="0">
                <a:latin typeface="Times New Roman" panose="02020603050405020304" pitchFamily="18" charset="0"/>
                <a:cs typeface="Times New Roman" panose="02020603050405020304" pitchFamily="18" charset="0"/>
              </a:rPr>
              <a:t>; </a:t>
            </a:r>
            <a:r>
              <a:rPr lang="en-US" altLang="zh-CN" sz="2000" b="1" i="0" u="none" strike="noStrike" baseline="0" dirty="0">
                <a:latin typeface="Times New Roman" panose="02020603050405020304" pitchFamily="18" charset="0"/>
                <a:cs typeface="Times New Roman" panose="02020603050405020304" pitchFamily="18" charset="0"/>
              </a:rPr>
              <a:t>(E) </a:t>
            </a:r>
            <a:r>
              <a:rPr lang="en-US" altLang="zh-CN" sz="2000" b="0" i="0" u="none" strike="noStrike" baseline="0" dirty="0">
                <a:latin typeface="Times New Roman" panose="02020603050405020304" pitchFamily="18" charset="0"/>
                <a:cs typeface="Times New Roman" panose="02020603050405020304" pitchFamily="18" charset="0"/>
              </a:rPr>
              <a:t>Comparison of algorithm performances for different fraction of true positive instances used for training using </a:t>
            </a:r>
            <a:r>
              <a:rPr lang="en-US" altLang="zh-CN" sz="2000" b="0" i="1" u="none" strike="noStrike" baseline="0" dirty="0">
                <a:latin typeface="Times New Roman" panose="02020603050405020304" pitchFamily="18" charset="0"/>
                <a:cs typeface="Times New Roman" panose="02020603050405020304" pitchFamily="18" charset="0"/>
              </a:rPr>
              <a:t>F1</a:t>
            </a:r>
            <a:r>
              <a:rPr lang="en-US" altLang="zh-CN" sz="2000" b="0" i="0" u="none" strike="noStrike" baseline="0" dirty="0">
                <a:latin typeface="Times New Roman" panose="02020603050405020304" pitchFamily="18" charset="0"/>
                <a:cs typeface="Times New Roman" panose="02020603050405020304" pitchFamily="18" charset="0"/>
              </a:rPr>
              <a:t>-score.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30014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pic>
        <p:nvPicPr>
          <p:cNvPr id="6" name="图片 5">
            <a:extLst>
              <a:ext uri="{FF2B5EF4-FFF2-40B4-BE49-F238E27FC236}">
                <a16:creationId xmlns:a16="http://schemas.microsoft.com/office/drawing/2014/main" id="{E50922BF-F37B-41A4-8ED3-80A7D0323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940" y="1192947"/>
            <a:ext cx="4313294" cy="2438611"/>
          </a:xfrm>
          <a:prstGeom prst="rect">
            <a:avLst/>
          </a:prstGeom>
        </p:spPr>
      </p:pic>
      <p:pic>
        <p:nvPicPr>
          <p:cNvPr id="8" name="图片 7">
            <a:extLst>
              <a:ext uri="{FF2B5EF4-FFF2-40B4-BE49-F238E27FC236}">
                <a16:creationId xmlns:a16="http://schemas.microsoft.com/office/drawing/2014/main" id="{56EE858A-2196-4B4E-BD1B-CDC193091E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8819" y="1238670"/>
            <a:ext cx="4359018" cy="2408129"/>
          </a:xfrm>
          <a:prstGeom prst="rect">
            <a:avLst/>
          </a:prstGeom>
        </p:spPr>
      </p:pic>
      <p:pic>
        <p:nvPicPr>
          <p:cNvPr id="10" name="图片 9">
            <a:extLst>
              <a:ext uri="{FF2B5EF4-FFF2-40B4-BE49-F238E27FC236}">
                <a16:creationId xmlns:a16="http://schemas.microsoft.com/office/drawing/2014/main" id="{655842BC-B148-439C-B4BD-2312C35135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452" y="3958370"/>
            <a:ext cx="4122777" cy="2537680"/>
          </a:xfrm>
          <a:prstGeom prst="rect">
            <a:avLst/>
          </a:prstGeom>
        </p:spPr>
      </p:pic>
      <p:sp>
        <p:nvSpPr>
          <p:cNvPr id="11" name="文本框 10">
            <a:extLst>
              <a:ext uri="{FF2B5EF4-FFF2-40B4-BE49-F238E27FC236}">
                <a16:creationId xmlns:a16="http://schemas.microsoft.com/office/drawing/2014/main" id="{412AF728-6B9D-49C6-AF5E-116F0D718769}"/>
              </a:ext>
            </a:extLst>
          </p:cNvPr>
          <p:cNvSpPr txBox="1"/>
          <p:nvPr/>
        </p:nvSpPr>
        <p:spPr>
          <a:xfrm>
            <a:off x="104198" y="361950"/>
            <a:ext cx="9172967" cy="830997"/>
          </a:xfrm>
          <a:prstGeom prst="rect">
            <a:avLst/>
          </a:prstGeom>
          <a:noFill/>
        </p:spPr>
        <p:txBody>
          <a:bodyPr wrap="square" rtlCol="0">
            <a:spAutoFit/>
          </a:bodyPr>
          <a:lstStyle/>
          <a:p>
            <a:pPr algn="ctr"/>
            <a:r>
              <a:rPr lang="en-US" altLang="zh-CN" sz="2400" b="1" i="0" u="none" strike="noStrike" baseline="0" dirty="0">
                <a:latin typeface="Times New Roman" panose="02020603050405020304" pitchFamily="18" charset="0"/>
                <a:cs typeface="Times New Roman" panose="02020603050405020304" pitchFamily="18" charset="0"/>
              </a:rPr>
              <a:t>Benchmark dataset analysis with fixed fraction of hidden positive instances in the unlabeled set</a:t>
            </a:r>
            <a:endParaRPr lang="zh-CN" altLang="en-US" sz="24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19FCF849-B014-4434-8083-DADF939CB13F}"/>
              </a:ext>
            </a:extLst>
          </p:cNvPr>
          <p:cNvSpPr txBox="1"/>
          <p:nvPr/>
        </p:nvSpPr>
        <p:spPr>
          <a:xfrm>
            <a:off x="4927107" y="4348589"/>
            <a:ext cx="7146524" cy="1785104"/>
          </a:xfrm>
          <a:prstGeom prst="rect">
            <a:avLst/>
          </a:prstGeom>
          <a:noFill/>
        </p:spPr>
        <p:txBody>
          <a:bodyPr wrap="square" rtlCol="0">
            <a:spAutoFit/>
          </a:bodyPr>
          <a:lstStyle/>
          <a:p>
            <a:pPr algn="just"/>
            <a:r>
              <a:rPr lang="en-US" altLang="zh-CN" sz="2200" b="1" i="0" u="none" strike="noStrike" baseline="0" dirty="0">
                <a:latin typeface="Times New Roman" panose="02020603050405020304" pitchFamily="18" charset="0"/>
                <a:cs typeface="Times New Roman" panose="02020603050405020304" pitchFamily="18" charset="0"/>
              </a:rPr>
              <a:t>(A) </a:t>
            </a:r>
            <a:r>
              <a:rPr lang="en-US" altLang="zh-CN" sz="2200" b="0" i="0" u="none" strike="noStrike" baseline="0" dirty="0">
                <a:latin typeface="Times New Roman" panose="02020603050405020304" pitchFamily="18" charset="0"/>
                <a:cs typeface="Times New Roman" panose="02020603050405020304" pitchFamily="18" charset="0"/>
              </a:rPr>
              <a:t>Scheme for construction of the benchmark data subset with fixed fraction of hidden positive instances in the unlabeled set; </a:t>
            </a:r>
            <a:r>
              <a:rPr lang="en-US" altLang="zh-CN" sz="2200" b="1" i="0" u="none" strike="noStrike" baseline="0" dirty="0">
                <a:latin typeface="Times New Roman" panose="02020603050405020304" pitchFamily="18" charset="0"/>
                <a:cs typeface="Times New Roman" panose="02020603050405020304" pitchFamily="18" charset="0"/>
              </a:rPr>
              <a:t>(B) </a:t>
            </a:r>
            <a:r>
              <a:rPr lang="en-US" altLang="zh-CN" sz="2200" b="0" i="0" u="none" strike="noStrike" baseline="0" dirty="0">
                <a:latin typeface="Times New Roman" panose="02020603050405020304" pitchFamily="18" charset="0"/>
                <a:cs typeface="Times New Roman" panose="02020603050405020304" pitchFamily="18" charset="0"/>
              </a:rPr>
              <a:t>Training scheme for PN and PU-learning; </a:t>
            </a:r>
            <a:r>
              <a:rPr lang="en-US" altLang="zh-CN" sz="2200" b="1" i="0" u="none" strike="noStrike" baseline="0" dirty="0">
                <a:latin typeface="Times New Roman" panose="02020603050405020304" pitchFamily="18" charset="0"/>
                <a:cs typeface="Times New Roman" panose="02020603050405020304" pitchFamily="18" charset="0"/>
              </a:rPr>
              <a:t>(C) </a:t>
            </a:r>
            <a:r>
              <a:rPr lang="en-US" altLang="zh-CN" sz="2200" b="0" i="1" u="none" strike="noStrike" baseline="0" dirty="0">
                <a:latin typeface="Times New Roman" panose="02020603050405020304" pitchFamily="18" charset="0"/>
                <a:cs typeface="Times New Roman" panose="02020603050405020304" pitchFamily="18" charset="0"/>
              </a:rPr>
              <a:t>PU-</a:t>
            </a:r>
            <a:r>
              <a:rPr lang="en-US" altLang="zh-CN" sz="2200" b="0" i="0" u="none" strike="noStrike" baseline="0" dirty="0">
                <a:latin typeface="Times New Roman" panose="02020603050405020304" pitchFamily="18" charset="0"/>
                <a:cs typeface="Times New Roman" panose="02020603050405020304" pitchFamily="18" charset="0"/>
              </a:rPr>
              <a:t>score based comparison of performance evaluation for biased SVM, bagging SVM and </a:t>
            </a:r>
            <a:r>
              <a:rPr lang="en-US" altLang="zh-CN" sz="2200" b="0" i="0" u="none" strike="noStrike" baseline="0" dirty="0" err="1">
                <a:latin typeface="Times New Roman" panose="02020603050405020304" pitchFamily="18" charset="0"/>
                <a:cs typeface="Times New Roman" panose="02020603050405020304" pitchFamily="18" charset="0"/>
              </a:rPr>
              <a:t>GPrior</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88809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pic>
        <p:nvPicPr>
          <p:cNvPr id="3" name="图片 2">
            <a:extLst>
              <a:ext uri="{FF2B5EF4-FFF2-40B4-BE49-F238E27FC236}">
                <a16:creationId xmlns:a16="http://schemas.microsoft.com/office/drawing/2014/main" id="{CC9B3414-2224-43D3-8AA7-F41CD15B5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65359"/>
            <a:ext cx="12195605" cy="2563641"/>
          </a:xfrm>
          <a:prstGeom prst="rect">
            <a:avLst/>
          </a:prstGeom>
        </p:spPr>
      </p:pic>
      <p:pic>
        <p:nvPicPr>
          <p:cNvPr id="8" name="图片 7">
            <a:extLst>
              <a:ext uri="{FF2B5EF4-FFF2-40B4-BE49-F238E27FC236}">
                <a16:creationId xmlns:a16="http://schemas.microsoft.com/office/drawing/2014/main" id="{6DF499C7-5951-43BC-8719-1359A3013A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798502"/>
            <a:ext cx="12108270" cy="2526098"/>
          </a:xfrm>
          <a:prstGeom prst="rect">
            <a:avLst/>
          </a:prstGeom>
        </p:spPr>
      </p:pic>
    </p:spTree>
    <p:extLst>
      <p:ext uri="{BB962C8B-B14F-4D97-AF65-F5344CB8AC3E}">
        <p14:creationId xmlns:p14="http://schemas.microsoft.com/office/powerpoint/2010/main" val="146259852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4" name="文本框 3">
            <a:extLst>
              <a:ext uri="{FF2B5EF4-FFF2-40B4-BE49-F238E27FC236}">
                <a16:creationId xmlns:a16="http://schemas.microsoft.com/office/drawing/2014/main" id="{18CFCD77-F9D1-4988-A9EC-4D6D441C6D66}"/>
              </a:ext>
            </a:extLst>
          </p:cNvPr>
          <p:cNvSpPr txBox="1"/>
          <p:nvPr/>
        </p:nvSpPr>
        <p:spPr>
          <a:xfrm>
            <a:off x="3365094" y="3027700"/>
            <a:ext cx="4817097" cy="1015663"/>
          </a:xfrm>
          <a:prstGeom prst="rect">
            <a:avLst/>
          </a:prstGeom>
          <a:noFill/>
        </p:spPr>
        <p:txBody>
          <a:bodyPr wrap="square" rtlCol="0">
            <a:spAutoFit/>
          </a:bodyPr>
          <a:lstStyle/>
          <a:p>
            <a:pPr algn="ctr"/>
            <a:r>
              <a:rPr lang="en-US" altLang="zh-CN" sz="6000" dirty="0">
                <a:latin typeface="Times New Roman" panose="02020603050405020304" pitchFamily="18" charset="0"/>
                <a:cs typeface="Times New Roman" panose="02020603050405020304" pitchFamily="18" charset="0"/>
              </a:rPr>
              <a:t>Thanks</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62623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25"/>
          <p:cNvSpPr>
            <a:spLocks noGrp="1"/>
          </p:cNvSpPr>
          <p:nvPr>
            <p:ph type="sldNum" sz="quarter" idx="12"/>
          </p:nvPr>
        </p:nvSpPr>
        <p:spPr/>
        <p:txBody>
          <a:bodyPr/>
          <a:lstStyle/>
          <a:p>
            <a:pPr defTabSz="457200"/>
            <a:fld id="{D3886B37-8689-4CE7-99D8-BB82F7243A28}" type="slidenum">
              <a:rPr lang="en-US" altLang="zh-CN" smtClean="0"/>
              <a:t>2</a:t>
            </a:fld>
            <a:endParaRPr lang="en-US" altLang="zh-CN"/>
          </a:p>
        </p:txBody>
      </p:sp>
      <p:sp>
        <p:nvSpPr>
          <p:cNvPr id="32" name="任意多边形: 形状 31"/>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34" name="矩形 33"/>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5" name="文本框 34"/>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6" name="文本框 35"/>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pic>
        <p:nvPicPr>
          <p:cNvPr id="3" name="图片 2">
            <a:extLst>
              <a:ext uri="{FF2B5EF4-FFF2-40B4-BE49-F238E27FC236}">
                <a16:creationId xmlns:a16="http://schemas.microsoft.com/office/drawing/2014/main" id="{8BD733F5-EE38-4D74-BA93-D65837F04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48575"/>
            <a:ext cx="7467600" cy="6335074"/>
          </a:xfrm>
          <a:prstGeom prst="rect">
            <a:avLst/>
          </a:prstGeom>
        </p:spPr>
      </p:pic>
      <p:sp>
        <p:nvSpPr>
          <p:cNvPr id="6" name="文本框 5">
            <a:extLst>
              <a:ext uri="{FF2B5EF4-FFF2-40B4-BE49-F238E27FC236}">
                <a16:creationId xmlns:a16="http://schemas.microsoft.com/office/drawing/2014/main" id="{3F9F268C-2495-49EA-BFAF-3FDB35DC3439}"/>
              </a:ext>
            </a:extLst>
          </p:cNvPr>
          <p:cNvSpPr txBox="1"/>
          <p:nvPr/>
        </p:nvSpPr>
        <p:spPr>
          <a:xfrm>
            <a:off x="6951216" y="1279104"/>
            <a:ext cx="4974454" cy="4093428"/>
          </a:xfrm>
          <a:prstGeom prst="rect">
            <a:avLst/>
          </a:prstGeom>
          <a:noFill/>
        </p:spPr>
        <p:txBody>
          <a:bodyPr wrap="square" rtlCol="0">
            <a:spAutoFit/>
          </a:bodyPr>
          <a:lstStyle/>
          <a:p>
            <a:r>
              <a:rPr lang="en-US" altLang="zh-CN" sz="2000" b="1" i="0" u="none" strike="noStrike" baseline="0" dirty="0">
                <a:latin typeface="Times New Roman" panose="02020603050405020304" pitchFamily="18" charset="0"/>
                <a:cs typeface="Times New Roman" panose="02020603050405020304" pitchFamily="18" charset="0"/>
              </a:rPr>
              <a:t>Figure 1.GPrior ensemble positive-unlabeled learning framework</a:t>
            </a:r>
          </a:p>
          <a:p>
            <a:pPr algn="just"/>
            <a:r>
              <a:rPr lang="en-US" altLang="zh-CN" sz="2000" b="0" i="0" u="none" strike="noStrike" baseline="0" dirty="0">
                <a:latin typeface="Times New Roman" panose="02020603050405020304" pitchFamily="18" charset="0"/>
                <a:cs typeface="Times New Roman" panose="02020603050405020304" pitchFamily="18" charset="0"/>
              </a:rPr>
              <a:t>Matrix of gene features along with vector of supervised answers is used to train 5 models using PU-bagging approach. Two independent gene sets are used for training – true set of genes for individual classification algorithms training and algorithm evaluation set of true genes for selecting the optimal combination of the predictions. Predictions are generated using positive-unlabeled bagging and further an optimal combination returning the largest </a:t>
            </a:r>
            <a:r>
              <a:rPr lang="en-US" altLang="zh-CN" sz="2000" b="0" i="1" u="none" strike="noStrike" baseline="0" dirty="0">
                <a:latin typeface="Times New Roman" panose="02020603050405020304" pitchFamily="18" charset="0"/>
                <a:cs typeface="Times New Roman" panose="02020603050405020304" pitchFamily="18" charset="0"/>
              </a:rPr>
              <a:t>PU</a:t>
            </a:r>
            <a:r>
              <a:rPr lang="en-US" altLang="zh-CN" sz="2000" b="0" i="0" u="none" strike="noStrike" baseline="0" dirty="0">
                <a:latin typeface="Times New Roman" panose="02020603050405020304" pitchFamily="18" charset="0"/>
                <a:cs typeface="Times New Roman" panose="02020603050405020304" pitchFamily="18" charset="0"/>
              </a:rPr>
              <a:t>-score is returned.</a:t>
            </a:r>
            <a:endParaRPr lang="zh-CN" altLang="en-US" sz="20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0561FE91-FD70-421C-A457-947A2B5A9E9F}"/>
              </a:ext>
            </a:extLst>
          </p:cNvPr>
          <p:cNvSpPr txBox="1"/>
          <p:nvPr/>
        </p:nvSpPr>
        <p:spPr>
          <a:xfrm>
            <a:off x="-29861" y="-123907"/>
            <a:ext cx="8007658" cy="461665"/>
          </a:xfrm>
          <a:prstGeom prst="rect">
            <a:avLst/>
          </a:prstGeom>
          <a:noFill/>
        </p:spPr>
        <p:txBody>
          <a:bodyPr wrap="square" rtlCol="0">
            <a:spAutoFit/>
          </a:bodyPr>
          <a:lstStyle/>
          <a:p>
            <a:r>
              <a:rPr lang="en-US" altLang="zh-CN" sz="2400" b="1" i="0" u="none" strike="noStrike" baseline="0" dirty="0" err="1">
                <a:latin typeface="Times New Roman" panose="02020603050405020304" pitchFamily="18" charset="0"/>
                <a:cs typeface="Times New Roman" panose="02020603050405020304" pitchFamily="18" charset="0"/>
              </a:rPr>
              <a:t>GPrior</a:t>
            </a:r>
            <a:r>
              <a:rPr lang="en-US" altLang="zh-CN" sz="2400" b="1" i="0" u="none" strike="noStrike" baseline="0" dirty="0">
                <a:latin typeface="Times New Roman" panose="02020603050405020304" pitchFamily="18" charset="0"/>
                <a:cs typeface="Times New Roman" panose="02020603050405020304" pitchFamily="18" charset="0"/>
              </a:rPr>
              <a:t> ensemble positive-unlabeled learning framework</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1402571" y="6362772"/>
            <a:ext cx="43204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1" name="矩形 20"/>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文本框 2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文本框 2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文本框 2">
            <a:extLst>
              <a:ext uri="{FF2B5EF4-FFF2-40B4-BE49-F238E27FC236}">
                <a16:creationId xmlns:a16="http://schemas.microsoft.com/office/drawing/2014/main" id="{5FF3B0B0-2275-48D8-BDC9-E0FE85558D06}"/>
              </a:ext>
            </a:extLst>
          </p:cNvPr>
          <p:cNvSpPr txBox="1"/>
          <p:nvPr/>
        </p:nvSpPr>
        <p:spPr>
          <a:xfrm>
            <a:off x="0" y="-70478"/>
            <a:ext cx="6096000" cy="461665"/>
          </a:xfrm>
          <a:prstGeom prst="rect">
            <a:avLst/>
          </a:prstGeom>
          <a:noFill/>
        </p:spPr>
        <p:txBody>
          <a:bodyPr wrap="square" rtlCol="0">
            <a:spAutoFit/>
          </a:bodyPr>
          <a:lstStyle/>
          <a:p>
            <a:r>
              <a:rPr lang="en-US" altLang="zh-CN" sz="2400" b="1" i="0" u="none" strike="noStrike" baseline="0" dirty="0">
                <a:latin typeface="Times New Roman" panose="02020603050405020304" pitchFamily="18" charset="0"/>
                <a:cs typeface="Times New Roman" panose="02020603050405020304" pitchFamily="18" charset="0"/>
              </a:rPr>
              <a:t>Training and validation gene sets</a:t>
            </a:r>
            <a:endParaRPr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5981749C-F29B-4E21-ADDE-BB522913BFDF}"/>
              </a:ext>
            </a:extLst>
          </p:cNvPr>
          <p:cNvSpPr txBox="1"/>
          <p:nvPr/>
        </p:nvSpPr>
        <p:spPr>
          <a:xfrm>
            <a:off x="6724601" y="1529355"/>
            <a:ext cx="4918768" cy="1446550"/>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Train gene set should be divided into two parts:</a:t>
            </a:r>
          </a:p>
          <a:p>
            <a:pPr marL="342900" indent="-342900">
              <a:buAutoNum type="arabicPeriod"/>
            </a:pPr>
            <a:r>
              <a:rPr lang="en-US" altLang="zh-CN" sz="2200" dirty="0">
                <a:latin typeface="Times New Roman" panose="02020603050405020304" pitchFamily="18" charset="0"/>
                <a:cs typeface="Times New Roman" panose="02020603050405020304" pitchFamily="18" charset="0"/>
              </a:rPr>
              <a:t>True gene set(TS)</a:t>
            </a:r>
          </a:p>
          <a:p>
            <a:pPr marL="342900" indent="-342900">
              <a:buAutoNum type="arabicPeriod"/>
            </a:pPr>
            <a:r>
              <a:rPr lang="en-US" altLang="zh-CN" sz="2200" dirty="0">
                <a:latin typeface="Times New Roman" panose="02020603050405020304" pitchFamily="18" charset="0"/>
                <a:cs typeface="Times New Roman" panose="02020603050405020304" pitchFamily="18" charset="0"/>
              </a:rPr>
              <a:t>Algorithm evaluation set(AES)</a:t>
            </a:r>
          </a:p>
        </p:txBody>
      </p:sp>
      <p:pic>
        <p:nvPicPr>
          <p:cNvPr id="6" name="图片 5">
            <a:extLst>
              <a:ext uri="{FF2B5EF4-FFF2-40B4-BE49-F238E27FC236}">
                <a16:creationId xmlns:a16="http://schemas.microsoft.com/office/drawing/2014/main" id="{9114C3DD-245D-40A5-9A4A-7A405E2E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093" y="395165"/>
            <a:ext cx="5593565" cy="5883150"/>
          </a:xfrm>
          <a:prstGeom prst="rect">
            <a:avLst/>
          </a:prstGeom>
        </p:spPr>
      </p:pic>
      <p:sp>
        <p:nvSpPr>
          <p:cNvPr id="7" name="文本框 6">
            <a:extLst>
              <a:ext uri="{FF2B5EF4-FFF2-40B4-BE49-F238E27FC236}">
                <a16:creationId xmlns:a16="http://schemas.microsoft.com/office/drawing/2014/main" id="{9FDD86F1-9C50-4314-9507-FD4D5AEF3C1A}"/>
              </a:ext>
            </a:extLst>
          </p:cNvPr>
          <p:cNvSpPr txBox="1"/>
          <p:nvPr/>
        </p:nvSpPr>
        <p:spPr>
          <a:xfrm>
            <a:off x="6678406" y="3429000"/>
            <a:ext cx="5011157" cy="1446550"/>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Validation gene set(VS): only used for </a:t>
            </a:r>
            <a:r>
              <a:rPr lang="en-US" altLang="zh-CN" sz="2200" b="0" i="0" u="none" strike="noStrike" baseline="0" dirty="0">
                <a:latin typeface="Times New Roman" panose="02020603050405020304" pitchFamily="18" charset="0"/>
                <a:cs typeface="Times New Roman" panose="02020603050405020304" pitchFamily="18" charset="0"/>
              </a:rPr>
              <a:t>independent performance evaluation of the final set of predictions from all prioritization algorithms tested.</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758110"/>
      </p:ext>
    </p:extLst>
  </p:cSld>
  <p:clrMapOvr>
    <a:masterClrMapping/>
  </p:clrMapOvr>
  <p:transition spd="med" advClick="0" advTm="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 name="文本框 1">
            <a:extLst>
              <a:ext uri="{FF2B5EF4-FFF2-40B4-BE49-F238E27FC236}">
                <a16:creationId xmlns:a16="http://schemas.microsoft.com/office/drawing/2014/main" id="{86A028D8-AF9F-4BCB-B7A5-89C7DFDF0D3C}"/>
              </a:ext>
            </a:extLst>
          </p:cNvPr>
          <p:cNvSpPr txBox="1"/>
          <p:nvPr/>
        </p:nvSpPr>
        <p:spPr>
          <a:xfrm>
            <a:off x="-1" y="-99715"/>
            <a:ext cx="297402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Inputs and Features</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5073F27A-5341-43EF-B401-9F375BB37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3174"/>
            <a:ext cx="8489416" cy="4031329"/>
          </a:xfrm>
          <a:prstGeom prst="rect">
            <a:avLst/>
          </a:prstGeom>
        </p:spPr>
      </p:pic>
      <p:sp>
        <p:nvSpPr>
          <p:cNvPr id="5" name="文本框 4">
            <a:extLst>
              <a:ext uri="{FF2B5EF4-FFF2-40B4-BE49-F238E27FC236}">
                <a16:creationId xmlns:a16="http://schemas.microsoft.com/office/drawing/2014/main" id="{3ABA69CA-33C4-4D9D-A9F7-85456B7C15E7}"/>
              </a:ext>
            </a:extLst>
          </p:cNvPr>
          <p:cNvSpPr txBox="1"/>
          <p:nvPr/>
        </p:nvSpPr>
        <p:spPr>
          <a:xfrm>
            <a:off x="8011228" y="1136103"/>
            <a:ext cx="4317505" cy="1446550"/>
          </a:xfrm>
          <a:prstGeom prst="rect">
            <a:avLst/>
          </a:prstGeom>
          <a:noFill/>
        </p:spPr>
        <p:txBody>
          <a:bodyPr wrap="square" rtlCol="0">
            <a:spAutoFit/>
          </a:bodyPr>
          <a:lstStyle/>
          <a:p>
            <a:pPr algn="l"/>
            <a:r>
              <a:rPr lang="en-US" altLang="zh-CN" sz="2200" b="0" i="0" u="none" strike="noStrike" baseline="0" dirty="0">
                <a:latin typeface="Times New Roman" panose="02020603050405020304" pitchFamily="18" charset="0"/>
                <a:cs typeface="Times New Roman" panose="02020603050405020304" pitchFamily="18" charset="0"/>
              </a:rPr>
              <a:t>Dataset breakdown. Known data represents scenario when only a part of the true positive instances were discovered to date.</a:t>
            </a:r>
            <a:endParaRPr lang="zh-CN" altLang="en-US" sz="22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4125A70D-2B34-4BA7-9B0F-F9EC595B81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304503"/>
            <a:ext cx="8725656" cy="2270957"/>
          </a:xfrm>
          <a:prstGeom prst="rect">
            <a:avLst/>
          </a:prstGeom>
        </p:spPr>
      </p:pic>
      <p:sp>
        <p:nvSpPr>
          <p:cNvPr id="3" name="文本框 2">
            <a:extLst>
              <a:ext uri="{FF2B5EF4-FFF2-40B4-BE49-F238E27FC236}">
                <a16:creationId xmlns:a16="http://schemas.microsoft.com/office/drawing/2014/main" id="{B4DE34EC-AECE-465C-98B7-44EA2F4B71C3}"/>
              </a:ext>
            </a:extLst>
          </p:cNvPr>
          <p:cNvSpPr txBox="1"/>
          <p:nvPr/>
        </p:nvSpPr>
        <p:spPr>
          <a:xfrm>
            <a:off x="8489416" y="5055261"/>
            <a:ext cx="3846990" cy="769441"/>
          </a:xfrm>
          <a:prstGeom prst="rect">
            <a:avLst/>
          </a:prstGeom>
          <a:noFill/>
        </p:spPr>
        <p:txBody>
          <a:bodyPr wrap="square" rtlCol="0">
            <a:spAutoFit/>
          </a:bodyPr>
          <a:lstStyle/>
          <a:p>
            <a:r>
              <a:rPr lang="en-US" altLang="zh-CN" sz="2200" b="0" i="0" u="none" strike="noStrike" baseline="0" dirty="0">
                <a:latin typeface="Times New Roman" panose="02020603050405020304" pitchFamily="18" charset="0"/>
                <a:cs typeface="Times New Roman" panose="02020603050405020304" pitchFamily="18" charset="0"/>
              </a:rPr>
              <a:t>PCA of the simulated data with highlighted true instance classes</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58837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 name="文本框 1">
            <a:extLst>
              <a:ext uri="{FF2B5EF4-FFF2-40B4-BE49-F238E27FC236}">
                <a16:creationId xmlns:a16="http://schemas.microsoft.com/office/drawing/2014/main" id="{493E7503-B6A6-4722-970A-0C51DB09F3D6}"/>
              </a:ext>
            </a:extLst>
          </p:cNvPr>
          <p:cNvSpPr txBox="1"/>
          <p:nvPr/>
        </p:nvSpPr>
        <p:spPr>
          <a:xfrm>
            <a:off x="-88777" y="-81373"/>
            <a:ext cx="4580878"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Input and Features</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F75FB38-E972-41D3-A3C3-AF3B7D2941B7}"/>
                  </a:ext>
                </a:extLst>
              </p:cNvPr>
              <p:cNvSpPr txBox="1"/>
              <p:nvPr/>
            </p:nvSpPr>
            <p:spPr>
              <a:xfrm>
                <a:off x="0" y="357881"/>
                <a:ext cx="12192000" cy="2986651"/>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1.Feature preprocessing</a:t>
                </a:r>
              </a:p>
              <a:p>
                <a:r>
                  <a:rPr lang="en-US" altLang="zh-CN" sz="2200" dirty="0">
                    <a:latin typeface="Times New Roman" panose="02020603050405020304" pitchFamily="18" charset="0"/>
                    <a:cs typeface="Times New Roman" panose="02020603050405020304" pitchFamily="18" charset="0"/>
                  </a:rPr>
                  <a:t>   Feature scaling: used for normalizing the range of feature values.</a:t>
                </a:r>
                <a:r>
                  <a:rPr lang="en-US" altLang="zh-CN" sz="2200" b="0" i="0" u="none" strike="noStrike" baseline="0" dirty="0">
                    <a:latin typeface="Times New Roman" panose="02020603050405020304" pitchFamily="18" charset="0"/>
                    <a:cs typeface="Times New Roman" panose="02020603050405020304" pitchFamily="18" charset="0"/>
                  </a:rPr>
                  <a:t> equalize scales and eliminate potential performance biases</a:t>
                </a:r>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zh-CN" altLang="zh-CN" sz="22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2</m:t>
                            </m:r>
                          </m:sub>
                        </m:sSub>
                      </m:num>
                      <m:den>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3</m:t>
                            </m:r>
                          </m:sub>
                        </m:s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1</m:t>
                            </m:r>
                          </m:sub>
                        </m:sSub>
                      </m:den>
                    </m:f>
                  </m:oMath>
                </a14:m>
                <a:endPar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r>
                  <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rPr>
                  <a:t>    x’ – scaled feature value, </a:t>
                </a:r>
              </a:p>
              <a:p>
                <a:pPr algn="ctr"/>
                <a:r>
                  <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2200" kern="100" baseline="-250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rPr>
                  <a:t> – original feature value, </a:t>
                </a:r>
              </a:p>
              <a:p>
                <a:pPr algn="ctr"/>
                <a:r>
                  <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rPr>
                  <a:t>Q</a:t>
                </a:r>
                <a:r>
                  <a:rPr lang="en-US" altLang="zh-CN" sz="2200" kern="100" baseline="-25000" dirty="0">
                    <a:effectLst/>
                    <a:latin typeface="Times New Roman" panose="02020603050405020304" pitchFamily="18" charset="0"/>
                    <a:ea typeface="等线" panose="02010600030101010101" pitchFamily="2" charset="-122"/>
                    <a:cs typeface="Times New Roman" panose="02020603050405020304" pitchFamily="18" charset="0"/>
                  </a:rPr>
                  <a:t>1,2,3</a:t>
                </a:r>
                <a:r>
                  <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rPr>
                  <a:t> – feature distribution quartiles</a:t>
                </a:r>
                <a:endParaRPr lang="zh-CN" altLang="zh-CN" sz="22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FF75FB38-E972-41D3-A3C3-AF3B7D2941B7}"/>
                  </a:ext>
                </a:extLst>
              </p:cNvPr>
              <p:cNvSpPr txBox="1">
                <a:spLocks noRot="1" noChangeAspect="1" noMove="1" noResize="1" noEditPoints="1" noAdjustHandles="1" noChangeArrowheads="1" noChangeShapeType="1" noTextEdit="1"/>
              </p:cNvSpPr>
              <p:nvPr/>
            </p:nvSpPr>
            <p:spPr>
              <a:xfrm>
                <a:off x="0" y="357881"/>
                <a:ext cx="12192000" cy="2986651"/>
              </a:xfrm>
              <a:prstGeom prst="rect">
                <a:avLst/>
              </a:prstGeom>
              <a:blipFill>
                <a:blip r:embed="rId4"/>
                <a:stretch>
                  <a:fillRect l="-650" t="-1429" b="-30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3CEF06F1-21D2-458A-9052-B80B9E7A404B}"/>
                  </a:ext>
                </a:extLst>
              </p:cNvPr>
              <p:cNvSpPr txBox="1"/>
              <p:nvPr/>
            </p:nvSpPr>
            <p:spPr>
              <a:xfrm>
                <a:off x="0" y="3633199"/>
                <a:ext cx="12192000" cy="3429080"/>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2.Feature Cluster</a:t>
                </a:r>
              </a:p>
              <a:p>
                <a:r>
                  <a:rPr lang="en-US" altLang="zh-CN" sz="2200" dirty="0">
                    <a:latin typeface="Times New Roman" panose="02020603050405020304" pitchFamily="18" charset="0"/>
                    <a:cs typeface="Times New Roman" panose="02020603050405020304" pitchFamily="18" charset="0"/>
                  </a:rPr>
                  <a:t>   agglomerative feature cluster(FC):decrease the bias called curse of dimensionality, enhance the discriminating ability.</a:t>
                </a:r>
                <a:endParaRPr lang="en-US" altLang="zh-CN" sz="2200" dirty="0">
                  <a:solidFill>
                    <a:srgbClr val="FF0000"/>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altLang="zh-CN" sz="2200" b="0" i="1" kern="100" smtClean="0">
                          <a:effectLst/>
                          <a:latin typeface="Cambria Math" panose="02040503050406030204" pitchFamily="18" charset="0"/>
                          <a:ea typeface="等线" panose="02010600030101010101" pitchFamily="2" charset="-122"/>
                          <a:cs typeface="Times New Roman" panose="02020603050405020304" pitchFamily="18" charset="0"/>
                        </a:rPr>
                        <m:t>𝑊𝑎𝑟</m:t>
                      </m:r>
                      <m:sSup>
                        <m:sSupPr>
                          <m:ctrlPr>
                            <a:rPr lang="en-US" altLang="zh-CN" sz="2200" b="0" i="1" kern="100" smtClean="0">
                              <a:effectLst/>
                              <a:latin typeface="Cambria Math" panose="02040503050406030204" pitchFamily="18" charset="0"/>
                              <a:ea typeface="等线" panose="02010600030101010101" pitchFamily="2" charset="-122"/>
                              <a:cs typeface="Times New Roman" panose="02020603050405020304" pitchFamily="18" charset="0"/>
                            </a:rPr>
                          </m:ctrlPr>
                        </m:sSupPr>
                        <m:e>
                          <m:r>
                            <a:rPr lang="en-US" altLang="zh-CN" sz="2200" b="0" i="1" kern="100" smtClean="0">
                              <a:effectLst/>
                              <a:latin typeface="Cambria Math" panose="02040503050406030204" pitchFamily="18" charset="0"/>
                              <a:ea typeface="等线" panose="02010600030101010101" pitchFamily="2" charset="-122"/>
                              <a:cs typeface="Times New Roman" panose="02020603050405020304" pitchFamily="18" charset="0"/>
                            </a:rPr>
                            <m:t>𝑑</m:t>
                          </m:r>
                        </m:e>
                        <m:sup>
                          <m:r>
                            <a:rPr lang="en-US" altLang="zh-CN" sz="2200" b="0" i="1" kern="100" smtClean="0">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200" b="0" i="1" kern="100" smtClean="0">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sz="2200" b="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200" b="0" i="1" kern="100" smtClean="0">
                          <a:effectLst/>
                          <a:latin typeface="Cambria Math" panose="02040503050406030204" pitchFamily="18" charset="0"/>
                          <a:ea typeface="等线" panose="02010600030101010101" pitchFamily="2" charset="-122"/>
                          <a:cs typeface="Times New Roman" panose="02020603050405020304" pitchFamily="18" charset="0"/>
                        </a:rPr>
                        <m:t>𝑚𝑒𝑡h𝑜𝑑</m:t>
                      </m:r>
                      <m:r>
                        <a:rPr lang="en-US" altLang="zh-CN" sz="2200" b="0" i="1" kern="100" smtClean="0">
                          <a:effectLst/>
                          <a:latin typeface="Cambria Math" panose="02040503050406030204" pitchFamily="18" charset="0"/>
                          <a:ea typeface="等线" panose="02010600030101010101" pitchFamily="2" charset="-122"/>
                          <a:cs typeface="Times New Roman" panose="02020603050405020304" pitchFamily="18" charset="0"/>
                        </a:rPr>
                        <m:t>: ∆</m:t>
                      </m:r>
                      <m:d>
                        <m:d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𝐴</m:t>
                          </m:r>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𝐵</m:t>
                          </m:r>
                        </m:e>
                      </m:d>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𝑎</m:t>
                              </m:r>
                            </m:sub>
                          </m:s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𝑏</m:t>
                              </m:r>
                            </m:sub>
                          </m:sSub>
                        </m:num>
                        <m:den>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𝑎</m:t>
                              </m:r>
                            </m:sub>
                          </m:s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𝑏</m:t>
                              </m:r>
                            </m:sub>
                          </m:sSub>
                        </m:den>
                      </m:f>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𝑚</m:t>
                                      </m:r>
                                    </m:e>
                                  </m:acc>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𝑎</m:t>
                                  </m:r>
                                </m:sub>
                              </m:s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𝑚</m:t>
                                      </m:r>
                                    </m:e>
                                  </m:acc>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𝑏</m:t>
                                  </m:r>
                                </m:sub>
                              </m:sSub>
                            </m:e>
                          </m:d>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2</m:t>
                          </m:r>
                        </m:sup>
                      </m:sSup>
                    </m:oMath>
                  </m:oMathPara>
                </a14:m>
                <a:endPar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endParaRPr>
              </a:p>
              <a:p>
                <a:endParaRPr lang="zh-CN" altLang="zh-CN" sz="22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14:m>
                  <m:oMath xmlns:m="http://schemas.openxmlformats.org/officeDocument/2006/math">
                    <m:r>
                      <a:rPr lang="en-US" altLang="zh-CN" sz="2200" i="1" kern="100" smtClean="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𝐴</m:t>
                        </m:r>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𝐵</m:t>
                        </m:r>
                      </m:e>
                    </m:d>
                  </m:oMath>
                </a14:m>
                <a:r>
                  <a:rPr lang="en-US" altLang="zh-CN" sz="2200" dirty="0">
                    <a:latin typeface="Times New Roman" panose="02020603050405020304" pitchFamily="18" charset="0"/>
                    <a:cs typeface="Times New Roman" panose="02020603050405020304" pitchFamily="18" charset="0"/>
                  </a:rPr>
                  <a:t> - merging cost of combining the clusters A and B,</a:t>
                </a:r>
              </a:p>
              <a:p>
                <a:pPr algn="ctr"/>
                <a:r>
                  <a:rPr lang="en-US" altLang="zh-CN" sz="2200" b="0" i="1" u="none" strike="noStrike" baseline="0" dirty="0" err="1">
                    <a:latin typeface="Times New Roman" panose="02020603050405020304" pitchFamily="18" charset="0"/>
                    <a:cs typeface="Times New Roman" panose="02020603050405020304" pitchFamily="18" charset="0"/>
                  </a:rPr>
                  <a:t>n</a:t>
                </a:r>
                <a:r>
                  <a:rPr lang="en-US" altLang="zh-CN" sz="2200" b="0" i="1" u="none" strike="noStrike" baseline="-25000" dirty="0" err="1">
                    <a:latin typeface="Times New Roman" panose="02020603050405020304" pitchFamily="18" charset="0"/>
                    <a:cs typeface="Times New Roman" panose="02020603050405020304" pitchFamily="18" charset="0"/>
                  </a:rPr>
                  <a:t>i</a:t>
                </a:r>
                <a:r>
                  <a:rPr lang="en-US" altLang="zh-CN" sz="2200" b="0" i="1" u="none" strike="noStrike" baseline="0" dirty="0">
                    <a:latin typeface="Times New Roman" panose="02020603050405020304" pitchFamily="18" charset="0"/>
                    <a:cs typeface="Times New Roman" panose="02020603050405020304" pitchFamily="18" charset="0"/>
                  </a:rPr>
                  <a:t> </a:t>
                </a:r>
                <a:r>
                  <a:rPr lang="en-US" altLang="zh-CN" sz="2200" b="0" i="0" u="none" strike="noStrike" baseline="0" dirty="0">
                    <a:latin typeface="Times New Roman" panose="02020603050405020304" pitchFamily="18" charset="0"/>
                    <a:cs typeface="Times New Roman" panose="02020603050405020304" pitchFamily="18" charset="0"/>
                  </a:rPr>
                  <a:t>- is a number of points in cluster ,</a:t>
                </a:r>
                <a:endParaRPr lang="en-US" altLang="zh-CN" sz="2200" dirty="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zh-CN" altLang="zh-CN" sz="22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𝑚</m:t>
                            </m:r>
                          </m:e>
                        </m:acc>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sz="2200" dirty="0">
                    <a:latin typeface="Times New Roman" panose="02020603050405020304" pitchFamily="18" charset="0"/>
                    <a:cs typeface="Times New Roman" panose="02020603050405020304" pitchFamily="18" charset="0"/>
                  </a:rPr>
                  <a:t> is a the centroid of cluster .</a:t>
                </a:r>
                <a:endParaRPr lang="zh-CN" altLang="zh-CN" sz="2200" kern="100" dirty="0">
                  <a:effectLst/>
                  <a:latin typeface="Times New Roman" panose="02020603050405020304" pitchFamily="18" charset="0"/>
                  <a:ea typeface="等线" panose="02010600030101010101" pitchFamily="2" charset="-122"/>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endParaRPr lang="zh-CN" altLang="en-US" sz="2200" dirty="0">
                  <a:latin typeface="Times New Roman" panose="02020603050405020304" pitchFamily="18" charset="0"/>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3CEF06F1-21D2-458A-9052-B80B9E7A404B}"/>
                  </a:ext>
                </a:extLst>
              </p:cNvPr>
              <p:cNvSpPr txBox="1">
                <a:spLocks noRot="1" noChangeAspect="1" noMove="1" noResize="1" noEditPoints="1" noAdjustHandles="1" noChangeArrowheads="1" noChangeShapeType="1" noTextEdit="1"/>
              </p:cNvSpPr>
              <p:nvPr/>
            </p:nvSpPr>
            <p:spPr>
              <a:xfrm>
                <a:off x="0" y="3633199"/>
                <a:ext cx="12192000" cy="3429080"/>
              </a:xfrm>
              <a:prstGeom prst="rect">
                <a:avLst/>
              </a:prstGeom>
              <a:blipFill>
                <a:blip r:embed="rId5"/>
                <a:stretch>
                  <a:fillRect l="-650" t="-12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869090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 name="文本框 1">
            <a:extLst>
              <a:ext uri="{FF2B5EF4-FFF2-40B4-BE49-F238E27FC236}">
                <a16:creationId xmlns:a16="http://schemas.microsoft.com/office/drawing/2014/main" id="{2D5DAE0A-9C69-426B-8450-7934016CC232}"/>
              </a:ext>
            </a:extLst>
          </p:cNvPr>
          <p:cNvSpPr txBox="1"/>
          <p:nvPr/>
        </p:nvSpPr>
        <p:spPr>
          <a:xfrm>
            <a:off x="0" y="-81373"/>
            <a:ext cx="4687410" cy="461665"/>
          </a:xfrm>
          <a:prstGeom prst="rect">
            <a:avLst/>
          </a:prstGeom>
          <a:noFill/>
        </p:spPr>
        <p:txBody>
          <a:bodyPr wrap="square" rtlCol="0">
            <a:spAutoFit/>
          </a:bodyPr>
          <a:lstStyle/>
          <a:p>
            <a:r>
              <a:rPr lang="en-US" altLang="zh-CN" sz="2400" b="1" i="0" u="none" strike="noStrike" baseline="0" dirty="0" err="1">
                <a:latin typeface="Times New Roman" panose="02020603050405020304" pitchFamily="18" charset="0"/>
                <a:cs typeface="Times New Roman" panose="02020603050405020304" pitchFamily="18" charset="0"/>
              </a:rPr>
              <a:t>GPrior</a:t>
            </a:r>
            <a:r>
              <a:rPr lang="en-US" altLang="zh-CN" sz="2400" b="1" i="0" u="none" strike="noStrike" baseline="0" dirty="0">
                <a:latin typeface="Times New Roman" panose="02020603050405020304" pitchFamily="18" charset="0"/>
                <a:cs typeface="Times New Roman" panose="02020603050405020304" pitchFamily="18" charset="0"/>
              </a:rPr>
              <a:t> Algorithm</a:t>
            </a:r>
            <a:endParaRPr lang="zh-CN" altLang="en-US" sz="24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078A50C-E625-4E07-9BB3-A51ED8656694}"/>
              </a:ext>
            </a:extLst>
          </p:cNvPr>
          <p:cNvSpPr txBox="1"/>
          <p:nvPr/>
        </p:nvSpPr>
        <p:spPr>
          <a:xfrm>
            <a:off x="0" y="321264"/>
            <a:ext cx="7057749" cy="461665"/>
          </a:xfrm>
          <a:prstGeom prst="rect">
            <a:avLst/>
          </a:prstGeom>
          <a:noFill/>
        </p:spPr>
        <p:txBody>
          <a:bodyPr wrap="square" rtlCol="0">
            <a:spAutoFit/>
          </a:bodyPr>
          <a:lstStyle/>
          <a:p>
            <a:r>
              <a:rPr lang="en-US" altLang="zh-CN" sz="2400" b="0" u="none" strike="noStrike" baseline="0" dirty="0">
                <a:latin typeface="Times New Roman" panose="02020603050405020304" pitchFamily="18" charset="0"/>
                <a:cs typeface="Times New Roman" panose="02020603050405020304" pitchFamily="18" charset="0"/>
              </a:rPr>
              <a:t>Training and individual ML predictions generation</a:t>
            </a:r>
            <a:endParaRPr lang="zh-CN" altLang="en-US"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BC56AAD-6D2A-427F-9A75-1FEDC7533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322" y="747774"/>
            <a:ext cx="6950042" cy="4762913"/>
          </a:xfrm>
          <a:prstGeom prst="rect">
            <a:avLst/>
          </a:prstGeom>
        </p:spPr>
      </p:pic>
      <p:sp>
        <p:nvSpPr>
          <p:cNvPr id="6" name="文本框 5">
            <a:extLst>
              <a:ext uri="{FF2B5EF4-FFF2-40B4-BE49-F238E27FC236}">
                <a16:creationId xmlns:a16="http://schemas.microsoft.com/office/drawing/2014/main" id="{4BFD695A-D5F8-4C4F-B380-39749EA8D8A4}"/>
              </a:ext>
            </a:extLst>
          </p:cNvPr>
          <p:cNvSpPr txBox="1"/>
          <p:nvPr/>
        </p:nvSpPr>
        <p:spPr>
          <a:xfrm>
            <a:off x="27524" y="5465133"/>
            <a:ext cx="12192000" cy="1323439"/>
          </a:xfrm>
          <a:prstGeom prst="rect">
            <a:avLst/>
          </a:prstGeom>
          <a:noFill/>
        </p:spPr>
        <p:txBody>
          <a:bodyPr wrap="square" rtlCol="0">
            <a:spAutoFit/>
          </a:bodyPr>
          <a:lstStyle/>
          <a:p>
            <a:pPr algn="l"/>
            <a:r>
              <a:rPr lang="en-US" altLang="zh-CN" sz="2000" b="1" i="0" u="none" strike="noStrike" baseline="0" dirty="0">
                <a:latin typeface="Times New Roman" panose="02020603050405020304" pitchFamily="18" charset="0"/>
                <a:cs typeface="Times New Roman" panose="02020603050405020304" pitchFamily="18" charset="0"/>
              </a:rPr>
              <a:t>Positive-Unlabeled bagging procedure and Positive-Negative learning difference. </a:t>
            </a:r>
            <a:r>
              <a:rPr lang="en-US" altLang="zh-CN" sz="2000" b="0" i="0" u="none" strike="noStrike" baseline="0" dirty="0">
                <a:latin typeface="Times New Roman" panose="02020603050405020304" pitchFamily="18" charset="0"/>
                <a:cs typeface="Times New Roman" panose="02020603050405020304" pitchFamily="18" charset="0"/>
              </a:rPr>
              <a:t>Positive-unlabeled data in case of PN-learning is treated as positive and negative classes. For PU-bagging procedure, only a small part of unlabeled instances are treated as negatives, leading to significant decrease in false negative rate. Finally, both approaches attempt to identify hidden positives and hidden negatives in the unlabeled set.</a:t>
            </a:r>
            <a:endParaRPr lang="zh-CN" altLang="en-US" sz="20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7D6013A5-45CB-44C2-B8B3-6C3383825A03}"/>
              </a:ext>
            </a:extLst>
          </p:cNvPr>
          <p:cNvSpPr txBox="1"/>
          <p:nvPr/>
        </p:nvSpPr>
        <p:spPr>
          <a:xfrm>
            <a:off x="8007999" y="2021886"/>
            <a:ext cx="4199676" cy="1938992"/>
          </a:xfrm>
          <a:prstGeom prst="rect">
            <a:avLst/>
          </a:prstGeom>
          <a:noFill/>
        </p:spPr>
        <p:txBody>
          <a:bodyPr wrap="square" rtlCol="0">
            <a:spAutoFit/>
          </a:bodyPr>
          <a:lstStyle/>
          <a:p>
            <a:pPr algn="l"/>
            <a:r>
              <a:rPr lang="en-US" altLang="zh-CN" sz="2000" b="0" i="0" u="none" strike="noStrike" baseline="0" dirty="0">
                <a:latin typeface="Times New Roman" panose="02020603050405020304" pitchFamily="18" charset="0"/>
                <a:cs typeface="Times New Roman" panose="02020603050405020304" pitchFamily="18" charset="0"/>
              </a:rPr>
              <a:t>P – positive training instances</a:t>
            </a:r>
          </a:p>
          <a:p>
            <a:pPr algn="l"/>
            <a:r>
              <a:rPr lang="en-US" altLang="zh-CN" sz="2000" b="0" i="0" u="none" strike="noStrike" baseline="0" dirty="0">
                <a:latin typeface="Times New Roman" panose="02020603050405020304" pitchFamily="18" charset="0"/>
                <a:cs typeface="Times New Roman" panose="02020603050405020304" pitchFamily="18" charset="0"/>
              </a:rPr>
              <a:t>U – unlabeled instances</a:t>
            </a:r>
          </a:p>
          <a:p>
            <a:pPr algn="l"/>
            <a:r>
              <a:rPr lang="en-US" altLang="zh-CN" sz="2000" b="0" i="0" u="none" strike="noStrike" baseline="0" dirty="0" err="1">
                <a:latin typeface="Times New Roman" panose="02020603050405020304" pitchFamily="18" charset="0"/>
                <a:cs typeface="Times New Roman" panose="02020603050405020304" pitchFamily="18" charset="0"/>
              </a:rPr>
              <a:t>bN</a:t>
            </a:r>
            <a:r>
              <a:rPr lang="en-US" altLang="zh-CN" sz="2000" b="0" i="0" u="none" strike="noStrike" baseline="0" dirty="0">
                <a:latin typeface="Times New Roman" panose="02020603050405020304" pitchFamily="18" charset="0"/>
                <a:cs typeface="Times New Roman" panose="02020603050405020304" pitchFamily="18" charset="0"/>
              </a:rPr>
              <a:t> – bootstrap negative instances,</a:t>
            </a:r>
          </a:p>
          <a:p>
            <a:pPr algn="l"/>
            <a:r>
              <a:rPr lang="en-US" altLang="zh-CN" sz="2000" b="0" i="0" u="none" strike="noStrike" baseline="0" dirty="0">
                <a:latin typeface="Times New Roman" panose="02020603050405020304" pitchFamily="18" charset="0"/>
                <a:cs typeface="Times New Roman" panose="02020603050405020304" pitchFamily="18" charset="0"/>
              </a:rPr>
              <a:t>N – negative instances in PN-learning</a:t>
            </a:r>
          </a:p>
          <a:p>
            <a:pPr algn="l"/>
            <a:r>
              <a:rPr lang="en-US" altLang="zh-CN" sz="2000" b="0" i="0" u="none" strike="noStrike" baseline="0" dirty="0">
                <a:latin typeface="Times New Roman" panose="02020603050405020304" pitchFamily="18" charset="0"/>
                <a:cs typeface="Times New Roman" panose="02020603050405020304" pitchFamily="18" charset="0"/>
              </a:rPr>
              <a:t>HP – hidden positive instances</a:t>
            </a:r>
          </a:p>
          <a:p>
            <a:pPr algn="l"/>
            <a:r>
              <a:rPr lang="en-US" altLang="zh-CN" sz="2000" b="0" i="0" u="none" strike="noStrike" baseline="0" dirty="0">
                <a:latin typeface="Times New Roman" panose="02020603050405020304" pitchFamily="18" charset="0"/>
                <a:cs typeface="Times New Roman" panose="02020603050405020304" pitchFamily="18" charset="0"/>
              </a:rPr>
              <a:t>HN – hidden negative instances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43932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 name="文本框 1">
            <a:extLst>
              <a:ext uri="{FF2B5EF4-FFF2-40B4-BE49-F238E27FC236}">
                <a16:creationId xmlns:a16="http://schemas.microsoft.com/office/drawing/2014/main" id="{5179BAFF-2DD6-48A1-9F1B-DB5122749919}"/>
              </a:ext>
            </a:extLst>
          </p:cNvPr>
          <p:cNvSpPr txBox="1"/>
          <p:nvPr/>
        </p:nvSpPr>
        <p:spPr>
          <a:xfrm>
            <a:off x="0" y="293013"/>
            <a:ext cx="6294268" cy="430887"/>
          </a:xfrm>
          <a:prstGeom prst="rect">
            <a:avLst/>
          </a:prstGeom>
          <a:noFill/>
        </p:spPr>
        <p:txBody>
          <a:bodyPr wrap="square" rtlCol="0">
            <a:spAutoFit/>
          </a:bodyPr>
          <a:lstStyle/>
          <a:p>
            <a:r>
              <a:rPr lang="en-US" altLang="zh-CN" sz="2200" b="0" u="none" strike="noStrike" baseline="0" dirty="0">
                <a:latin typeface="Times New Roman" panose="02020603050405020304" pitchFamily="18" charset="0"/>
                <a:cs typeface="Times New Roman" panose="02020603050405020304" pitchFamily="18" charset="0"/>
              </a:rPr>
              <a:t>Combining results from multiple ML algorithms</a:t>
            </a:r>
            <a:endParaRPr lang="zh-CN" altLang="en-US" sz="22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FDAE0735-55B1-49C2-925C-15B86F516B8C}"/>
              </a:ext>
            </a:extLst>
          </p:cNvPr>
          <p:cNvSpPr txBox="1"/>
          <p:nvPr/>
        </p:nvSpPr>
        <p:spPr>
          <a:xfrm>
            <a:off x="0" y="723900"/>
            <a:ext cx="3773010" cy="430887"/>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Algorithm 1.</a:t>
            </a:r>
            <a:endParaRPr lang="zh-CN" altLang="en-US" sz="22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8F74547A-69CB-47DF-B617-A6BE17472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09987"/>
            <a:ext cx="5982218" cy="4555298"/>
          </a:xfrm>
          <a:prstGeom prst="rect">
            <a:avLst/>
          </a:prstGeom>
        </p:spPr>
      </p:pic>
      <p:sp>
        <p:nvSpPr>
          <p:cNvPr id="8" name="文本框 7">
            <a:extLst>
              <a:ext uri="{FF2B5EF4-FFF2-40B4-BE49-F238E27FC236}">
                <a16:creationId xmlns:a16="http://schemas.microsoft.com/office/drawing/2014/main" id="{DC6832C8-5A71-4441-BE86-508876A2588B}"/>
              </a:ext>
            </a:extLst>
          </p:cNvPr>
          <p:cNvSpPr txBox="1"/>
          <p:nvPr/>
        </p:nvSpPr>
        <p:spPr>
          <a:xfrm>
            <a:off x="0" y="5820486"/>
            <a:ext cx="12192000" cy="769441"/>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b</a:t>
            </a:r>
            <a:r>
              <a:rPr lang="en-US" altLang="zh-CN" sz="2200" baseline="-25000" dirty="0">
                <a:latin typeface="Times New Roman" panose="02020603050405020304" pitchFamily="18" charset="0"/>
                <a:cs typeface="Times New Roman" panose="02020603050405020304" pitchFamily="18" charset="0"/>
              </a:rPr>
              <a:t>i </a:t>
            </a:r>
            <a:r>
              <a:rPr lang="en-US" altLang="zh-CN" sz="2200" dirty="0">
                <a:latin typeface="Times New Roman" panose="02020603050405020304" pitchFamily="18" charset="0"/>
                <a:cs typeface="Times New Roman" panose="02020603050405020304" pitchFamily="18" charset="0"/>
              </a:rPr>
              <a:t>is a final prediction of </a:t>
            </a:r>
            <a:r>
              <a:rPr lang="en-US" altLang="zh-CN" sz="2200" dirty="0" err="1">
                <a:latin typeface="Times New Roman" panose="02020603050405020304" pitchFamily="18" charset="0"/>
                <a:cs typeface="Times New Roman" panose="02020603050405020304" pitchFamily="18" charset="0"/>
              </a:rPr>
              <a:t>i-th</a:t>
            </a:r>
            <a:r>
              <a:rPr lang="en-US" altLang="zh-CN" sz="2200" dirty="0">
                <a:latin typeface="Times New Roman" panose="02020603050405020304" pitchFamily="18" charset="0"/>
                <a:cs typeface="Times New Roman" panose="02020603050405020304" pitchFamily="18" charset="0"/>
              </a:rPr>
              <a:t> classifier and n is the total number of used PU bagging classifiers. W = P(B)  \ </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size of N, that stores all possible subsets of B, excluding empty set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0CAE10B-1E70-4BDF-8AAC-C79BFCB560B4}"/>
                  </a:ext>
                </a:extLst>
              </p:cNvPr>
              <p:cNvSpPr txBox="1"/>
              <p:nvPr/>
            </p:nvSpPr>
            <p:spPr>
              <a:xfrm>
                <a:off x="5897732" y="1970650"/>
                <a:ext cx="6294268" cy="3033972"/>
              </a:xfrm>
              <a:prstGeom prst="rect">
                <a:avLst/>
              </a:prstGeom>
              <a:noFill/>
            </p:spPr>
            <p:txBody>
              <a:bodyPr wrap="square" rtlCol="0">
                <a:spAutoFit/>
              </a:bodyPr>
              <a:lstStyle/>
              <a:p>
                <a:r>
                  <a:rPr lang="en-US" altLang="zh-CN" sz="2200" b="0" i="0" u="none" strike="noStrike" baseline="0" dirty="0">
                    <a:latin typeface="Times New Roman" panose="02020603050405020304" pitchFamily="18" charset="0"/>
                    <a:cs typeface="Times New Roman" panose="02020603050405020304" pitchFamily="18" charset="0"/>
                  </a:rPr>
                  <a:t>Metric:</a:t>
                </a:r>
              </a:p>
              <a:p>
                <a:pPr algn="ctr"/>
                <a:r>
                  <a:rPr lang="en-US" altLang="zh-CN" sz="2200" dirty="0">
                    <a:latin typeface="Times New Roman" panose="02020603050405020304" pitchFamily="18" charset="0"/>
                    <a:cs typeface="Times New Roman" panose="02020603050405020304" pitchFamily="18" charset="0"/>
                  </a:rPr>
                  <a:t>	</a:t>
                </a:r>
                <a:r>
                  <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𝑃</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𝑈</m:t>
                        </m:r>
                      </m:e>
                      <m: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𝑠𝑐𝑜𝑟𝑒</m:t>
                        </m:r>
                      </m:sub>
                    </m:sSub>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𝑟</m:t>
                        </m:r>
                      </m:num>
                      <m:den>
                        <m:r>
                          <m:rPr>
                            <m:sty m:val="p"/>
                          </m:rPr>
                          <a:rPr lang="en-US" altLang="zh-CN" sz="2200" kern="100">
                            <a:effectLst/>
                            <a:latin typeface="Cambria Math" panose="02040503050406030204" pitchFamily="18" charset="0"/>
                            <a:ea typeface="等线" panose="02010600030101010101" pitchFamily="2" charset="-122"/>
                            <a:cs typeface="Times New Roman" panose="02020603050405020304" pitchFamily="18" charset="0"/>
                          </a:rPr>
                          <m:t>Pr</m:t>
                        </m:r>
                        <m:r>
                          <a:rPr lang="en-US" altLang="zh-CN" sz="2200"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𝑦</m:t>
                        </m:r>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=1)</m:t>
                        </m:r>
                      </m:den>
                    </m:f>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2</m:t>
                            </m:r>
                          </m:sup>
                        </m:sSup>
                      </m:num>
                      <m:den>
                        <m:r>
                          <m:rPr>
                            <m:sty m:val="p"/>
                          </m:rPr>
                          <a:rPr lang="en-US" altLang="zh-CN" sz="2200" kern="100">
                            <a:effectLst/>
                            <a:latin typeface="Cambria Math" panose="02040503050406030204" pitchFamily="18" charset="0"/>
                            <a:ea typeface="等线" panose="02010600030101010101" pitchFamily="2" charset="-122"/>
                            <a:cs typeface="Times New Roman" panose="02020603050405020304" pitchFamily="18" charset="0"/>
                          </a:rPr>
                          <m:t>Pr</m:t>
                        </m:r>
                        <m:r>
                          <a:rPr lang="en-US" altLang="zh-CN" sz="2200"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𝑦</m:t>
                            </m:r>
                          </m:e>
                        </m:acc>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=1)</m:t>
                        </m:r>
                      </m:den>
                    </m:f>
                  </m:oMath>
                </a14:m>
                <a:endParaRPr lang="en-US" altLang="zh-CN" sz="22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endParaRPr lang="en-US" altLang="zh-CN" sz="2200" kern="100" dirty="0">
                  <a:latin typeface="Times New Roman" panose="02020603050405020304" pitchFamily="18" charset="0"/>
                  <a:ea typeface="等线" panose="02010600030101010101" pitchFamily="2" charset="-122"/>
                  <a:cs typeface="Times New Roman" panose="02020603050405020304" pitchFamily="18" charset="0"/>
                </a:endParaRPr>
              </a:p>
              <a:p>
                <a:r>
                  <a:rPr lang="zh-CN" altLang="en-US" sz="2200" b="0" i="0" u="none" strike="noStrike" baseline="0" dirty="0">
                    <a:latin typeface="Times New Roman" panose="02020603050405020304" pitchFamily="18" charset="0"/>
                    <a:cs typeface="Times New Roman" panose="02020603050405020304" pitchFamily="18" charset="0"/>
                  </a:rPr>
                  <a:t>𝑝 </a:t>
                </a:r>
                <a:r>
                  <a:rPr lang="en-US" altLang="zh-CN" sz="2200" dirty="0">
                    <a:latin typeface="Times New Roman" panose="02020603050405020304" pitchFamily="18" charset="0"/>
                    <a:cs typeface="Times New Roman" panose="02020603050405020304" pitchFamily="18" charset="0"/>
                  </a:rPr>
                  <a:t>-</a:t>
                </a:r>
                <a:r>
                  <a:rPr lang="en-US" altLang="zh-CN" sz="2200" b="0" i="0" u="none" strike="noStrike" baseline="0" dirty="0">
                    <a:latin typeface="Times New Roman" panose="02020603050405020304" pitchFamily="18" charset="0"/>
                    <a:cs typeface="Times New Roman" panose="02020603050405020304" pitchFamily="18" charset="0"/>
                  </a:rPr>
                  <a:t> precision, </a:t>
                </a:r>
                <a:r>
                  <a:rPr lang="zh-CN" altLang="en-US" sz="2200" b="0" i="0" u="none" strike="noStrike" baseline="0" dirty="0">
                    <a:latin typeface="Times New Roman" panose="02020603050405020304" pitchFamily="18" charset="0"/>
                    <a:cs typeface="Times New Roman" panose="02020603050405020304" pitchFamily="18" charset="0"/>
                  </a:rPr>
                  <a:t>𝑟 </a:t>
                </a:r>
                <a:r>
                  <a:rPr lang="en-US" altLang="zh-CN" sz="2200" dirty="0">
                    <a:latin typeface="Times New Roman" panose="02020603050405020304" pitchFamily="18" charset="0"/>
                    <a:cs typeface="Times New Roman" panose="02020603050405020304" pitchFamily="18" charset="0"/>
                  </a:rPr>
                  <a:t>-</a:t>
                </a:r>
                <a:r>
                  <a:rPr lang="en-US" altLang="zh-CN" sz="2200" b="0" i="0" u="none" strike="noStrike" baseline="0" dirty="0">
                    <a:latin typeface="Times New Roman" panose="02020603050405020304" pitchFamily="18" charset="0"/>
                    <a:cs typeface="Times New Roman" panose="02020603050405020304" pitchFamily="18" charset="0"/>
                  </a:rPr>
                  <a:t> recall, </a:t>
                </a:r>
              </a:p>
              <a:p>
                <a:r>
                  <a:rPr lang="zh-CN" altLang="en-US" sz="2200" b="0" i="0" u="none" strike="noStrike" baseline="0" dirty="0">
                    <a:latin typeface="Times New Roman" panose="02020603050405020304" pitchFamily="18" charset="0"/>
                    <a:cs typeface="Times New Roman" panose="02020603050405020304" pitchFamily="18" charset="0"/>
                  </a:rPr>
                  <a:t>𝑃𝑟</a:t>
                </a:r>
                <a:r>
                  <a:rPr lang="en-US" altLang="zh-CN" sz="2200" b="0" i="0" u="none" strike="noStrike" baseline="0" dirty="0">
                    <a:latin typeface="Times New Roman" panose="02020603050405020304" pitchFamily="18" charset="0"/>
                    <a:cs typeface="Times New Roman" panose="02020603050405020304" pitchFamily="18" charset="0"/>
                  </a:rPr>
                  <a:t>(</a:t>
                </a:r>
                <a:r>
                  <a:rPr lang="zh-CN" altLang="en-US" sz="2200" b="0" i="0" u="none" strike="noStrike" baseline="0" dirty="0">
                    <a:latin typeface="Times New Roman" panose="02020603050405020304" pitchFamily="18" charset="0"/>
                    <a:cs typeface="Times New Roman" panose="02020603050405020304" pitchFamily="18" charset="0"/>
                  </a:rPr>
                  <a:t>𝑦 </a:t>
                </a:r>
                <a:r>
                  <a:rPr lang="en-US" altLang="zh-CN" sz="2200" b="0" i="0" u="none" strike="noStrike" baseline="0" dirty="0">
                    <a:latin typeface="Times New Roman" panose="02020603050405020304" pitchFamily="18" charset="0"/>
                    <a:cs typeface="Times New Roman" panose="02020603050405020304" pitchFamily="18" charset="0"/>
                  </a:rPr>
                  <a:t>= 1) - the fraction of known positive labels in the predicted set,</a:t>
                </a:r>
              </a:p>
              <a:p>
                <a:r>
                  <a:rPr lang="zh-CN" altLang="en-US" sz="2200" b="0" i="0" u="none" strike="noStrike" baseline="0" dirty="0">
                    <a:latin typeface="Times New Roman" panose="02020603050405020304" pitchFamily="18" charset="0"/>
                    <a:cs typeface="Times New Roman" panose="02020603050405020304" pitchFamily="18" charset="0"/>
                  </a:rPr>
                  <a:t>𝑃𝑟</a:t>
                </a:r>
                <a:r>
                  <a:rPr lang="en-US" altLang="zh-CN" sz="2200" b="0" i="0" u="none" strike="noStrike" baseline="0"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zh-CN" altLang="zh-CN" sz="22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等线" panose="02010600030101010101" pitchFamily="2" charset="-122"/>
                            <a:cs typeface="Times New Roman" panose="02020603050405020304" pitchFamily="18" charset="0"/>
                          </a:rPr>
                          <m:t>𝑦</m:t>
                        </m:r>
                      </m:e>
                    </m:acc>
                  </m:oMath>
                </a14:m>
                <a:r>
                  <a:rPr lang="en-US" altLang="zh-CN" sz="2200" b="0" i="0" u="none" strike="noStrike" baseline="0" dirty="0">
                    <a:latin typeface="Times New Roman" panose="02020603050405020304" pitchFamily="18" charset="0"/>
                    <a:cs typeface="Times New Roman" panose="02020603050405020304" pitchFamily="18" charset="0"/>
                  </a:rPr>
                  <a:t> = 1) - the fraction of positive predictions made by the classifier</a:t>
                </a:r>
                <a:endParaRPr lang="zh-CN" altLang="zh-CN" sz="22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90CAE10B-1E70-4BDF-8AAC-C79BFCB560B4}"/>
                  </a:ext>
                </a:extLst>
              </p:cNvPr>
              <p:cNvSpPr txBox="1">
                <a:spLocks noRot="1" noChangeAspect="1" noMove="1" noResize="1" noEditPoints="1" noAdjustHandles="1" noChangeArrowheads="1" noChangeShapeType="1" noTextEdit="1"/>
              </p:cNvSpPr>
              <p:nvPr/>
            </p:nvSpPr>
            <p:spPr>
              <a:xfrm>
                <a:off x="5897732" y="1970650"/>
                <a:ext cx="6294268" cy="3033972"/>
              </a:xfrm>
              <a:prstGeom prst="rect">
                <a:avLst/>
              </a:prstGeom>
              <a:blipFill>
                <a:blip r:embed="rId5"/>
                <a:stretch>
                  <a:fillRect l="-1258" t="-1205" r="-2227" b="-321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ADAE4E5C-B6FE-4271-8822-096652B11917}"/>
              </a:ext>
            </a:extLst>
          </p:cNvPr>
          <p:cNvSpPr txBox="1"/>
          <p:nvPr/>
        </p:nvSpPr>
        <p:spPr>
          <a:xfrm>
            <a:off x="0" y="-81373"/>
            <a:ext cx="4687410" cy="461665"/>
          </a:xfrm>
          <a:prstGeom prst="rect">
            <a:avLst/>
          </a:prstGeom>
          <a:noFill/>
        </p:spPr>
        <p:txBody>
          <a:bodyPr wrap="square" rtlCol="0">
            <a:spAutoFit/>
          </a:bodyPr>
          <a:lstStyle/>
          <a:p>
            <a:r>
              <a:rPr lang="en-US" altLang="zh-CN" sz="2400" b="1" i="0" u="none" strike="noStrike" baseline="0" dirty="0" err="1">
                <a:latin typeface="Times New Roman" panose="02020603050405020304" pitchFamily="18" charset="0"/>
                <a:cs typeface="Times New Roman" panose="02020603050405020304" pitchFamily="18" charset="0"/>
              </a:rPr>
              <a:t>GPrior</a:t>
            </a:r>
            <a:r>
              <a:rPr lang="en-US" altLang="zh-CN" sz="2400" b="1" i="0" u="none" strike="noStrike" baseline="0" dirty="0">
                <a:latin typeface="Times New Roman" panose="02020603050405020304" pitchFamily="18" charset="0"/>
                <a:cs typeface="Times New Roman" panose="02020603050405020304" pitchFamily="18" charset="0"/>
              </a:rPr>
              <a:t> Algorithm</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10697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 name="文本框 1">
            <a:extLst>
              <a:ext uri="{FF2B5EF4-FFF2-40B4-BE49-F238E27FC236}">
                <a16:creationId xmlns:a16="http://schemas.microsoft.com/office/drawing/2014/main" id="{86A028D8-AF9F-4BCB-B7A5-89C7DFDF0D3C}"/>
              </a:ext>
            </a:extLst>
          </p:cNvPr>
          <p:cNvSpPr txBox="1"/>
          <p:nvPr/>
        </p:nvSpPr>
        <p:spPr>
          <a:xfrm>
            <a:off x="-1" y="-99715"/>
            <a:ext cx="2183907"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Results</a:t>
            </a:r>
            <a:endParaRPr lang="zh-CN" altLang="en-US"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EA20330C-703D-4ACC-99B4-70CE30C02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54" y="328911"/>
            <a:ext cx="9121930" cy="5628006"/>
          </a:xfrm>
          <a:prstGeom prst="rect">
            <a:avLst/>
          </a:prstGeom>
        </p:spPr>
      </p:pic>
      <p:sp>
        <p:nvSpPr>
          <p:cNvPr id="6" name="文本框 5">
            <a:extLst>
              <a:ext uri="{FF2B5EF4-FFF2-40B4-BE49-F238E27FC236}">
                <a16:creationId xmlns:a16="http://schemas.microsoft.com/office/drawing/2014/main" id="{9B063FAB-ECB8-4C6C-977B-F0F451470D03}"/>
              </a:ext>
            </a:extLst>
          </p:cNvPr>
          <p:cNvSpPr txBox="1"/>
          <p:nvPr/>
        </p:nvSpPr>
        <p:spPr>
          <a:xfrm>
            <a:off x="97654" y="6045693"/>
            <a:ext cx="12094346" cy="769441"/>
          </a:xfrm>
          <a:prstGeom prst="rect">
            <a:avLst/>
          </a:prstGeom>
          <a:noFill/>
        </p:spPr>
        <p:txBody>
          <a:bodyPr wrap="square" rtlCol="0">
            <a:spAutoFit/>
          </a:bodyPr>
          <a:lstStyle/>
          <a:p>
            <a:pPr algn="l"/>
            <a:r>
              <a:rPr lang="en-US" altLang="zh-CN" sz="2200" b="1" i="0" u="none" strike="noStrike" baseline="0" dirty="0">
                <a:latin typeface="Times New Roman" panose="02020603050405020304" pitchFamily="18" charset="0"/>
                <a:cs typeface="Times New Roman" panose="02020603050405020304" pitchFamily="18" charset="0"/>
              </a:rPr>
              <a:t>(C) </a:t>
            </a:r>
            <a:r>
              <a:rPr lang="en-US" altLang="zh-CN" sz="2200" b="0" i="0" u="none" strike="noStrike" baseline="0" dirty="0">
                <a:latin typeface="Times New Roman" panose="02020603050405020304" pitchFamily="18" charset="0"/>
                <a:cs typeface="Times New Roman" panose="02020603050405020304" pitchFamily="18" charset="0"/>
              </a:rPr>
              <a:t>Prediction results for PN-learning (biased SVM) approach; </a:t>
            </a:r>
            <a:r>
              <a:rPr lang="en-US" altLang="zh-CN" sz="2200" b="1" i="0" u="none" strike="noStrike" baseline="0" dirty="0">
                <a:latin typeface="Times New Roman" panose="02020603050405020304" pitchFamily="18" charset="0"/>
                <a:cs typeface="Times New Roman" panose="02020603050405020304" pitchFamily="18" charset="0"/>
              </a:rPr>
              <a:t>(D) </a:t>
            </a:r>
            <a:r>
              <a:rPr lang="en-US" altLang="zh-CN" sz="2200" b="0" i="0" u="none" strike="noStrike" baseline="0" dirty="0">
                <a:latin typeface="Times New Roman" panose="02020603050405020304" pitchFamily="18" charset="0"/>
                <a:cs typeface="Times New Roman" panose="02020603050405020304" pitchFamily="18" charset="0"/>
              </a:rPr>
              <a:t>Prediction results for </a:t>
            </a:r>
            <a:r>
              <a:rPr lang="en-US" altLang="zh-CN" sz="2200" b="0" i="0" u="none" strike="noStrike" baseline="0" dirty="0" err="1">
                <a:latin typeface="Times New Roman" panose="02020603050405020304" pitchFamily="18" charset="0"/>
                <a:cs typeface="Times New Roman" panose="02020603050405020304" pitchFamily="18" charset="0"/>
              </a:rPr>
              <a:t>GPrior</a:t>
            </a:r>
            <a:r>
              <a:rPr lang="en-US" altLang="zh-CN" sz="2200" b="0" i="0" u="none" strike="noStrike" baseline="0" dirty="0">
                <a:latin typeface="Times New Roman" panose="02020603050405020304" pitchFamily="18" charset="0"/>
                <a:cs typeface="Times New Roman" panose="02020603050405020304" pitchFamily="18" charset="0"/>
              </a:rPr>
              <a:t>; </a:t>
            </a:r>
            <a:r>
              <a:rPr lang="en-US" altLang="zh-CN" sz="2200" b="1" i="0" u="none" strike="noStrike" baseline="0" dirty="0">
                <a:latin typeface="Times New Roman" panose="02020603050405020304" pitchFamily="18" charset="0"/>
                <a:cs typeface="Times New Roman" panose="02020603050405020304" pitchFamily="18" charset="0"/>
              </a:rPr>
              <a:t>(E) </a:t>
            </a:r>
            <a:r>
              <a:rPr lang="en-US" altLang="zh-CN" sz="2200" b="0" i="0" u="none" strike="noStrike" baseline="0" dirty="0">
                <a:latin typeface="Times New Roman" panose="02020603050405020304" pitchFamily="18" charset="0"/>
                <a:cs typeface="Times New Roman" panose="02020603050405020304" pitchFamily="18" charset="0"/>
              </a:rPr>
              <a:t>Performance of PU and PN learning approaches with respect to a fraction of known positive data points.</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03562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pic>
        <p:nvPicPr>
          <p:cNvPr id="3" name="图片 2">
            <a:extLst>
              <a:ext uri="{FF2B5EF4-FFF2-40B4-BE49-F238E27FC236}">
                <a16:creationId xmlns:a16="http://schemas.microsoft.com/office/drawing/2014/main" id="{AE270AB0-D245-48A3-9B1A-5897B7F10F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6390"/>
            <a:ext cx="6570087" cy="6561609"/>
          </a:xfrm>
          <a:prstGeom prst="rect">
            <a:avLst/>
          </a:prstGeom>
        </p:spPr>
      </p:pic>
      <p:sp>
        <p:nvSpPr>
          <p:cNvPr id="4" name="文本框 3">
            <a:extLst>
              <a:ext uri="{FF2B5EF4-FFF2-40B4-BE49-F238E27FC236}">
                <a16:creationId xmlns:a16="http://schemas.microsoft.com/office/drawing/2014/main" id="{69EEC872-B7E9-459D-B730-D2B55EFEFD19}"/>
              </a:ext>
            </a:extLst>
          </p:cNvPr>
          <p:cNvSpPr txBox="1"/>
          <p:nvPr/>
        </p:nvSpPr>
        <p:spPr>
          <a:xfrm>
            <a:off x="6096000" y="1404853"/>
            <a:ext cx="6095999" cy="4493538"/>
          </a:xfrm>
          <a:prstGeom prst="rect">
            <a:avLst/>
          </a:prstGeom>
          <a:noFill/>
        </p:spPr>
        <p:txBody>
          <a:bodyPr wrap="square" rtlCol="0">
            <a:spAutoFit/>
          </a:bodyPr>
          <a:lstStyle/>
          <a:p>
            <a:pPr algn="just"/>
            <a:r>
              <a:rPr lang="en-US" altLang="zh-CN" sz="2200" b="1" i="0" u="none" strike="noStrike" baseline="0" dirty="0">
                <a:latin typeface="Times New Roman" panose="02020603050405020304" pitchFamily="18" charset="0"/>
                <a:cs typeface="Times New Roman" panose="02020603050405020304" pitchFamily="18" charset="0"/>
              </a:rPr>
              <a:t>(A) </a:t>
            </a:r>
            <a:r>
              <a:rPr lang="en-US" altLang="zh-CN" sz="2200" b="0" i="0" u="none" strike="noStrike" baseline="0" dirty="0">
                <a:latin typeface="Times New Roman" panose="02020603050405020304" pitchFamily="18" charset="0"/>
                <a:cs typeface="Times New Roman" panose="02020603050405020304" pitchFamily="18" charset="0"/>
              </a:rPr>
              <a:t>Scheme for selection of training, algorithm evaluation and validation gene sets; </a:t>
            </a:r>
            <a:r>
              <a:rPr lang="en-US" altLang="zh-CN" sz="2200" b="1" i="0" u="none" strike="noStrike" baseline="0" dirty="0">
                <a:latin typeface="Times New Roman" panose="02020603050405020304" pitchFamily="18" charset="0"/>
                <a:cs typeface="Times New Roman" panose="02020603050405020304" pitchFamily="18" charset="0"/>
              </a:rPr>
              <a:t>(B) </a:t>
            </a:r>
            <a:r>
              <a:rPr lang="en-US" altLang="zh-CN" sz="2200" b="0" i="0" u="none" strike="noStrike" baseline="0" dirty="0">
                <a:latin typeface="Times New Roman" panose="02020603050405020304" pitchFamily="18" charset="0"/>
                <a:cs typeface="Times New Roman" panose="02020603050405020304" pitchFamily="18" charset="0"/>
              </a:rPr>
              <a:t>Classification quality comparison for </a:t>
            </a:r>
            <a:r>
              <a:rPr lang="en-US" altLang="zh-CN" sz="2200" b="0" i="0" u="none" strike="noStrike" baseline="0" dirty="0" err="1">
                <a:latin typeface="Times New Roman" panose="02020603050405020304" pitchFamily="18" charset="0"/>
                <a:cs typeface="Times New Roman" panose="02020603050405020304" pitchFamily="18" charset="0"/>
              </a:rPr>
              <a:t>GPrior</a:t>
            </a:r>
            <a:r>
              <a:rPr lang="en-US" altLang="zh-CN" sz="2200" b="0" i="0" u="none" strike="noStrike" baseline="0" dirty="0">
                <a:latin typeface="Times New Roman" panose="02020603050405020304" pitchFamily="18" charset="0"/>
                <a:cs typeface="Times New Roman" panose="02020603050405020304" pitchFamily="18" charset="0"/>
              </a:rPr>
              <a:t>, Bagging SVM and conventional </a:t>
            </a:r>
            <a:r>
              <a:rPr lang="en-US" altLang="zh-CN" sz="2200" b="0" i="0" u="none" strike="noStrike" baseline="0" dirty="0" err="1">
                <a:latin typeface="Times New Roman" panose="02020603050405020304" pitchFamily="18" charset="0"/>
                <a:cs typeface="Times New Roman" panose="02020603050405020304" pitchFamily="18" charset="0"/>
              </a:rPr>
              <a:t>PNlearning</a:t>
            </a:r>
            <a:r>
              <a:rPr lang="en-US" altLang="zh-CN" sz="2200" dirty="0">
                <a:latin typeface="Times New Roman" panose="02020603050405020304" pitchFamily="18" charset="0"/>
                <a:cs typeface="Times New Roman" panose="02020603050405020304" pitchFamily="18" charset="0"/>
              </a:rPr>
              <a:t> </a:t>
            </a:r>
            <a:r>
              <a:rPr lang="en-US" altLang="zh-CN" sz="2200" b="0" i="0" u="none" strike="noStrike" baseline="0" dirty="0">
                <a:latin typeface="Times New Roman" panose="02020603050405020304" pitchFamily="18" charset="0"/>
                <a:cs typeface="Times New Roman" panose="02020603050405020304" pitchFamily="18" charset="0"/>
              </a:rPr>
              <a:t>with weighted linear regression; </a:t>
            </a:r>
            <a:r>
              <a:rPr lang="en-US" altLang="zh-CN" sz="2200" b="1" i="0" u="none" strike="noStrike" baseline="0" dirty="0">
                <a:latin typeface="Times New Roman" panose="02020603050405020304" pitchFamily="18" charset="0"/>
                <a:cs typeface="Times New Roman" panose="02020603050405020304" pitchFamily="18" charset="0"/>
              </a:rPr>
              <a:t>(C) </a:t>
            </a:r>
            <a:r>
              <a:rPr lang="en-US" altLang="zh-CN" sz="2200" b="0" i="0" u="none" strike="noStrike" baseline="0" dirty="0">
                <a:latin typeface="Times New Roman" panose="02020603050405020304" pitchFamily="18" charset="0"/>
                <a:cs typeface="Times New Roman" panose="02020603050405020304" pitchFamily="18" charset="0"/>
              </a:rPr>
              <a:t>Cumulative gains curve shows better prioritization of true genes at the top of the candidate list using </a:t>
            </a:r>
            <a:r>
              <a:rPr lang="en-US" altLang="zh-CN" sz="2200" b="0" i="0" u="none" strike="noStrike" baseline="0" dirty="0" err="1">
                <a:latin typeface="Times New Roman" panose="02020603050405020304" pitchFamily="18" charset="0"/>
                <a:cs typeface="Times New Roman" panose="02020603050405020304" pitchFamily="18" charset="0"/>
              </a:rPr>
              <a:t>GPrior</a:t>
            </a:r>
            <a:r>
              <a:rPr lang="en-US" altLang="zh-CN" sz="2200" b="0" i="0" u="none" strike="noStrike" baseline="0" dirty="0">
                <a:latin typeface="Times New Roman" panose="02020603050405020304" pitchFamily="18" charset="0"/>
                <a:cs typeface="Times New Roman" panose="02020603050405020304" pitchFamily="18" charset="0"/>
              </a:rPr>
              <a:t> in comparison</a:t>
            </a:r>
          </a:p>
          <a:p>
            <a:pPr algn="just"/>
            <a:r>
              <a:rPr lang="en-US" altLang="zh-CN" sz="2200" b="0" i="0" u="none" strike="noStrike" baseline="0" dirty="0">
                <a:latin typeface="Times New Roman" panose="02020603050405020304" pitchFamily="18" charset="0"/>
                <a:cs typeface="Times New Roman" panose="02020603050405020304" pitchFamily="18" charset="0"/>
              </a:rPr>
              <a:t>with other methods; </a:t>
            </a:r>
            <a:r>
              <a:rPr lang="en-US" altLang="zh-CN" sz="2200" b="1" i="0" u="none" strike="noStrike" baseline="0" dirty="0">
                <a:latin typeface="Times New Roman" panose="02020603050405020304" pitchFamily="18" charset="0"/>
                <a:cs typeface="Times New Roman" panose="02020603050405020304" pitchFamily="18" charset="0"/>
              </a:rPr>
              <a:t>(D) </a:t>
            </a:r>
            <a:r>
              <a:rPr lang="en-US" altLang="zh-CN" sz="2200" b="0" i="0" u="none" strike="noStrike" baseline="0" dirty="0">
                <a:latin typeface="Times New Roman" panose="02020603050405020304" pitchFamily="18" charset="0"/>
                <a:cs typeface="Times New Roman" panose="02020603050405020304" pitchFamily="18" charset="0"/>
              </a:rPr>
              <a:t>True genes from the independent validation gene set receive significantly higher scores than genes found within the same loci but not implicated in the disease; </a:t>
            </a:r>
            <a:r>
              <a:rPr lang="en-US" altLang="zh-CN" sz="2200" b="1" i="0" u="none" strike="noStrike" baseline="0" dirty="0">
                <a:latin typeface="Times New Roman" panose="02020603050405020304" pitchFamily="18" charset="0"/>
                <a:cs typeface="Times New Roman" panose="02020603050405020304" pitchFamily="18" charset="0"/>
              </a:rPr>
              <a:t>(E) </a:t>
            </a:r>
            <a:r>
              <a:rPr lang="en-US" altLang="zh-CN" sz="2200" b="0" i="0" u="none" strike="noStrike" baseline="0" dirty="0">
                <a:latin typeface="Times New Roman" panose="02020603050405020304" pitchFamily="18" charset="0"/>
                <a:cs typeface="Times New Roman" panose="02020603050405020304" pitchFamily="18" charset="0"/>
              </a:rPr>
              <a:t>Enrichment of true genes from independent validation gene set among top predictions from </a:t>
            </a:r>
            <a:r>
              <a:rPr lang="en-US" altLang="zh-CN" sz="2200" b="0" i="0" u="none" strike="noStrike" baseline="0" dirty="0" err="1">
                <a:latin typeface="Times New Roman" panose="02020603050405020304" pitchFamily="18" charset="0"/>
                <a:cs typeface="Times New Roman" panose="02020603050405020304" pitchFamily="18" charset="0"/>
              </a:rPr>
              <a:t>GPrior</a:t>
            </a:r>
            <a:r>
              <a:rPr lang="en-US" altLang="zh-CN" sz="2200" b="0" i="0" u="none" strike="noStrike" baseline="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F1635FDF-70D6-4ADB-BCEF-6F89889B8092}"/>
              </a:ext>
            </a:extLst>
          </p:cNvPr>
          <p:cNvSpPr txBox="1"/>
          <p:nvPr/>
        </p:nvSpPr>
        <p:spPr>
          <a:xfrm>
            <a:off x="-53267" y="-88171"/>
            <a:ext cx="9197266" cy="461665"/>
          </a:xfrm>
          <a:prstGeom prst="rect">
            <a:avLst/>
          </a:prstGeom>
          <a:noFill/>
        </p:spPr>
        <p:txBody>
          <a:bodyPr wrap="square" rtlCol="0">
            <a:spAutoFit/>
          </a:bodyPr>
          <a:lstStyle/>
          <a:p>
            <a:r>
              <a:rPr lang="en-US" altLang="zh-CN" sz="2400" b="1" i="0" u="none" strike="noStrike" baseline="0" dirty="0">
                <a:latin typeface="Times New Roman" panose="02020603050405020304" pitchFamily="18" charset="0"/>
                <a:cs typeface="Times New Roman" panose="02020603050405020304" pitchFamily="18" charset="0"/>
              </a:rPr>
              <a:t>Gene prioritization for inflammatory bowel disease GWAS.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63889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heme/theme1.xml><?xml version="1.0" encoding="utf-8"?>
<a:theme xmlns:a="http://schemas.openxmlformats.org/drawingml/2006/main" name="A3">
  <a:themeElements>
    <a:clrScheme name="swpu">
      <a:dk1>
        <a:srgbClr val="000000"/>
      </a:dk1>
      <a:lt1>
        <a:srgbClr val="FFFFFF"/>
      </a:lt1>
      <a:dk2>
        <a:srgbClr val="768394"/>
      </a:dk2>
      <a:lt2>
        <a:srgbClr val="F0F0F0"/>
      </a:lt2>
      <a:accent1>
        <a:srgbClr val="00519B"/>
      </a:accent1>
      <a:accent2>
        <a:srgbClr val="9A9A9A"/>
      </a:accent2>
      <a:accent3>
        <a:srgbClr val="BE2519"/>
      </a:accent3>
      <a:accent4>
        <a:srgbClr val="DC9A00"/>
      </a:accent4>
      <a:accent5>
        <a:srgbClr val="008C4A"/>
      </a:accent5>
      <a:accent6>
        <a:srgbClr val="FAD598"/>
      </a:accent6>
      <a:hlink>
        <a:srgbClr val="4472C4"/>
      </a:hlink>
      <a:folHlink>
        <a:srgbClr val="BFBFBF"/>
      </a:folHlink>
    </a:clrScheme>
    <a:fontScheme name="雅黑">
      <a:majorFont>
        <a:latin typeface="Century Gothic"/>
        <a:ea typeface="微软雅黑 Light"/>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bg1"/>
            </a:gs>
            <a:gs pos="48000">
              <a:srgbClr val="FFFFFF"/>
            </a:gs>
            <a:gs pos="78000">
              <a:srgbClr val="FFFFFF">
                <a:alpha val="60000"/>
              </a:srgbClr>
            </a:gs>
            <a:gs pos="100000">
              <a:schemeClr val="bg1">
                <a:alpha val="30000"/>
              </a:schemeClr>
            </a:gs>
          </a:gsLst>
          <a:lin ang="162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0a2skwj1">
      <a:majorFont>
        <a:latin typeface="Arial"/>
        <a:ea typeface="DengXian"/>
        <a:cs typeface=""/>
      </a:majorFont>
      <a:minorFont>
        <a:latin typeface="Arial"/>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1567B">
            <a:alpha val="80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31567B"/>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wpu">
    <a:dk1>
      <a:srgbClr val="000000"/>
    </a:dk1>
    <a:lt1>
      <a:srgbClr val="FFFFFF"/>
    </a:lt1>
    <a:dk2>
      <a:srgbClr val="768394"/>
    </a:dk2>
    <a:lt2>
      <a:srgbClr val="F0F0F0"/>
    </a:lt2>
    <a:accent1>
      <a:srgbClr val="00519B"/>
    </a:accent1>
    <a:accent2>
      <a:srgbClr val="9A9A9A"/>
    </a:accent2>
    <a:accent3>
      <a:srgbClr val="BE2519"/>
    </a:accent3>
    <a:accent4>
      <a:srgbClr val="DC9A00"/>
    </a:accent4>
    <a:accent5>
      <a:srgbClr val="008C4A"/>
    </a:accent5>
    <a:accent6>
      <a:srgbClr val="FAD598"/>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A3</Template>
  <TotalTime>7785</TotalTime>
  <Words>1331</Words>
  <Application>Microsoft Office PowerPoint</Application>
  <PresentationFormat>宽屏</PresentationFormat>
  <Paragraphs>93</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16</vt:i4>
      </vt:variant>
    </vt:vector>
  </HeadingPairs>
  <TitlesOfParts>
    <vt:vector size="27" baseType="lpstr">
      <vt:lpstr>楷体</vt:lpstr>
      <vt:lpstr>Times New Roman</vt:lpstr>
      <vt:lpstr>Calibri</vt:lpstr>
      <vt:lpstr>Arial</vt:lpstr>
      <vt:lpstr>微软雅黑</vt:lpstr>
      <vt:lpstr>Century Gothic</vt:lpstr>
      <vt:lpstr>Cambria Math</vt:lpstr>
      <vt:lpstr>等线</vt:lpstr>
      <vt:lpstr>A3</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02-2019四川大学毕业答辩通用PPT模板.pptx</dc:title>
  <dc:creator>王禹</dc:creator>
  <cp:keywords>sayou</cp:keywords>
  <cp:lastModifiedBy>2796696061@qq.com</cp:lastModifiedBy>
  <cp:revision>177</cp:revision>
  <dcterms:created xsi:type="dcterms:W3CDTF">2018-12-27T12:30:00Z</dcterms:created>
  <dcterms:modified xsi:type="dcterms:W3CDTF">2021-10-21T09:47:10Z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