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3"/>
  </p:notesMasterIdLst>
  <p:sldIdLst>
    <p:sldId id="256" r:id="rId2"/>
    <p:sldId id="272" r:id="rId3"/>
    <p:sldId id="257" r:id="rId4"/>
    <p:sldId id="273" r:id="rId5"/>
    <p:sldId id="274" r:id="rId6"/>
    <p:sldId id="275" r:id="rId7"/>
    <p:sldId id="276" r:id="rId8"/>
    <p:sldId id="277" r:id="rId9"/>
    <p:sldId id="278" r:id="rId10"/>
    <p:sldId id="279" r:id="rId11"/>
    <p:sldId id="28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oBVT"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3" autoAdjust="0"/>
    <p:restoredTop sz="74963" autoAdjust="0"/>
  </p:normalViewPr>
  <p:slideViewPr>
    <p:cSldViewPr snapToGrid="0">
      <p:cViewPr varScale="1">
        <p:scale>
          <a:sx n="86" d="100"/>
          <a:sy n="86" d="100"/>
        </p:scale>
        <p:origin x="1440" y="9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3C0AAF-3177-4A2C-83A7-D598290D6EE8}"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ED8E2-B8EC-46B4-B340-3E86C9CE5572}" type="slidenum">
              <a:rPr lang="zh-CN" altLang="en-US" smtClean="0"/>
              <a:t>‹#›</a:t>
            </a:fld>
            <a:endParaRPr lang="zh-CN" altLang="en-US"/>
          </a:p>
        </p:txBody>
      </p:sp>
    </p:spTree>
    <p:extLst>
      <p:ext uri="{BB962C8B-B14F-4D97-AF65-F5344CB8AC3E}">
        <p14:creationId xmlns:p14="http://schemas.microsoft.com/office/powerpoint/2010/main" val="210409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加上伪计数</a:t>
            </a:r>
            <a:r>
              <a:rPr lang="en-US" altLang="zh-CN" b="0" i="0" dirty="0">
                <a:solidFill>
                  <a:srgbClr val="121212"/>
                </a:solidFill>
                <a:effectLst/>
                <a:latin typeface="-apple-system"/>
              </a:rPr>
              <a:t>(pseudo-count) </a:t>
            </a:r>
            <a:r>
              <a:rPr lang="zh-CN" altLang="en-US" b="0" i="0" dirty="0">
                <a:solidFill>
                  <a:srgbClr val="121212"/>
                </a:solidFill>
                <a:effectLst/>
                <a:latin typeface="-apple-system"/>
              </a:rPr>
              <a:t>，用来避免未定义的数值</a:t>
            </a:r>
            <a:r>
              <a:rPr lang="en-US" altLang="zh-CN" b="0" i="0" dirty="0">
                <a:solidFill>
                  <a:srgbClr val="121212"/>
                </a:solidFill>
                <a:effectLst/>
                <a:latin typeface="-apple-system"/>
              </a:rPr>
              <a:t>0</a:t>
            </a:r>
            <a:r>
              <a:rPr lang="zh-CN" altLang="en-US" b="0" i="0" dirty="0">
                <a:solidFill>
                  <a:srgbClr val="121212"/>
                </a:solidFill>
                <a:effectLst/>
                <a:latin typeface="-apple-system"/>
              </a:rPr>
              <a:t>。伪计数的选择比较多，用</a:t>
            </a:r>
            <a:r>
              <a:rPr lang="en-US" altLang="zh-CN" b="0" i="0" dirty="0">
                <a:solidFill>
                  <a:srgbClr val="121212"/>
                </a:solidFill>
                <a:effectLst/>
                <a:latin typeface="-apple-system"/>
              </a:rPr>
              <a:t>+1</a:t>
            </a:r>
            <a:r>
              <a:rPr lang="zh-CN" altLang="en-US" b="0" i="0" dirty="0">
                <a:solidFill>
                  <a:srgbClr val="121212"/>
                </a:solidFill>
                <a:effectLst/>
                <a:latin typeface="-apple-system"/>
              </a:rPr>
              <a:t>的原因是能保留原始矩阵中的</a:t>
            </a:r>
            <a:r>
              <a:rPr lang="en-US" altLang="zh-CN" b="0" i="0" dirty="0">
                <a:solidFill>
                  <a:srgbClr val="121212"/>
                </a:solidFill>
                <a:effectLst/>
                <a:latin typeface="-apple-system"/>
              </a:rPr>
              <a:t>sparsity</a:t>
            </a:r>
            <a:r>
              <a:rPr lang="zh-CN" altLang="en-US" b="0" i="0" dirty="0">
                <a:solidFill>
                  <a:srgbClr val="121212"/>
                </a:solidFill>
                <a:effectLst/>
                <a:latin typeface="-apple-system"/>
              </a:rPr>
              <a:t>，即原始表达值为</a:t>
            </a:r>
            <a:r>
              <a:rPr lang="en-US" altLang="zh-CN" b="0" i="0" dirty="0">
                <a:solidFill>
                  <a:srgbClr val="121212"/>
                </a:solidFill>
                <a:effectLst/>
                <a:latin typeface="-apple-system"/>
              </a:rPr>
              <a:t>0</a:t>
            </a:r>
            <a:r>
              <a:rPr lang="zh-CN" altLang="en-US" b="0" i="0" dirty="0">
                <a:solidFill>
                  <a:srgbClr val="121212"/>
                </a:solidFill>
                <a:effectLst/>
                <a:latin typeface="-apple-system"/>
              </a:rPr>
              <a:t>的在对数转换后仍然为</a:t>
            </a:r>
            <a:r>
              <a:rPr lang="en-US" altLang="zh-CN" b="0" i="0" dirty="0">
                <a:solidFill>
                  <a:srgbClr val="121212"/>
                </a:solidFill>
                <a:effectLst/>
                <a:latin typeface="-apple-system"/>
              </a:rPr>
              <a:t>0</a:t>
            </a:r>
            <a:r>
              <a:rPr lang="zh-CN" altLang="en-US" b="0" i="0" dirty="0">
                <a:solidFill>
                  <a:srgbClr val="121212"/>
                </a:solidFill>
                <a:effectLst/>
                <a:latin typeface="-apple-system"/>
              </a:rPr>
              <a:t>。较大的伪计数，低表达基因之间的对数倍变化则会变小，使得下游的差异分析结果由高表达基因主导；反之选择较小的伪计数则能增加低表达基因在差异分析结果中权重</a:t>
            </a:r>
            <a:endParaRPr lang="zh-CN" altLang="en-US" dirty="0"/>
          </a:p>
        </p:txBody>
      </p:sp>
      <p:sp>
        <p:nvSpPr>
          <p:cNvPr id="4" name="灯片编号占位符 3"/>
          <p:cNvSpPr>
            <a:spLocks noGrp="1"/>
          </p:cNvSpPr>
          <p:nvPr>
            <p:ph type="sldNum" sz="quarter" idx="5"/>
          </p:nvPr>
        </p:nvSpPr>
        <p:spPr/>
        <p:txBody>
          <a:bodyPr/>
          <a:lstStyle/>
          <a:p>
            <a:fld id="{716ED8E2-B8EC-46B4-B340-3E86C9CE5572}" type="slidenum">
              <a:rPr lang="zh-CN" altLang="en-US" smtClean="0"/>
              <a:t>4</a:t>
            </a:fld>
            <a:endParaRPr lang="zh-CN" altLang="en-US"/>
          </a:p>
        </p:txBody>
      </p:sp>
    </p:spTree>
    <p:extLst>
      <p:ext uri="{BB962C8B-B14F-4D97-AF65-F5344CB8AC3E}">
        <p14:creationId xmlns:p14="http://schemas.microsoft.com/office/powerpoint/2010/main" val="517465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GMM</a:t>
            </a:r>
            <a:r>
              <a:rPr lang="zh-CN" altLang="en-US" dirty="0"/>
              <a:t>和</a:t>
            </a:r>
            <a:r>
              <a:rPr lang="en-US" altLang="zh-CN" dirty="0"/>
              <a:t>k-means</a:t>
            </a:r>
            <a:r>
              <a:rPr lang="zh-CN" altLang="en-US" dirty="0"/>
              <a:t>其实是十分相似的，区别在于对</a:t>
            </a:r>
            <a:r>
              <a:rPr lang="en-US" altLang="zh-CN" dirty="0"/>
              <a:t>GMM</a:t>
            </a:r>
            <a:r>
              <a:rPr lang="zh-CN" altLang="en-US" dirty="0"/>
              <a:t>来说，引入了概率。学习的过程就是训练出几个概率分布，所谓混合高斯模型就是指对样本的概率密度分布进行估计，而估计的模型是几个高斯模型加权之和（具体是几个要在模型训练前建立好）。每个高斯模型就代表了一个类（一个</a:t>
            </a:r>
            <a:r>
              <a:rPr lang="en-US" altLang="zh-CN" dirty="0"/>
              <a:t>Cluster</a:t>
            </a:r>
            <a:r>
              <a:rPr lang="zh-CN" altLang="en-US" dirty="0"/>
              <a:t>）。对样本中的数据分别在几个高斯模型上投影，就会分别得到在各个类上的概率。然后我们可以选取概率最大的类所为判决结果。</a:t>
            </a:r>
          </a:p>
        </p:txBody>
      </p:sp>
      <p:sp>
        <p:nvSpPr>
          <p:cNvPr id="4" name="灯片编号占位符 3"/>
          <p:cNvSpPr>
            <a:spLocks noGrp="1"/>
          </p:cNvSpPr>
          <p:nvPr>
            <p:ph type="sldNum" sz="quarter" idx="5"/>
          </p:nvPr>
        </p:nvSpPr>
        <p:spPr/>
        <p:txBody>
          <a:bodyPr/>
          <a:lstStyle/>
          <a:p>
            <a:fld id="{716ED8E2-B8EC-46B4-B340-3E86C9CE5572}" type="slidenum">
              <a:rPr lang="zh-CN" altLang="en-US" smtClean="0"/>
              <a:t>5</a:t>
            </a:fld>
            <a:endParaRPr lang="zh-CN" altLang="en-US"/>
          </a:p>
        </p:txBody>
      </p:sp>
    </p:spTree>
    <p:extLst>
      <p:ext uri="{BB962C8B-B14F-4D97-AF65-F5344CB8AC3E}">
        <p14:creationId xmlns:p14="http://schemas.microsoft.com/office/powerpoint/2010/main" val="331826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87824-7491-4941-AD91-94F2FAB253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3224B2-E7EE-49E0-9E66-CA7166F5B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9E9F9D9-50C3-4881-80C8-903009EA8964}"/>
              </a:ext>
            </a:extLst>
          </p:cNvPr>
          <p:cNvSpPr>
            <a:spLocks noGrp="1"/>
          </p:cNvSpPr>
          <p:nvPr>
            <p:ph type="dt" sz="half" idx="10"/>
          </p:nvPr>
        </p:nvSpPr>
        <p:spPr/>
        <p:txBody>
          <a:bodyPr/>
          <a:lstStyle/>
          <a:p>
            <a:fld id="{E828837B-9DFC-4661-8512-3971AEBB8C74}"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CA0626C7-6E98-445C-A706-CAE82E49B1B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0B354D02-589A-46A0-AF72-87F3C670E359}"/>
              </a:ext>
            </a:extLst>
          </p:cNvPr>
          <p:cNvSpPr>
            <a:spLocks noGrp="1"/>
          </p:cNvSpPr>
          <p:nvPr>
            <p:ph type="sldNum" sz="quarter" idx="12"/>
          </p:nvPr>
        </p:nvSpPr>
        <p:spPr/>
        <p:txBody>
          <a:bodyPr/>
          <a:lstStyle/>
          <a:p>
            <a:fld id="{4EC8A32A-BA68-4046-8F1C-C14057E94EA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063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080AF-642F-4A0C-9384-8E324F725BA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84CCC0-4961-4998-8371-E8C87EA1D9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C6B216-2A5B-43E0-B33A-6730C1B8C66E}"/>
              </a:ext>
            </a:extLst>
          </p:cNvPr>
          <p:cNvSpPr>
            <a:spLocks noGrp="1"/>
          </p:cNvSpPr>
          <p:nvPr>
            <p:ph type="dt" sz="half" idx="10"/>
          </p:nvPr>
        </p:nvSpPr>
        <p:spPr/>
        <p:txBody>
          <a:bodyPr/>
          <a:lstStyle/>
          <a:p>
            <a:fld id="{E828837B-9DFC-4661-8512-3971AEBB8C74}"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B6A1A9F1-C84C-4629-8931-BD62719F427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F5699C93-185F-415B-82D5-0AF3E6E0663C}"/>
              </a:ext>
            </a:extLst>
          </p:cNvPr>
          <p:cNvSpPr>
            <a:spLocks noGrp="1"/>
          </p:cNvSpPr>
          <p:nvPr>
            <p:ph type="sldNum" sz="quarter" idx="12"/>
          </p:nvPr>
        </p:nvSpPr>
        <p:spPr/>
        <p:txBody>
          <a:bodyPr/>
          <a:lstStyle/>
          <a:p>
            <a:fld id="{4EC8A32A-BA68-4046-8F1C-C14057E94EA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7290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7AEEE7D-7A58-432F-988B-5E254B2A70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6445B40-3583-47D4-BC63-ED03FAF9D00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95EC25-D86A-4DCD-A57D-F942E4513E05}"/>
              </a:ext>
            </a:extLst>
          </p:cNvPr>
          <p:cNvSpPr>
            <a:spLocks noGrp="1"/>
          </p:cNvSpPr>
          <p:nvPr>
            <p:ph type="dt" sz="half" idx="10"/>
          </p:nvPr>
        </p:nvSpPr>
        <p:spPr/>
        <p:txBody>
          <a:bodyPr/>
          <a:lstStyle/>
          <a:p>
            <a:fld id="{E828837B-9DFC-4661-8512-3971AEBB8C74}"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FA68C246-904A-4F0C-9DD5-E4CA06E0830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B8C9D8B7-3B90-45BD-8E58-BA35A0ACACB1}"/>
              </a:ext>
            </a:extLst>
          </p:cNvPr>
          <p:cNvSpPr>
            <a:spLocks noGrp="1"/>
          </p:cNvSpPr>
          <p:nvPr>
            <p:ph type="sldNum" sz="quarter" idx="12"/>
          </p:nvPr>
        </p:nvSpPr>
        <p:spPr/>
        <p:txBody>
          <a:bodyPr/>
          <a:lstStyle/>
          <a:p>
            <a:fld id="{4EC8A32A-BA68-4046-8F1C-C14057E94EA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4126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6672341"/>
      </p:ext>
    </p:extLst>
  </p:cSld>
  <p:clrMapOvr>
    <a:masterClrMapping/>
  </p:clrMapOvr>
  <p:transition spd="slow" advTm="3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726462"/>
      </p:ext>
    </p:extLst>
  </p:cSld>
  <p:clrMapOvr>
    <a:masterClrMapping/>
  </p:clrMapOvr>
  <p:transition spd="slow"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BE338-DD26-4573-AE44-6B4073D6EB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F9BE24-72A9-407C-AF3F-2DF35FB681D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9EBB35-49C7-45DA-A16B-9DDCF3BC96A1}"/>
              </a:ext>
            </a:extLst>
          </p:cNvPr>
          <p:cNvSpPr>
            <a:spLocks noGrp="1"/>
          </p:cNvSpPr>
          <p:nvPr>
            <p:ph type="dt" sz="half" idx="10"/>
          </p:nvPr>
        </p:nvSpPr>
        <p:spPr/>
        <p:txBody>
          <a:bodyPr/>
          <a:lstStyle/>
          <a:p>
            <a:fld id="{E828837B-9DFC-4661-8512-3971AEBB8C74}"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9BCEE9E3-3694-4B59-899E-E2DB29E6D5DA}"/>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2B6E785E-0882-419E-8CB5-718C130FD10C}"/>
              </a:ext>
            </a:extLst>
          </p:cNvPr>
          <p:cNvSpPr>
            <a:spLocks noGrp="1"/>
          </p:cNvSpPr>
          <p:nvPr>
            <p:ph type="sldNum" sz="quarter" idx="12"/>
          </p:nvPr>
        </p:nvSpPr>
        <p:spPr/>
        <p:txBody>
          <a:bodyPr/>
          <a:lstStyle/>
          <a:p>
            <a:fld id="{4EC8A32A-BA68-4046-8F1C-C14057E94EA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736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BD4CD-E74E-4D43-AE6B-7F4C530EC5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DFBD5D-13B9-4C1A-B601-7A36D32BA3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9783BEF-4496-4AA8-8AFE-90259FD64148}"/>
              </a:ext>
            </a:extLst>
          </p:cNvPr>
          <p:cNvSpPr>
            <a:spLocks noGrp="1"/>
          </p:cNvSpPr>
          <p:nvPr>
            <p:ph type="dt" sz="half" idx="10"/>
          </p:nvPr>
        </p:nvSpPr>
        <p:spPr/>
        <p:txBody>
          <a:bodyPr/>
          <a:lstStyle/>
          <a:p>
            <a:fld id="{E828837B-9DFC-4661-8512-3971AEBB8C74}"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268FF48F-F32F-4E3E-8EA7-374B7DA55C4D}"/>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B5FF186B-8346-4C9B-8F66-18E37E8C064D}"/>
              </a:ext>
            </a:extLst>
          </p:cNvPr>
          <p:cNvSpPr>
            <a:spLocks noGrp="1"/>
          </p:cNvSpPr>
          <p:nvPr>
            <p:ph type="sldNum" sz="quarter" idx="12"/>
          </p:nvPr>
        </p:nvSpPr>
        <p:spPr/>
        <p:txBody>
          <a:bodyPr/>
          <a:lstStyle/>
          <a:p>
            <a:fld id="{4EC8A32A-BA68-4046-8F1C-C14057E94EA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831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A1946-F9FB-4D75-AB81-A07FD71BC7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69BAE1-15B4-407D-BFBB-01C533874E6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5CC5881-17C0-4F4B-9B2D-12317A758F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31F79FB-C8FF-4E9F-ADB9-BB389EEB1BA1}"/>
              </a:ext>
            </a:extLst>
          </p:cNvPr>
          <p:cNvSpPr>
            <a:spLocks noGrp="1"/>
          </p:cNvSpPr>
          <p:nvPr>
            <p:ph type="dt" sz="half" idx="10"/>
          </p:nvPr>
        </p:nvSpPr>
        <p:spPr/>
        <p:txBody>
          <a:bodyPr/>
          <a:lstStyle/>
          <a:p>
            <a:fld id="{E828837B-9DFC-4661-8512-3971AEBB8C74}"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id="{F71421BF-7437-43EB-8C90-C0E053FC817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1C6DAE72-ABCB-4DCD-A339-2B03A43B237D}"/>
              </a:ext>
            </a:extLst>
          </p:cNvPr>
          <p:cNvSpPr>
            <a:spLocks noGrp="1"/>
          </p:cNvSpPr>
          <p:nvPr>
            <p:ph type="sldNum" sz="quarter" idx="12"/>
          </p:nvPr>
        </p:nvSpPr>
        <p:spPr/>
        <p:txBody>
          <a:bodyPr/>
          <a:lstStyle/>
          <a:p>
            <a:fld id="{4EC8A32A-BA68-4046-8F1C-C14057E94EA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4147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E621F-527F-4404-8B97-15B273E2DD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3313EA6-A5DA-45D5-8246-0856B96B9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5B6168-3FC6-46A4-BC77-8DC945179C8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BC334E5-12F0-451C-BDE1-2AB0C38E4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926DD40-01B9-4A66-89E4-B01BA38DBE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4C8C797-FEE8-446F-922C-2C07E8A30629}"/>
              </a:ext>
            </a:extLst>
          </p:cNvPr>
          <p:cNvSpPr>
            <a:spLocks noGrp="1"/>
          </p:cNvSpPr>
          <p:nvPr>
            <p:ph type="dt" sz="half" idx="10"/>
          </p:nvPr>
        </p:nvSpPr>
        <p:spPr/>
        <p:txBody>
          <a:bodyPr/>
          <a:lstStyle/>
          <a:p>
            <a:fld id="{E828837B-9DFC-4661-8512-3971AEBB8C74}"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8" name="页脚占位符 7">
            <a:extLst>
              <a:ext uri="{FF2B5EF4-FFF2-40B4-BE49-F238E27FC236}">
                <a16:creationId xmlns:a16="http://schemas.microsoft.com/office/drawing/2014/main" id="{66CCDE06-7CA5-46F0-948D-AFA20B40451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id="{B5B983ED-7F18-46B2-A930-F3F90BE711DD}"/>
              </a:ext>
            </a:extLst>
          </p:cNvPr>
          <p:cNvSpPr>
            <a:spLocks noGrp="1"/>
          </p:cNvSpPr>
          <p:nvPr>
            <p:ph type="sldNum" sz="quarter" idx="12"/>
          </p:nvPr>
        </p:nvSpPr>
        <p:spPr/>
        <p:txBody>
          <a:bodyPr/>
          <a:lstStyle/>
          <a:p>
            <a:fld id="{4EC8A32A-BA68-4046-8F1C-C14057E94EA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81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613AA-3EA6-4E92-BB67-61A87F1D93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03A5B7-BD0D-489D-922F-96E5DBC515F1}"/>
              </a:ext>
            </a:extLst>
          </p:cNvPr>
          <p:cNvSpPr>
            <a:spLocks noGrp="1"/>
          </p:cNvSpPr>
          <p:nvPr>
            <p:ph type="dt" sz="half" idx="10"/>
          </p:nvPr>
        </p:nvSpPr>
        <p:spPr/>
        <p:txBody>
          <a:bodyPr/>
          <a:lstStyle/>
          <a:p>
            <a:fld id="{E828837B-9DFC-4661-8512-3971AEBB8C74}"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id="{29D4099E-A622-45C4-AA0C-60AB19AB7D1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id="{698E08CE-3E92-47F3-A74E-13F9DE2B6C79}"/>
              </a:ext>
            </a:extLst>
          </p:cNvPr>
          <p:cNvSpPr>
            <a:spLocks noGrp="1"/>
          </p:cNvSpPr>
          <p:nvPr>
            <p:ph type="sldNum" sz="quarter" idx="12"/>
          </p:nvPr>
        </p:nvSpPr>
        <p:spPr/>
        <p:txBody>
          <a:bodyPr/>
          <a:lstStyle/>
          <a:p>
            <a:fld id="{4EC8A32A-BA68-4046-8F1C-C14057E94EA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6945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10EC449-0A72-4462-89DD-18634A73DE60}"/>
              </a:ext>
            </a:extLst>
          </p:cNvPr>
          <p:cNvSpPr>
            <a:spLocks noGrp="1"/>
          </p:cNvSpPr>
          <p:nvPr>
            <p:ph type="dt" sz="half" idx="10"/>
          </p:nvPr>
        </p:nvSpPr>
        <p:spPr/>
        <p:txBody>
          <a:bodyPr/>
          <a:lstStyle/>
          <a:p>
            <a:fld id="{E828837B-9DFC-4661-8512-3971AEBB8C74}"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3" name="页脚占位符 2">
            <a:extLst>
              <a:ext uri="{FF2B5EF4-FFF2-40B4-BE49-F238E27FC236}">
                <a16:creationId xmlns:a16="http://schemas.microsoft.com/office/drawing/2014/main" id="{7A0E2379-3522-410A-8CE8-215B4CE775B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id="{D4D1C7CB-1BA8-473A-947F-B6036DA726CD}"/>
              </a:ext>
            </a:extLst>
          </p:cNvPr>
          <p:cNvSpPr>
            <a:spLocks noGrp="1"/>
          </p:cNvSpPr>
          <p:nvPr>
            <p:ph type="sldNum" sz="quarter" idx="12"/>
          </p:nvPr>
        </p:nvSpPr>
        <p:spPr/>
        <p:txBody>
          <a:bodyPr/>
          <a:lstStyle/>
          <a:p>
            <a:fld id="{4EC8A32A-BA68-4046-8F1C-C14057E94EA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730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5A54A-1FA6-4B20-AF22-8209CDA8AA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EF29A1-235D-46D8-8B03-8B42BFEF0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D079B8E-FBFC-4F47-A4F0-768D0C0A0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0CB7435-05C1-445D-ABDE-BCB65AE16FB9}"/>
              </a:ext>
            </a:extLst>
          </p:cNvPr>
          <p:cNvSpPr>
            <a:spLocks noGrp="1"/>
          </p:cNvSpPr>
          <p:nvPr>
            <p:ph type="dt" sz="half" idx="10"/>
          </p:nvPr>
        </p:nvSpPr>
        <p:spPr/>
        <p:txBody>
          <a:bodyPr/>
          <a:lstStyle/>
          <a:p>
            <a:fld id="{E828837B-9DFC-4661-8512-3971AEBB8C74}"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id="{2AAC4149-9921-431E-84CC-4E5D9B58E618}"/>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10E9293F-DD89-430B-8FFA-0325C5575BA9}"/>
              </a:ext>
            </a:extLst>
          </p:cNvPr>
          <p:cNvSpPr>
            <a:spLocks noGrp="1"/>
          </p:cNvSpPr>
          <p:nvPr>
            <p:ph type="sldNum" sz="quarter" idx="12"/>
          </p:nvPr>
        </p:nvSpPr>
        <p:spPr/>
        <p:txBody>
          <a:bodyPr/>
          <a:lstStyle/>
          <a:p>
            <a:fld id="{4EC8A32A-BA68-4046-8F1C-C14057E94EA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641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36A23-AF54-412F-81C8-DAC9CDCEB8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FE0208-F4FB-4718-86B0-A6022EE51E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00D928-ABC9-4B88-8048-986B848C9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2399F9-65D9-42B1-A91E-FDCDB977C538}"/>
              </a:ext>
            </a:extLst>
          </p:cNvPr>
          <p:cNvSpPr>
            <a:spLocks noGrp="1"/>
          </p:cNvSpPr>
          <p:nvPr>
            <p:ph type="dt" sz="half" idx="10"/>
          </p:nvPr>
        </p:nvSpPr>
        <p:spPr/>
        <p:txBody>
          <a:bodyPr/>
          <a:lstStyle/>
          <a:p>
            <a:fld id="{E828837B-9DFC-4661-8512-3971AEBB8C74}"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id="{D12131A6-46D8-4148-B2D3-AF140AF3FF5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A25549FD-7306-4263-BE35-7D0116ABB93E}"/>
              </a:ext>
            </a:extLst>
          </p:cNvPr>
          <p:cNvSpPr>
            <a:spLocks noGrp="1"/>
          </p:cNvSpPr>
          <p:nvPr>
            <p:ph type="sldNum" sz="quarter" idx="12"/>
          </p:nvPr>
        </p:nvSpPr>
        <p:spPr/>
        <p:txBody>
          <a:bodyPr/>
          <a:lstStyle/>
          <a:p>
            <a:fld id="{4EC8A32A-BA68-4046-8F1C-C14057E94EA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057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1CEBBAB-6349-4AB0-80D8-3B48DB00EF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EBFAEE1-9049-4222-949A-0F3F71A74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9E2E0F-B7F6-423F-8B20-E98ECA3C7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8837B-9DFC-4661-8512-3971AEBB8C74}"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0A45C7BE-4F88-4E87-B107-C74531BAF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B243AE6F-A4A5-43FE-9E00-0470B2A78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8A32A-BA68-4046-8F1C-C14057E94EA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166697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56F617B8-0E9C-4188-899C-2B8F61E0452B}"/>
              </a:ext>
            </a:extLst>
          </p:cNvPr>
          <p:cNvGrpSpPr/>
          <p:nvPr/>
        </p:nvGrpSpPr>
        <p:grpSpPr>
          <a:xfrm>
            <a:off x="1377398" y="2068924"/>
            <a:ext cx="9437203" cy="2720152"/>
            <a:chOff x="1377398" y="1793870"/>
            <a:chExt cx="9437203" cy="2720152"/>
          </a:xfrm>
        </p:grpSpPr>
        <p:sp>
          <p:nvSpPr>
            <p:cNvPr id="3" name="文本框 2"/>
            <p:cNvSpPr txBox="1"/>
            <p:nvPr/>
          </p:nvSpPr>
          <p:spPr>
            <a:xfrm>
              <a:off x="5054688" y="3867691"/>
              <a:ext cx="2082621" cy="646331"/>
            </a:xfrm>
            <a:prstGeom prst="rect">
              <a:avLst/>
            </a:prstGeom>
            <a:noFill/>
          </p:spPr>
          <p:txBody>
            <a:bodyPr wrap="none" rtlCol="0">
              <a:spAutoFit/>
            </a:bodyPr>
            <a:lstStyle/>
            <a:p>
              <a:r>
                <a:rPr lang="zh-CN" altLang="en-US" dirty="0"/>
                <a:t>报告人：徐云佩</a:t>
              </a:r>
              <a:endParaRPr lang="en-US" altLang="zh-CN" dirty="0"/>
            </a:p>
            <a:p>
              <a:r>
                <a:rPr lang="zh-CN" altLang="en-US" dirty="0"/>
                <a:t>日    期：</a:t>
              </a:r>
              <a:r>
                <a:rPr lang="en-US" altLang="zh-CN" dirty="0"/>
                <a:t>2021.11.5</a:t>
              </a:r>
              <a:endParaRPr lang="zh-CN" altLang="en-US" dirty="0"/>
            </a:p>
          </p:txBody>
        </p:sp>
        <p:sp>
          <p:nvSpPr>
            <p:cNvPr id="7" name="文本框 6">
              <a:extLst>
                <a:ext uri="{FF2B5EF4-FFF2-40B4-BE49-F238E27FC236}">
                  <a16:creationId xmlns:a16="http://schemas.microsoft.com/office/drawing/2014/main" id="{AD2B9B16-C779-4C17-BA23-78B8AFE80B90}"/>
                </a:ext>
              </a:extLst>
            </p:cNvPr>
            <p:cNvSpPr txBox="1"/>
            <p:nvPr/>
          </p:nvSpPr>
          <p:spPr>
            <a:xfrm>
              <a:off x="1377398" y="1793870"/>
              <a:ext cx="9437203" cy="1200329"/>
            </a:xfrm>
            <a:prstGeom prst="rect">
              <a:avLst/>
            </a:prstGeom>
            <a:noFill/>
          </p:spPr>
          <p:txBody>
            <a:bodyPr wrap="square">
              <a:spAutoFit/>
            </a:bodyPr>
            <a:lstStyle/>
            <a:p>
              <a:pPr algn="ctr"/>
              <a:r>
                <a:rPr lang="en-US" altLang="zh-CN" sz="3600" b="1" i="0" dirty="0">
                  <a:solidFill>
                    <a:srgbClr val="2A2A2A"/>
                  </a:solidFill>
                  <a:effectLst/>
                  <a:latin typeface="Times New Roman" panose="02020603050405020304" pitchFamily="18" charset="0"/>
                  <a:cs typeface="Times New Roman" panose="02020603050405020304" pitchFamily="18" charset="0"/>
                </a:rPr>
                <a:t>Accurate feature selection improves single-cell RNA-seq cell clustering</a:t>
              </a:r>
              <a:endParaRPr lang="zh-CN" altLang="en-US" sz="36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680C135E-3866-4BAE-ACF3-8BA1ADDD4D3D}"/>
                </a:ext>
              </a:extLst>
            </p:cNvPr>
            <p:cNvSpPr txBox="1"/>
            <p:nvPr/>
          </p:nvSpPr>
          <p:spPr>
            <a:xfrm>
              <a:off x="3882059" y="3132698"/>
              <a:ext cx="4427882" cy="369332"/>
            </a:xfrm>
            <a:prstGeom prst="rect">
              <a:avLst/>
            </a:prstGeom>
            <a:noFill/>
          </p:spPr>
          <p:txBody>
            <a:bodyPr wrap="square">
              <a:spAutoFit/>
            </a:bodyPr>
            <a:lstStyle/>
            <a:p>
              <a:pPr algn="ctr"/>
              <a:r>
                <a:rPr lang="en-US" altLang="zh-CN" b="0" i="1" dirty="0">
                  <a:solidFill>
                    <a:srgbClr val="2A2A2A"/>
                  </a:solidFill>
                  <a:effectLst/>
                  <a:latin typeface="Times New Roman" panose="02020603050405020304" pitchFamily="18" charset="0"/>
                  <a:cs typeface="Times New Roman" panose="02020603050405020304" pitchFamily="18" charset="0"/>
                </a:rPr>
                <a:t>Briefings in Bioinformatics</a:t>
              </a:r>
              <a:r>
                <a:rPr lang="en-US" altLang="zh-CN" b="0" i="0" dirty="0">
                  <a:solidFill>
                    <a:srgbClr val="2A2A2A"/>
                  </a:solidFill>
                  <a:effectLst/>
                  <a:latin typeface="Times New Roman" panose="02020603050405020304" pitchFamily="18" charset="0"/>
                  <a:cs typeface="Times New Roman" panose="02020603050405020304" pitchFamily="18" charset="0"/>
                </a:rPr>
                <a:t>, September 2021</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03402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EAST improves the clustering accuracy with existing method. The figures show ARI values for 12 public datasets. For each dataset, we compare the results from SC3 and SC3 with FEAST selected features. For all datasets, we observe significant improvement in ARI using SC3 with FEAST features.">
            <a:extLst>
              <a:ext uri="{FF2B5EF4-FFF2-40B4-BE49-F238E27FC236}">
                <a16:creationId xmlns:a16="http://schemas.microsoft.com/office/drawing/2014/main" id="{509DE5DE-2387-454B-A62F-EF02AC9D5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051" y="0"/>
            <a:ext cx="9525000" cy="6686550"/>
          </a:xfrm>
          <a:prstGeom prst="rect">
            <a:avLst/>
          </a:prstGeom>
          <a:noFill/>
          <a:extLst>
            <a:ext uri="{909E8E84-426E-40DD-AFC4-6F175D3DCCD1}">
              <a14:hiddenFill xmlns:a14="http://schemas.microsoft.com/office/drawing/2010/main">
                <a:solidFill>
                  <a:srgbClr val="FFFFFF"/>
                </a:solidFill>
              </a14:hiddenFill>
            </a:ext>
          </a:extLst>
        </p:spPr>
      </p:pic>
      <p:sp>
        <p:nvSpPr>
          <p:cNvPr id="3" name="PA_文本框 1">
            <a:extLst>
              <a:ext uri="{FF2B5EF4-FFF2-40B4-BE49-F238E27FC236}">
                <a16:creationId xmlns:a16="http://schemas.microsoft.com/office/drawing/2014/main" id="{173C659C-E5A2-4701-BC29-A4CE59726CA4}"/>
              </a:ext>
            </a:extLst>
          </p:cNvPr>
          <p:cNvSpPr txBox="1"/>
          <p:nvPr>
            <p:custDataLst>
              <p:tags r:id="rId1"/>
            </p:custDataLst>
          </p:nvPr>
        </p:nvSpPr>
        <p:spPr>
          <a:xfrm>
            <a:off x="312543" y="560513"/>
            <a:ext cx="2051844" cy="427938"/>
          </a:xfrm>
          <a:prstGeom prst="rect">
            <a:avLst/>
          </a:prstGeom>
          <a:noFill/>
        </p:spPr>
        <p:txBody>
          <a:bodyPr wrap="none" lIns="0" tIns="0" rIns="0" rtlCol="0">
            <a:spAutoFit/>
          </a:bodyPr>
          <a:lstStyle/>
          <a:p>
            <a:pPr defTabSz="685800">
              <a:lnSpc>
                <a:spcPts val="2700"/>
              </a:lnSpc>
            </a:pPr>
            <a:r>
              <a:rPr lang="zh-CN" altLang="en-US" sz="4000" b="1" dirty="0">
                <a:solidFill>
                  <a:srgbClr val="2B3649"/>
                </a:solidFill>
                <a:latin typeface="微软雅黑"/>
                <a:ea typeface="微软雅黑"/>
                <a:cs typeface="+mn-ea"/>
                <a:sym typeface="+mn-lt"/>
              </a:rPr>
              <a:t>实验结果</a:t>
            </a:r>
            <a:endParaRPr lang="en-US" altLang="zh-CN" sz="4000" b="1" dirty="0">
              <a:solidFill>
                <a:srgbClr val="2B3649"/>
              </a:solidFill>
              <a:latin typeface="微软雅黑"/>
              <a:ea typeface="微软雅黑"/>
              <a:cs typeface="+mn-ea"/>
              <a:sym typeface="+mn-lt"/>
            </a:endParaRPr>
          </a:p>
        </p:txBody>
      </p:sp>
    </p:spTree>
    <p:extLst>
      <p:ext uri="{BB962C8B-B14F-4D97-AF65-F5344CB8AC3E}">
        <p14:creationId xmlns:p14="http://schemas.microsoft.com/office/powerpoint/2010/main" val="129862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EAST improves the clustering accuracy on larger datasets. We investigate three datasets with ~28 k cells and ~28 cell types on average. For each dataset, we compare the results from SHARP and SHARP with FEAST selected features. For all datasets, we observe significant improvement in ARI.">
            <a:extLst>
              <a:ext uri="{FF2B5EF4-FFF2-40B4-BE49-F238E27FC236}">
                <a16:creationId xmlns:a16="http://schemas.microsoft.com/office/drawing/2014/main" id="{7B7C0B41-683F-4FD7-B5FF-95DCDB042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562100"/>
            <a:ext cx="8334375" cy="3733800"/>
          </a:xfrm>
          <a:prstGeom prst="rect">
            <a:avLst/>
          </a:prstGeom>
          <a:noFill/>
          <a:extLst>
            <a:ext uri="{909E8E84-426E-40DD-AFC4-6F175D3DCCD1}">
              <a14:hiddenFill xmlns:a14="http://schemas.microsoft.com/office/drawing/2010/main">
                <a:solidFill>
                  <a:srgbClr val="FFFFFF"/>
                </a:solidFill>
              </a14:hiddenFill>
            </a:ext>
          </a:extLst>
        </p:spPr>
      </p:pic>
      <p:sp>
        <p:nvSpPr>
          <p:cNvPr id="3" name="PA_文本框 1">
            <a:extLst>
              <a:ext uri="{FF2B5EF4-FFF2-40B4-BE49-F238E27FC236}">
                <a16:creationId xmlns:a16="http://schemas.microsoft.com/office/drawing/2014/main" id="{BAE824B2-F99A-4E40-BA2C-CB254A453843}"/>
              </a:ext>
            </a:extLst>
          </p:cNvPr>
          <p:cNvSpPr txBox="1"/>
          <p:nvPr>
            <p:custDataLst>
              <p:tags r:id="rId1"/>
            </p:custDataLst>
          </p:nvPr>
        </p:nvSpPr>
        <p:spPr>
          <a:xfrm>
            <a:off x="312543" y="560513"/>
            <a:ext cx="2051844" cy="427938"/>
          </a:xfrm>
          <a:prstGeom prst="rect">
            <a:avLst/>
          </a:prstGeom>
          <a:noFill/>
        </p:spPr>
        <p:txBody>
          <a:bodyPr wrap="none" lIns="0" tIns="0" rIns="0" rtlCol="0">
            <a:spAutoFit/>
          </a:bodyPr>
          <a:lstStyle/>
          <a:p>
            <a:pPr defTabSz="685800">
              <a:lnSpc>
                <a:spcPts val="2700"/>
              </a:lnSpc>
            </a:pPr>
            <a:r>
              <a:rPr lang="zh-CN" altLang="en-US" sz="4000" b="1" dirty="0">
                <a:solidFill>
                  <a:srgbClr val="2B3649"/>
                </a:solidFill>
                <a:latin typeface="微软雅黑"/>
                <a:ea typeface="微软雅黑"/>
                <a:cs typeface="+mn-ea"/>
                <a:sym typeface="+mn-lt"/>
              </a:rPr>
              <a:t>实验结果</a:t>
            </a:r>
            <a:endParaRPr lang="en-US" altLang="zh-CN" sz="4000" b="1" dirty="0">
              <a:solidFill>
                <a:srgbClr val="2B3649"/>
              </a:solidFill>
              <a:latin typeface="微软雅黑"/>
              <a:ea typeface="微软雅黑"/>
              <a:cs typeface="+mn-ea"/>
              <a:sym typeface="+mn-lt"/>
            </a:endParaRPr>
          </a:p>
        </p:txBody>
      </p:sp>
    </p:spTree>
    <p:extLst>
      <p:ext uri="{BB962C8B-B14F-4D97-AF65-F5344CB8AC3E}">
        <p14:creationId xmlns:p14="http://schemas.microsoft.com/office/powerpoint/2010/main" val="84737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1">
            <a:extLst>
              <a:ext uri="{FF2B5EF4-FFF2-40B4-BE49-F238E27FC236}">
                <a16:creationId xmlns:a16="http://schemas.microsoft.com/office/drawing/2014/main" id="{DF0DBB83-E717-49F6-B33D-1D3061164E5F}"/>
              </a:ext>
            </a:extLst>
          </p:cNvPr>
          <p:cNvSpPr txBox="1"/>
          <p:nvPr>
            <p:custDataLst>
              <p:tags r:id="rId1"/>
            </p:custDataLst>
          </p:nvPr>
        </p:nvSpPr>
        <p:spPr>
          <a:xfrm>
            <a:off x="312543" y="560513"/>
            <a:ext cx="2051844" cy="392415"/>
          </a:xfrm>
          <a:prstGeom prst="rect">
            <a:avLst/>
          </a:prstGeom>
          <a:noFill/>
        </p:spPr>
        <p:txBody>
          <a:bodyPr wrap="none" lIns="0" tIns="0" rIns="0" rtlCol="0">
            <a:spAutoFit/>
          </a:bodyPr>
          <a:lstStyle/>
          <a:p>
            <a:pPr defTabSz="685800">
              <a:lnSpc>
                <a:spcPts val="2700"/>
              </a:lnSpc>
            </a:pPr>
            <a:r>
              <a:rPr lang="zh-CN" altLang="en-US" sz="4000" b="1" dirty="0">
                <a:solidFill>
                  <a:srgbClr val="2B3649"/>
                </a:solidFill>
                <a:latin typeface="微软雅黑"/>
                <a:ea typeface="微软雅黑"/>
                <a:cs typeface="+mn-ea"/>
                <a:sym typeface="+mn-lt"/>
              </a:rPr>
              <a:t>研究背景</a:t>
            </a:r>
            <a:endParaRPr lang="en-US" altLang="zh-CN" sz="4000" b="1" dirty="0">
              <a:solidFill>
                <a:srgbClr val="2B3649"/>
              </a:solidFill>
              <a:latin typeface="微软雅黑"/>
              <a:ea typeface="微软雅黑"/>
              <a:cs typeface="+mn-ea"/>
              <a:sym typeface="+mn-lt"/>
            </a:endParaRPr>
          </a:p>
        </p:txBody>
      </p:sp>
      <p:pic>
        <p:nvPicPr>
          <p:cNvPr id="2050" name="Picture 2" descr="https://ss3.bdstatic.com/70cFv8Sh_Q1YnxGkpoWK1HF6hhy/it/u=992765731,1820298278&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2954" y="1535934"/>
            <a:ext cx="7556142" cy="387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16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3"/>
          <a:srcRect l="14180" r="13345" b="12516"/>
          <a:stretch/>
        </p:blipFill>
        <p:spPr>
          <a:xfrm>
            <a:off x="7648077" y="2447440"/>
            <a:ext cx="4282333" cy="3871875"/>
          </a:xfrm>
          <a:prstGeom prst="rect">
            <a:avLst/>
          </a:prstGeom>
        </p:spPr>
      </p:pic>
      <p:grpSp>
        <p:nvGrpSpPr>
          <p:cNvPr id="36" name="组合 35"/>
          <p:cNvGrpSpPr/>
          <p:nvPr/>
        </p:nvGrpSpPr>
        <p:grpSpPr>
          <a:xfrm>
            <a:off x="1174110" y="3480563"/>
            <a:ext cx="3631899" cy="2517079"/>
            <a:chOff x="155575" y="3569642"/>
            <a:chExt cx="3631899" cy="2517079"/>
          </a:xfrm>
        </p:grpSpPr>
        <p:grpSp>
          <p:nvGrpSpPr>
            <p:cNvPr id="45" name="组合 44">
              <a:extLst>
                <a:ext uri="{FF2B5EF4-FFF2-40B4-BE49-F238E27FC236}">
                  <a16:creationId xmlns:a16="http://schemas.microsoft.com/office/drawing/2014/main" id="{5F916D72-A86A-47C8-A196-3DD1DC86746C}"/>
                </a:ext>
              </a:extLst>
            </p:cNvPr>
            <p:cNvGrpSpPr/>
            <p:nvPr/>
          </p:nvGrpSpPr>
          <p:grpSpPr>
            <a:xfrm>
              <a:off x="155575" y="4023799"/>
              <a:ext cx="3631899" cy="2062922"/>
              <a:chOff x="933450" y="1135543"/>
              <a:chExt cx="9433357" cy="5563565"/>
            </a:xfrm>
          </p:grpSpPr>
          <p:pic>
            <p:nvPicPr>
              <p:cNvPr id="46" name="Picture 2">
                <a:extLst>
                  <a:ext uri="{FF2B5EF4-FFF2-40B4-BE49-F238E27FC236}">
                    <a16:creationId xmlns:a16="http://schemas.microsoft.com/office/drawing/2014/main" id="{4085376C-AD6D-4611-A228-248CDB592BC8}"/>
                  </a:ext>
                </a:extLst>
              </p:cNvPr>
              <p:cNvPicPr>
                <a:picLocks noChangeAspect="1"/>
              </p:cNvPicPr>
              <p:nvPr/>
            </p:nvPicPr>
            <p:blipFill>
              <a:blip r:embed="rId4"/>
              <a:stretch>
                <a:fillRect/>
              </a:stretch>
            </p:blipFill>
            <p:spPr>
              <a:xfrm>
                <a:off x="933450" y="1503746"/>
                <a:ext cx="1918694" cy="2272335"/>
              </a:xfrm>
              <a:prstGeom prst="rect">
                <a:avLst/>
              </a:prstGeom>
            </p:spPr>
          </p:pic>
          <p:pic>
            <p:nvPicPr>
              <p:cNvPr id="47" name="Picture 4">
                <a:extLst>
                  <a:ext uri="{FF2B5EF4-FFF2-40B4-BE49-F238E27FC236}">
                    <a16:creationId xmlns:a16="http://schemas.microsoft.com/office/drawing/2014/main" id="{C08434B2-E193-4C1F-B73F-F63BCEC6707F}"/>
                  </a:ext>
                </a:extLst>
              </p:cNvPr>
              <p:cNvPicPr>
                <a:picLocks noChangeAspect="1"/>
              </p:cNvPicPr>
              <p:nvPr/>
            </p:nvPicPr>
            <p:blipFill>
              <a:blip r:embed="rId5"/>
              <a:stretch>
                <a:fillRect/>
              </a:stretch>
            </p:blipFill>
            <p:spPr>
              <a:xfrm>
                <a:off x="4104443" y="1676400"/>
                <a:ext cx="2527300" cy="1752600"/>
              </a:xfrm>
              <a:prstGeom prst="rect">
                <a:avLst/>
              </a:prstGeom>
            </p:spPr>
          </p:pic>
          <p:pic>
            <p:nvPicPr>
              <p:cNvPr id="48" name="Picture 5">
                <a:extLst>
                  <a:ext uri="{FF2B5EF4-FFF2-40B4-BE49-F238E27FC236}">
                    <a16:creationId xmlns:a16="http://schemas.microsoft.com/office/drawing/2014/main" id="{79A9BD63-E44A-4D7A-9655-D7F41B77B5F4}"/>
                  </a:ext>
                </a:extLst>
              </p:cNvPr>
              <p:cNvPicPr>
                <a:picLocks noChangeAspect="1"/>
              </p:cNvPicPr>
              <p:nvPr/>
            </p:nvPicPr>
            <p:blipFill>
              <a:blip r:embed="rId6"/>
              <a:stretch>
                <a:fillRect/>
              </a:stretch>
            </p:blipFill>
            <p:spPr>
              <a:xfrm>
                <a:off x="8028894" y="1135543"/>
                <a:ext cx="2337913" cy="2452892"/>
              </a:xfrm>
              <a:prstGeom prst="rect">
                <a:avLst/>
              </a:prstGeom>
            </p:spPr>
          </p:pic>
          <p:pic>
            <p:nvPicPr>
              <p:cNvPr id="49" name="Picture 7">
                <a:extLst>
                  <a:ext uri="{FF2B5EF4-FFF2-40B4-BE49-F238E27FC236}">
                    <a16:creationId xmlns:a16="http://schemas.microsoft.com/office/drawing/2014/main" id="{BF4FE632-E59F-4B84-9077-431BDC655258}"/>
                  </a:ext>
                </a:extLst>
              </p:cNvPr>
              <p:cNvPicPr>
                <a:picLocks noChangeAspect="1"/>
              </p:cNvPicPr>
              <p:nvPr/>
            </p:nvPicPr>
            <p:blipFill>
              <a:blip r:embed="rId7"/>
              <a:stretch>
                <a:fillRect/>
              </a:stretch>
            </p:blipFill>
            <p:spPr>
              <a:xfrm>
                <a:off x="4217510" y="4825111"/>
                <a:ext cx="2445065" cy="1791545"/>
              </a:xfrm>
              <a:prstGeom prst="rect">
                <a:avLst/>
              </a:prstGeom>
            </p:spPr>
          </p:pic>
          <p:grpSp>
            <p:nvGrpSpPr>
              <p:cNvPr id="50" name="Group 11">
                <a:extLst>
                  <a:ext uri="{FF2B5EF4-FFF2-40B4-BE49-F238E27FC236}">
                    <a16:creationId xmlns:a16="http://schemas.microsoft.com/office/drawing/2014/main" id="{12AE9837-AFA2-444F-97A0-14B0F0D0E569}"/>
                  </a:ext>
                </a:extLst>
              </p:cNvPr>
              <p:cNvGrpSpPr/>
              <p:nvPr/>
            </p:nvGrpSpPr>
            <p:grpSpPr>
              <a:xfrm>
                <a:off x="7816742" y="4359320"/>
                <a:ext cx="2482766" cy="2339788"/>
                <a:chOff x="867490" y="4031786"/>
                <a:chExt cx="2560550" cy="2666958"/>
              </a:xfrm>
            </p:grpSpPr>
            <p:pic>
              <p:nvPicPr>
                <p:cNvPr id="55" name="Picture 10">
                  <a:extLst>
                    <a:ext uri="{FF2B5EF4-FFF2-40B4-BE49-F238E27FC236}">
                      <a16:creationId xmlns:a16="http://schemas.microsoft.com/office/drawing/2014/main" id="{7A39D294-E778-4330-A3A9-2D99F7993D35}"/>
                    </a:ext>
                  </a:extLst>
                </p:cNvPr>
                <p:cNvPicPr>
                  <a:picLocks noChangeAspect="1"/>
                </p:cNvPicPr>
                <p:nvPr/>
              </p:nvPicPr>
              <p:blipFill>
                <a:blip r:embed="rId8"/>
                <a:stretch>
                  <a:fillRect/>
                </a:stretch>
              </p:blipFill>
              <p:spPr>
                <a:xfrm>
                  <a:off x="933450" y="5675923"/>
                  <a:ext cx="2494590" cy="1022821"/>
                </a:xfrm>
                <a:prstGeom prst="rect">
                  <a:avLst/>
                </a:prstGeom>
              </p:spPr>
            </p:pic>
            <p:pic>
              <p:nvPicPr>
                <p:cNvPr id="56" name="Picture 9">
                  <a:extLst>
                    <a:ext uri="{FF2B5EF4-FFF2-40B4-BE49-F238E27FC236}">
                      <a16:creationId xmlns:a16="http://schemas.microsoft.com/office/drawing/2014/main" id="{167E108F-E8B3-423B-8E48-8ED21F622850}"/>
                    </a:ext>
                  </a:extLst>
                </p:cNvPr>
                <p:cNvPicPr>
                  <a:picLocks noChangeAspect="1"/>
                </p:cNvPicPr>
                <p:nvPr/>
              </p:nvPicPr>
              <p:blipFill>
                <a:blip r:embed="rId8"/>
                <a:stretch>
                  <a:fillRect/>
                </a:stretch>
              </p:blipFill>
              <p:spPr>
                <a:xfrm>
                  <a:off x="867490" y="5074118"/>
                  <a:ext cx="2494590" cy="1022821"/>
                </a:xfrm>
                <a:prstGeom prst="rect">
                  <a:avLst/>
                </a:prstGeom>
              </p:spPr>
            </p:pic>
            <p:pic>
              <p:nvPicPr>
                <p:cNvPr id="57" name="Picture 6">
                  <a:extLst>
                    <a:ext uri="{FF2B5EF4-FFF2-40B4-BE49-F238E27FC236}">
                      <a16:creationId xmlns:a16="http://schemas.microsoft.com/office/drawing/2014/main" id="{9D978BCD-61F3-4738-B280-ECA4C10BF2AC}"/>
                    </a:ext>
                  </a:extLst>
                </p:cNvPr>
                <p:cNvPicPr>
                  <a:picLocks noChangeAspect="1"/>
                </p:cNvPicPr>
                <p:nvPr/>
              </p:nvPicPr>
              <p:blipFill>
                <a:blip r:embed="rId8"/>
                <a:stretch>
                  <a:fillRect/>
                </a:stretch>
              </p:blipFill>
              <p:spPr>
                <a:xfrm>
                  <a:off x="933450" y="4562708"/>
                  <a:ext cx="2494590" cy="1022821"/>
                </a:xfrm>
                <a:prstGeom prst="rect">
                  <a:avLst/>
                </a:prstGeom>
              </p:spPr>
            </p:pic>
            <p:pic>
              <p:nvPicPr>
                <p:cNvPr id="58" name="Picture 8">
                  <a:extLst>
                    <a:ext uri="{FF2B5EF4-FFF2-40B4-BE49-F238E27FC236}">
                      <a16:creationId xmlns:a16="http://schemas.microsoft.com/office/drawing/2014/main" id="{B7D38766-617D-4424-9272-2932D54399CA}"/>
                    </a:ext>
                  </a:extLst>
                </p:cNvPr>
                <p:cNvPicPr>
                  <a:picLocks noChangeAspect="1"/>
                </p:cNvPicPr>
                <p:nvPr/>
              </p:nvPicPr>
              <p:blipFill>
                <a:blip r:embed="rId8"/>
                <a:stretch>
                  <a:fillRect/>
                </a:stretch>
              </p:blipFill>
              <p:spPr>
                <a:xfrm>
                  <a:off x="933450" y="4031786"/>
                  <a:ext cx="2321710" cy="951937"/>
                </a:xfrm>
                <a:prstGeom prst="rect">
                  <a:avLst/>
                </a:prstGeom>
              </p:spPr>
            </p:pic>
          </p:grpSp>
          <p:sp>
            <p:nvSpPr>
              <p:cNvPr id="51" name="Right Arrow 12">
                <a:extLst>
                  <a:ext uri="{FF2B5EF4-FFF2-40B4-BE49-F238E27FC236}">
                    <a16:creationId xmlns:a16="http://schemas.microsoft.com/office/drawing/2014/main" id="{5B4AF08A-411E-4C90-BDF2-CDF701EC5C27}"/>
                  </a:ext>
                </a:extLst>
              </p:cNvPr>
              <p:cNvSpPr/>
              <p:nvPr/>
            </p:nvSpPr>
            <p:spPr>
              <a:xfrm>
                <a:off x="3000626" y="2500742"/>
                <a:ext cx="958913" cy="278342"/>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13">
                <a:extLst>
                  <a:ext uri="{FF2B5EF4-FFF2-40B4-BE49-F238E27FC236}">
                    <a16:creationId xmlns:a16="http://schemas.microsoft.com/office/drawing/2014/main" id="{10CB5EAA-B9FF-45F9-8D12-6302E080BDD5}"/>
                  </a:ext>
                </a:extLst>
              </p:cNvPr>
              <p:cNvSpPr/>
              <p:nvPr/>
            </p:nvSpPr>
            <p:spPr>
              <a:xfrm>
                <a:off x="6925129" y="2500742"/>
                <a:ext cx="958913" cy="278342"/>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14">
                <a:extLst>
                  <a:ext uri="{FF2B5EF4-FFF2-40B4-BE49-F238E27FC236}">
                    <a16:creationId xmlns:a16="http://schemas.microsoft.com/office/drawing/2014/main" id="{16A66DDD-2C01-4D11-B2C3-00B363252140}"/>
                  </a:ext>
                </a:extLst>
              </p:cNvPr>
              <p:cNvSpPr/>
              <p:nvPr/>
            </p:nvSpPr>
            <p:spPr>
              <a:xfrm rot="5400000">
                <a:off x="8717840" y="4051871"/>
                <a:ext cx="958913" cy="278342"/>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15">
                <a:extLst>
                  <a:ext uri="{FF2B5EF4-FFF2-40B4-BE49-F238E27FC236}">
                    <a16:creationId xmlns:a16="http://schemas.microsoft.com/office/drawing/2014/main" id="{DC3681F3-8486-4A74-9140-8B26965D0D85}"/>
                  </a:ext>
                </a:extLst>
              </p:cNvPr>
              <p:cNvSpPr/>
              <p:nvPr/>
            </p:nvSpPr>
            <p:spPr>
              <a:xfrm rot="10800000">
                <a:off x="6708602" y="5426459"/>
                <a:ext cx="958913" cy="278342"/>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文本框 79">
              <a:extLst>
                <a:ext uri="{FF2B5EF4-FFF2-40B4-BE49-F238E27FC236}">
                  <a16:creationId xmlns:a16="http://schemas.microsoft.com/office/drawing/2014/main" id="{B9E4277D-D04B-4962-9954-6A9E280EC480}"/>
                </a:ext>
              </a:extLst>
            </p:cNvPr>
            <p:cNvSpPr txBox="1"/>
            <p:nvPr/>
          </p:nvSpPr>
          <p:spPr>
            <a:xfrm>
              <a:off x="1236184" y="3569642"/>
              <a:ext cx="1441420" cy="307777"/>
            </a:xfrm>
            <a:prstGeom prst="rect">
              <a:avLst/>
            </a:prstGeom>
            <a:noFill/>
          </p:spPr>
          <p:txBody>
            <a:bodyPr wrap="none" rtlCol="0">
              <a:spAutoFit/>
            </a:bodyPr>
            <a:lstStyle/>
            <a:p>
              <a:r>
                <a:rPr lang="zh-CN" altLang="en-US" sz="1400" b="1" dirty="0"/>
                <a:t>空间转录组技术</a:t>
              </a:r>
            </a:p>
          </p:txBody>
        </p:sp>
      </p:grpSp>
      <p:sp>
        <p:nvSpPr>
          <p:cNvPr id="92" name="PA_文本框 1">
            <a:extLst>
              <a:ext uri="{FF2B5EF4-FFF2-40B4-BE49-F238E27FC236}">
                <a16:creationId xmlns:a16="http://schemas.microsoft.com/office/drawing/2014/main" id="{DF0DBB83-E717-49F6-B33D-1D3061164E5F}"/>
              </a:ext>
            </a:extLst>
          </p:cNvPr>
          <p:cNvSpPr txBox="1"/>
          <p:nvPr>
            <p:custDataLst>
              <p:tags r:id="rId1"/>
            </p:custDataLst>
          </p:nvPr>
        </p:nvSpPr>
        <p:spPr>
          <a:xfrm>
            <a:off x="312543" y="560513"/>
            <a:ext cx="2051844" cy="392415"/>
          </a:xfrm>
          <a:prstGeom prst="rect">
            <a:avLst/>
          </a:prstGeom>
          <a:noFill/>
        </p:spPr>
        <p:txBody>
          <a:bodyPr wrap="none" lIns="0" tIns="0" rIns="0" rtlCol="0">
            <a:spAutoFit/>
          </a:bodyPr>
          <a:lstStyle/>
          <a:p>
            <a:pPr defTabSz="685800">
              <a:lnSpc>
                <a:spcPts val="2700"/>
              </a:lnSpc>
            </a:pPr>
            <a:r>
              <a:rPr lang="zh-CN" altLang="en-US" sz="4000" b="1" dirty="0">
                <a:solidFill>
                  <a:srgbClr val="2B3649"/>
                </a:solidFill>
                <a:latin typeface="微软雅黑"/>
                <a:ea typeface="微软雅黑"/>
                <a:cs typeface="+mn-ea"/>
                <a:sym typeface="+mn-lt"/>
              </a:rPr>
              <a:t>研究背景</a:t>
            </a:r>
            <a:endParaRPr lang="en-US" altLang="zh-CN" sz="4000" b="1" dirty="0">
              <a:solidFill>
                <a:srgbClr val="2B3649"/>
              </a:solidFill>
              <a:latin typeface="微软雅黑"/>
              <a:ea typeface="微软雅黑"/>
              <a:cs typeface="+mn-ea"/>
              <a:sym typeface="+mn-lt"/>
            </a:endParaRPr>
          </a:p>
        </p:txBody>
      </p:sp>
      <p:sp>
        <p:nvSpPr>
          <p:cNvPr id="3" name="矩形 2">
            <a:extLst>
              <a:ext uri="{FF2B5EF4-FFF2-40B4-BE49-F238E27FC236}">
                <a16:creationId xmlns:a16="http://schemas.microsoft.com/office/drawing/2014/main" id="{5439C0DE-A187-4E45-9A48-A46AE96AFCAE}"/>
              </a:ext>
            </a:extLst>
          </p:cNvPr>
          <p:cNvSpPr/>
          <p:nvPr/>
        </p:nvSpPr>
        <p:spPr>
          <a:xfrm>
            <a:off x="2531974" y="250154"/>
            <a:ext cx="1098471" cy="6657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solidFill>
                  <a:schemeClr val="tx1"/>
                </a:solidFill>
              </a:rPr>
              <a:t>单细胞组学数据研究</a:t>
            </a:r>
          </a:p>
        </p:txBody>
      </p:sp>
      <p:grpSp>
        <p:nvGrpSpPr>
          <p:cNvPr id="16" name="组合 15">
            <a:extLst>
              <a:ext uri="{FF2B5EF4-FFF2-40B4-BE49-F238E27FC236}">
                <a16:creationId xmlns:a16="http://schemas.microsoft.com/office/drawing/2014/main" id="{B76BE350-603F-449F-BA0C-A03991BC6490}"/>
              </a:ext>
            </a:extLst>
          </p:cNvPr>
          <p:cNvGrpSpPr/>
          <p:nvPr/>
        </p:nvGrpSpPr>
        <p:grpSpPr>
          <a:xfrm>
            <a:off x="3722809" y="177257"/>
            <a:ext cx="2967479" cy="2312064"/>
            <a:chOff x="2054411" y="450727"/>
            <a:chExt cx="2967479" cy="2069793"/>
          </a:xfrm>
        </p:grpSpPr>
        <p:sp>
          <p:nvSpPr>
            <p:cNvPr id="2" name="矩形 1">
              <a:extLst>
                <a:ext uri="{FF2B5EF4-FFF2-40B4-BE49-F238E27FC236}">
                  <a16:creationId xmlns:a16="http://schemas.microsoft.com/office/drawing/2014/main" id="{E3965703-727D-4357-ACB0-EF9AF3E18B64}"/>
                </a:ext>
              </a:extLst>
            </p:cNvPr>
            <p:cNvSpPr/>
            <p:nvPr/>
          </p:nvSpPr>
          <p:spPr>
            <a:xfrm>
              <a:off x="2054411" y="450727"/>
              <a:ext cx="2967479" cy="2015382"/>
            </a:xfrm>
            <a:prstGeom prst="rect">
              <a:avLst/>
            </a:prstGeom>
            <a:noFill/>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DA90777-3A81-430D-94A1-47CFF14656DD}"/>
                </a:ext>
              </a:extLst>
            </p:cNvPr>
            <p:cNvSpPr txBox="1"/>
            <p:nvPr/>
          </p:nvSpPr>
          <p:spPr>
            <a:xfrm>
              <a:off x="3035448" y="516127"/>
              <a:ext cx="1005403" cy="338554"/>
            </a:xfrm>
            <a:prstGeom prst="rect">
              <a:avLst/>
            </a:prstGeom>
            <a:noFill/>
          </p:spPr>
          <p:txBody>
            <a:bodyPr wrap="none" rtlCol="0">
              <a:spAutoFit/>
            </a:bodyPr>
            <a:lstStyle/>
            <a:p>
              <a:r>
                <a:rPr lang="zh-CN" altLang="en-US" sz="1600" dirty="0"/>
                <a:t>数据处理</a:t>
              </a:r>
            </a:p>
          </p:txBody>
        </p:sp>
        <p:sp>
          <p:nvSpPr>
            <p:cNvPr id="13" name="文本框 12">
              <a:extLst>
                <a:ext uri="{FF2B5EF4-FFF2-40B4-BE49-F238E27FC236}">
                  <a16:creationId xmlns:a16="http://schemas.microsoft.com/office/drawing/2014/main" id="{51CB6083-C539-4D2B-8D41-C3C83249EE17}"/>
                </a:ext>
              </a:extLst>
            </p:cNvPr>
            <p:cNvSpPr txBox="1"/>
            <p:nvPr/>
          </p:nvSpPr>
          <p:spPr>
            <a:xfrm>
              <a:off x="2054411" y="920082"/>
              <a:ext cx="2967479" cy="1600438"/>
            </a:xfrm>
            <a:prstGeom prst="rect">
              <a:avLst/>
            </a:prstGeom>
            <a:noFill/>
          </p:spPr>
          <p:txBody>
            <a:bodyPr wrap="none" rtlCol="0">
              <a:spAutoFit/>
            </a:bodyPr>
            <a:lstStyle/>
            <a:p>
              <a:pPr marL="342900" indent="-342900">
                <a:buFont typeface="+mj-lt"/>
                <a:buAutoNum type="arabicPeriod"/>
              </a:pPr>
              <a:r>
                <a:rPr lang="zh-CN" altLang="en-US" sz="1400" dirty="0"/>
                <a:t>数据插补（丢失评估）</a:t>
              </a:r>
              <a:endParaRPr lang="en-US" altLang="zh-CN" sz="1400" dirty="0"/>
            </a:p>
            <a:p>
              <a:pPr marL="342900" indent="-342900">
                <a:buFont typeface="+mj-lt"/>
                <a:buAutoNum type="arabicPeriod"/>
              </a:pPr>
              <a:r>
                <a:rPr lang="zh-CN" altLang="en-US" sz="1400" dirty="0"/>
                <a:t>数据去噪</a:t>
              </a:r>
              <a:endParaRPr lang="en-US" altLang="zh-CN" sz="1400" dirty="0"/>
            </a:p>
            <a:p>
              <a:pPr marL="342900" indent="-342900">
                <a:buFont typeface="+mj-lt"/>
                <a:buAutoNum type="arabicPeriod"/>
              </a:pPr>
              <a:r>
                <a:rPr lang="zh-CN" altLang="en-US" sz="1400" dirty="0"/>
                <a:t>数据融合</a:t>
              </a:r>
              <a:endParaRPr lang="en-US" altLang="zh-CN" sz="1400" dirty="0"/>
            </a:p>
            <a:p>
              <a:pPr marL="800100" lvl="1" indent="-342900">
                <a:buFont typeface="+mj-ea"/>
                <a:buAutoNum type="circleNumDbPlain"/>
              </a:pPr>
              <a:r>
                <a:rPr lang="zh-CN" altLang="en-US" sz="1400" dirty="0">
                  <a:solidFill>
                    <a:srgbClr val="FF0000"/>
                  </a:solidFill>
                </a:rPr>
                <a:t>多组学数据</a:t>
              </a:r>
              <a:r>
                <a:rPr lang="zh-CN" altLang="en-US" sz="1400" dirty="0"/>
                <a:t>分析</a:t>
              </a:r>
              <a:endParaRPr lang="en-US" altLang="zh-CN" sz="1400" dirty="0"/>
            </a:p>
            <a:p>
              <a:pPr marL="800100" lvl="1" indent="-342900">
                <a:buFont typeface="+mj-ea"/>
                <a:buAutoNum type="circleNumDbPlain"/>
              </a:pPr>
              <a:r>
                <a:rPr lang="zh-CN" altLang="en-US" sz="1400" dirty="0"/>
                <a:t>单组学多源数据融合分析</a:t>
              </a:r>
              <a:endParaRPr lang="en-US" altLang="zh-CN" sz="1400" dirty="0"/>
            </a:p>
            <a:p>
              <a:pPr marL="800100" lvl="1" indent="-342900">
                <a:buFont typeface="+mj-ea"/>
                <a:buAutoNum type="circleNumDbPlain"/>
              </a:pPr>
              <a:r>
                <a:rPr lang="zh-CN" altLang="en-US" sz="1400" dirty="0"/>
                <a:t>批次效应校正</a:t>
              </a:r>
              <a:endParaRPr lang="en-US" altLang="zh-CN" sz="1400" dirty="0"/>
            </a:p>
            <a:p>
              <a:pPr marL="342900" indent="-342900">
                <a:buFont typeface="+mj-lt"/>
                <a:buAutoNum type="arabicPeriod"/>
              </a:pPr>
              <a:r>
                <a:rPr lang="zh-CN" altLang="en-US" sz="1400" dirty="0"/>
                <a:t>特征选择</a:t>
              </a:r>
              <a:r>
                <a:rPr lang="en-US" altLang="zh-CN" sz="1400" dirty="0"/>
                <a:t>\</a:t>
              </a:r>
              <a:r>
                <a:rPr lang="zh-CN" altLang="en-US" sz="1400" dirty="0"/>
                <a:t>降维、可视化</a:t>
              </a:r>
              <a:endParaRPr lang="en-US" altLang="zh-CN" sz="1400" dirty="0"/>
            </a:p>
          </p:txBody>
        </p:sp>
      </p:grpSp>
      <p:cxnSp>
        <p:nvCxnSpPr>
          <p:cNvPr id="15" name="直接箭头连接符 14">
            <a:extLst>
              <a:ext uri="{FF2B5EF4-FFF2-40B4-BE49-F238E27FC236}">
                <a16:creationId xmlns:a16="http://schemas.microsoft.com/office/drawing/2014/main" id="{CE6A0DBC-D28A-4C86-9A2D-37B5A4A3AAD6}"/>
              </a:ext>
            </a:extLst>
          </p:cNvPr>
          <p:cNvCxnSpPr>
            <a:cxnSpLocks/>
            <a:stCxn id="3" idx="3"/>
          </p:cNvCxnSpPr>
          <p:nvPr/>
        </p:nvCxnSpPr>
        <p:spPr>
          <a:xfrm>
            <a:off x="3630445" y="605288"/>
            <a:ext cx="8368581" cy="79209"/>
          </a:xfrm>
          <a:prstGeom prst="straightConnector1">
            <a:avLst/>
          </a:prstGeom>
          <a:ln>
            <a:prstDash val="lgDash"/>
            <a:tailEnd type="triangle"/>
          </a:ln>
        </p:spPr>
        <p:style>
          <a:lnRef idx="3">
            <a:schemeClr val="accent2"/>
          </a:lnRef>
          <a:fillRef idx="0">
            <a:schemeClr val="accent2"/>
          </a:fillRef>
          <a:effectRef idx="2">
            <a:schemeClr val="accent2"/>
          </a:effectRef>
          <a:fontRef idx="minor">
            <a:schemeClr val="tx1"/>
          </a:fontRef>
        </p:style>
      </p:cxnSp>
      <p:sp>
        <p:nvSpPr>
          <p:cNvPr id="18" name="矩形 17">
            <a:extLst>
              <a:ext uri="{FF2B5EF4-FFF2-40B4-BE49-F238E27FC236}">
                <a16:creationId xmlns:a16="http://schemas.microsoft.com/office/drawing/2014/main" id="{6BFCC270-4168-4B98-9471-F69C8A76D0A7}"/>
              </a:ext>
            </a:extLst>
          </p:cNvPr>
          <p:cNvSpPr/>
          <p:nvPr/>
        </p:nvSpPr>
        <p:spPr>
          <a:xfrm>
            <a:off x="6857875" y="177257"/>
            <a:ext cx="2717415" cy="1988002"/>
          </a:xfrm>
          <a:prstGeom prst="rect">
            <a:avLst/>
          </a:prstGeom>
          <a:noFill/>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BC26C63F-AA39-48EE-88F2-1A169F0F4783}"/>
              </a:ext>
            </a:extLst>
          </p:cNvPr>
          <p:cNvSpPr txBox="1"/>
          <p:nvPr/>
        </p:nvSpPr>
        <p:spPr>
          <a:xfrm>
            <a:off x="7765174" y="250154"/>
            <a:ext cx="1005403" cy="378182"/>
          </a:xfrm>
          <a:prstGeom prst="rect">
            <a:avLst/>
          </a:prstGeom>
          <a:noFill/>
        </p:spPr>
        <p:txBody>
          <a:bodyPr wrap="none" rtlCol="0">
            <a:spAutoFit/>
          </a:bodyPr>
          <a:lstStyle/>
          <a:p>
            <a:r>
              <a:rPr lang="zh-CN" altLang="en-US" sz="1600" dirty="0"/>
              <a:t>下游分析</a:t>
            </a:r>
          </a:p>
        </p:txBody>
      </p:sp>
      <p:sp>
        <p:nvSpPr>
          <p:cNvPr id="20" name="文本框 19">
            <a:extLst>
              <a:ext uri="{FF2B5EF4-FFF2-40B4-BE49-F238E27FC236}">
                <a16:creationId xmlns:a16="http://schemas.microsoft.com/office/drawing/2014/main" id="{7AC0A568-A845-430F-A24B-CEEB9D6B4240}"/>
              </a:ext>
            </a:extLst>
          </p:cNvPr>
          <p:cNvSpPr txBox="1"/>
          <p:nvPr/>
        </p:nvSpPr>
        <p:spPr>
          <a:xfrm>
            <a:off x="6857875" y="701550"/>
            <a:ext cx="2820003" cy="1384995"/>
          </a:xfrm>
          <a:prstGeom prst="rect">
            <a:avLst/>
          </a:prstGeom>
          <a:noFill/>
        </p:spPr>
        <p:txBody>
          <a:bodyPr wrap="none" rtlCol="0">
            <a:spAutoFit/>
          </a:bodyPr>
          <a:lstStyle/>
          <a:p>
            <a:pPr marL="342900" indent="-342900">
              <a:buFont typeface="+mj-lt"/>
              <a:buAutoNum type="arabicPeriod"/>
            </a:pPr>
            <a:r>
              <a:rPr lang="zh-CN" altLang="en-US" sz="1400" dirty="0"/>
              <a:t>细胞间通讯</a:t>
            </a:r>
            <a:endParaRPr lang="en-US" altLang="zh-CN" sz="1400" dirty="0"/>
          </a:p>
          <a:p>
            <a:pPr marL="342900" indent="-342900">
              <a:buFont typeface="+mj-lt"/>
              <a:buAutoNum type="arabicPeriod"/>
            </a:pPr>
            <a:r>
              <a:rPr lang="zh-CN" altLang="en-US" sz="1400" dirty="0"/>
              <a:t>单细胞分类（无</a:t>
            </a:r>
            <a:r>
              <a:rPr lang="en-US" altLang="zh-CN" sz="1400" dirty="0"/>
              <a:t>\</a:t>
            </a:r>
            <a:r>
              <a:rPr lang="zh-CN" altLang="en-US" sz="1400" dirty="0"/>
              <a:t>半</a:t>
            </a:r>
            <a:r>
              <a:rPr lang="en-US" altLang="zh-CN" sz="1400" dirty="0"/>
              <a:t>\</a:t>
            </a:r>
            <a:r>
              <a:rPr lang="zh-CN" altLang="en-US" sz="1400" dirty="0"/>
              <a:t>有监督）</a:t>
            </a:r>
            <a:endParaRPr lang="en-US" altLang="zh-CN" sz="1400" dirty="0"/>
          </a:p>
          <a:p>
            <a:pPr marL="342900" indent="-342900">
              <a:buFont typeface="+mj-lt"/>
              <a:buAutoNum type="arabicPeriod"/>
            </a:pPr>
            <a:r>
              <a:rPr lang="zh-CN" altLang="en-US" sz="1400" dirty="0"/>
              <a:t>亚型发现</a:t>
            </a:r>
            <a:endParaRPr lang="en-US" altLang="zh-CN" sz="1400" dirty="0"/>
          </a:p>
          <a:p>
            <a:pPr marL="342900" indent="-342900">
              <a:buFont typeface="+mj-lt"/>
              <a:buAutoNum type="arabicPeriod"/>
            </a:pPr>
            <a:r>
              <a:rPr lang="zh-CN" altLang="en-US" sz="1400" dirty="0"/>
              <a:t>基因调控网络</a:t>
            </a:r>
            <a:endParaRPr lang="en-US" altLang="zh-CN" sz="1400" dirty="0"/>
          </a:p>
          <a:p>
            <a:pPr marL="342900" indent="-342900">
              <a:buFont typeface="+mj-lt"/>
              <a:buAutoNum type="arabicPeriod"/>
            </a:pPr>
            <a:r>
              <a:rPr lang="zh-CN" altLang="en-US" sz="1400" dirty="0"/>
              <a:t>差异基因检测</a:t>
            </a:r>
            <a:endParaRPr lang="en-US" altLang="zh-CN" sz="1400" dirty="0"/>
          </a:p>
          <a:p>
            <a:pPr marL="342900" indent="-342900">
              <a:buFont typeface="+mj-lt"/>
              <a:buAutoNum type="arabicPeriod"/>
            </a:pPr>
            <a:r>
              <a:rPr lang="zh-CN" altLang="en-US" sz="1400" dirty="0"/>
              <a:t>细胞轨迹推断 </a:t>
            </a:r>
            <a:r>
              <a:rPr lang="en-US" altLang="zh-CN" sz="1400" dirty="0"/>
              <a:t>(</a:t>
            </a:r>
            <a:r>
              <a:rPr lang="zh-CN" altLang="en-US" sz="1400" dirty="0"/>
              <a:t>已有综述</a:t>
            </a:r>
            <a:r>
              <a:rPr lang="en-US" altLang="zh-CN" sz="1400" dirty="0"/>
              <a:t>)</a:t>
            </a:r>
            <a:endParaRPr lang="zh-CN" altLang="en-US" sz="1400" dirty="0"/>
          </a:p>
        </p:txBody>
      </p:sp>
      <p:sp>
        <p:nvSpPr>
          <p:cNvPr id="23" name="文本框 22">
            <a:extLst>
              <a:ext uri="{FF2B5EF4-FFF2-40B4-BE49-F238E27FC236}">
                <a16:creationId xmlns:a16="http://schemas.microsoft.com/office/drawing/2014/main" id="{3BC8EE61-E1FB-4944-B9C4-BB3DC4C1D482}"/>
              </a:ext>
            </a:extLst>
          </p:cNvPr>
          <p:cNvSpPr txBox="1"/>
          <p:nvPr/>
        </p:nvSpPr>
        <p:spPr>
          <a:xfrm>
            <a:off x="4536075" y="2579652"/>
            <a:ext cx="424442" cy="461665"/>
          </a:xfrm>
          <a:prstGeom prst="rect">
            <a:avLst/>
          </a:prstGeom>
          <a:noFill/>
        </p:spPr>
        <p:txBody>
          <a:bodyPr wrap="square" rtlCol="0">
            <a:spAutoFit/>
          </a:bodyPr>
          <a:lstStyle/>
          <a:p>
            <a:r>
              <a:rPr lang="zh-CN" altLang="en-US" sz="1200" dirty="0"/>
              <a:t>趋势</a:t>
            </a:r>
          </a:p>
        </p:txBody>
      </p:sp>
      <p:grpSp>
        <p:nvGrpSpPr>
          <p:cNvPr id="21" name="组合 20"/>
          <p:cNvGrpSpPr/>
          <p:nvPr/>
        </p:nvGrpSpPr>
        <p:grpSpPr>
          <a:xfrm>
            <a:off x="-36711" y="2395791"/>
            <a:ext cx="4486344" cy="1027471"/>
            <a:chOff x="3202196" y="2831708"/>
            <a:chExt cx="4486344" cy="1027471"/>
          </a:xfrm>
        </p:grpSpPr>
        <p:grpSp>
          <p:nvGrpSpPr>
            <p:cNvPr id="27" name="组合 26">
              <a:extLst>
                <a:ext uri="{FF2B5EF4-FFF2-40B4-BE49-F238E27FC236}">
                  <a16:creationId xmlns:a16="http://schemas.microsoft.com/office/drawing/2014/main" id="{D2CBD626-88F1-4825-9C85-F21203313A58}"/>
                </a:ext>
              </a:extLst>
            </p:cNvPr>
            <p:cNvGrpSpPr/>
            <p:nvPr/>
          </p:nvGrpSpPr>
          <p:grpSpPr>
            <a:xfrm>
              <a:off x="3202196" y="2831708"/>
              <a:ext cx="4486344" cy="662393"/>
              <a:chOff x="1459415" y="4474935"/>
              <a:chExt cx="4486344" cy="662393"/>
            </a:xfrm>
          </p:grpSpPr>
          <p:sp>
            <p:nvSpPr>
              <p:cNvPr id="4" name="文本框 3">
                <a:extLst>
                  <a:ext uri="{FF2B5EF4-FFF2-40B4-BE49-F238E27FC236}">
                    <a16:creationId xmlns:a16="http://schemas.microsoft.com/office/drawing/2014/main" id="{FCDAE145-58C3-4A6E-BCCA-248B1FD16F85}"/>
                  </a:ext>
                </a:extLst>
              </p:cNvPr>
              <p:cNvSpPr txBox="1"/>
              <p:nvPr/>
            </p:nvSpPr>
            <p:spPr>
              <a:xfrm>
                <a:off x="1459415" y="4829551"/>
                <a:ext cx="1828801" cy="307777"/>
              </a:xfrm>
              <a:prstGeom prst="rect">
                <a:avLst/>
              </a:prstGeom>
              <a:noFill/>
            </p:spPr>
            <p:txBody>
              <a:bodyPr wrap="square">
                <a:spAutoFit/>
              </a:bodyPr>
              <a:lstStyle/>
              <a:p>
                <a:r>
                  <a:rPr lang="zh-CN" altLang="en-US" sz="1400" dirty="0"/>
                  <a:t>针对转录组测序数据</a:t>
                </a:r>
                <a:endParaRPr lang="en-US" altLang="zh-CN" sz="1400" dirty="0"/>
              </a:p>
            </p:txBody>
          </p:sp>
          <p:sp>
            <p:nvSpPr>
              <p:cNvPr id="5" name="文本框 4">
                <a:extLst>
                  <a:ext uri="{FF2B5EF4-FFF2-40B4-BE49-F238E27FC236}">
                    <a16:creationId xmlns:a16="http://schemas.microsoft.com/office/drawing/2014/main" id="{B02ECB0A-1C4A-4F86-B7D1-F11212255E58}"/>
                  </a:ext>
                </a:extLst>
              </p:cNvPr>
              <p:cNvSpPr txBox="1"/>
              <p:nvPr/>
            </p:nvSpPr>
            <p:spPr>
              <a:xfrm>
                <a:off x="3561919" y="4474935"/>
                <a:ext cx="2383840" cy="307777"/>
              </a:xfrm>
              <a:prstGeom prst="rect">
                <a:avLst/>
              </a:prstGeom>
              <a:noFill/>
            </p:spPr>
            <p:txBody>
              <a:bodyPr wrap="square">
                <a:spAutoFit/>
              </a:bodyPr>
              <a:lstStyle/>
              <a:p>
                <a:r>
                  <a:rPr lang="zh-CN" altLang="en-US" sz="1400" dirty="0"/>
                  <a:t>针对大规模转录组测序数据</a:t>
                </a:r>
              </a:p>
            </p:txBody>
          </p:sp>
          <p:cxnSp>
            <p:nvCxnSpPr>
              <p:cNvPr id="7" name="直接箭头连接符 6">
                <a:extLst>
                  <a:ext uri="{FF2B5EF4-FFF2-40B4-BE49-F238E27FC236}">
                    <a16:creationId xmlns:a16="http://schemas.microsoft.com/office/drawing/2014/main" id="{2C12F2EA-C664-499A-BC48-A681CE85B9DE}"/>
                  </a:ext>
                </a:extLst>
              </p:cNvPr>
              <p:cNvCxnSpPr>
                <a:stCxn id="4" idx="3"/>
                <a:endCxn id="5" idx="1"/>
              </p:cNvCxnSpPr>
              <p:nvPr/>
            </p:nvCxnSpPr>
            <p:spPr>
              <a:xfrm flipV="1">
                <a:off x="3288216" y="4628824"/>
                <a:ext cx="273703" cy="35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6BAE109-E34D-4277-9357-CFE3A963E0DD}"/>
                  </a:ext>
                </a:extLst>
              </p:cNvPr>
              <p:cNvCxnSpPr>
                <a:cxnSpLocks/>
                <a:stCxn id="4" idx="3"/>
                <a:endCxn id="11" idx="1"/>
              </p:cNvCxnSpPr>
              <p:nvPr/>
            </p:nvCxnSpPr>
            <p:spPr>
              <a:xfrm>
                <a:off x="3288216" y="4983440"/>
                <a:ext cx="273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C684211-560F-464B-8D18-CDC07D63E239}"/>
                  </a:ext>
                </a:extLst>
              </p:cNvPr>
              <p:cNvSpPr txBox="1"/>
              <p:nvPr/>
            </p:nvSpPr>
            <p:spPr>
              <a:xfrm>
                <a:off x="3561919" y="4829551"/>
                <a:ext cx="2383840" cy="307777"/>
              </a:xfrm>
              <a:prstGeom prst="rect">
                <a:avLst/>
              </a:prstGeom>
              <a:noFill/>
            </p:spPr>
            <p:txBody>
              <a:bodyPr wrap="square">
                <a:spAutoFit/>
              </a:bodyPr>
              <a:lstStyle/>
              <a:p>
                <a:r>
                  <a:rPr lang="zh-CN" altLang="en-US" sz="1400" dirty="0"/>
                  <a:t>针对量化后多组学数据</a:t>
                </a:r>
              </a:p>
            </p:txBody>
          </p:sp>
        </p:grpSp>
        <p:sp>
          <p:nvSpPr>
            <p:cNvPr id="37" name="文本框 36">
              <a:extLst>
                <a:ext uri="{FF2B5EF4-FFF2-40B4-BE49-F238E27FC236}">
                  <a16:creationId xmlns:a16="http://schemas.microsoft.com/office/drawing/2014/main" id="{ADAC6B30-B635-4AA1-93B2-36395A8B48F7}"/>
                </a:ext>
              </a:extLst>
            </p:cNvPr>
            <p:cNvSpPr txBox="1"/>
            <p:nvPr/>
          </p:nvSpPr>
          <p:spPr>
            <a:xfrm>
              <a:off x="5304700" y="3551402"/>
              <a:ext cx="2383840" cy="307777"/>
            </a:xfrm>
            <a:prstGeom prst="rect">
              <a:avLst/>
            </a:prstGeom>
            <a:noFill/>
          </p:spPr>
          <p:txBody>
            <a:bodyPr wrap="square">
              <a:spAutoFit/>
            </a:bodyPr>
            <a:lstStyle/>
            <a:p>
              <a:r>
                <a:rPr lang="zh-CN" altLang="en-US" sz="1400" dirty="0"/>
                <a:t>空间转录组学数据</a:t>
              </a:r>
            </a:p>
          </p:txBody>
        </p:sp>
        <p:cxnSp>
          <p:nvCxnSpPr>
            <p:cNvPr id="38" name="直接箭头连接符 37">
              <a:extLst>
                <a:ext uri="{FF2B5EF4-FFF2-40B4-BE49-F238E27FC236}">
                  <a16:creationId xmlns:a16="http://schemas.microsoft.com/office/drawing/2014/main" id="{E1CA8F26-E17C-4775-86E1-71D7E70E7888}"/>
                </a:ext>
              </a:extLst>
            </p:cNvPr>
            <p:cNvCxnSpPr>
              <a:cxnSpLocks/>
              <a:stCxn id="4" idx="3"/>
              <a:endCxn id="37" idx="1"/>
            </p:cNvCxnSpPr>
            <p:nvPr/>
          </p:nvCxnSpPr>
          <p:spPr>
            <a:xfrm>
              <a:off x="5030997" y="3340213"/>
              <a:ext cx="273703" cy="365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0" name="矩形 59">
            <a:extLst>
              <a:ext uri="{FF2B5EF4-FFF2-40B4-BE49-F238E27FC236}">
                <a16:creationId xmlns:a16="http://schemas.microsoft.com/office/drawing/2014/main" id="{B274164D-3830-48F1-908F-1D9D065D5CDC}"/>
              </a:ext>
            </a:extLst>
          </p:cNvPr>
          <p:cNvSpPr/>
          <p:nvPr/>
        </p:nvSpPr>
        <p:spPr>
          <a:xfrm>
            <a:off x="7282837" y="952928"/>
            <a:ext cx="1330012" cy="218330"/>
          </a:xfrm>
          <a:prstGeom prst="rect">
            <a:avLst/>
          </a:prstGeom>
          <a:noFill/>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2FB9E546-492F-486F-B55F-E9825F21FD2D}"/>
              </a:ext>
            </a:extLst>
          </p:cNvPr>
          <p:cNvSpPr/>
          <p:nvPr/>
        </p:nvSpPr>
        <p:spPr>
          <a:xfrm>
            <a:off x="4112091" y="2024485"/>
            <a:ext cx="785690" cy="228795"/>
          </a:xfrm>
          <a:prstGeom prst="rect">
            <a:avLst/>
          </a:prstGeom>
          <a:noFill/>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1BB93A10-71C1-42B4-9665-1ECC9AE6D2DD}"/>
              </a:ext>
            </a:extLst>
          </p:cNvPr>
          <p:cNvSpPr/>
          <p:nvPr/>
        </p:nvSpPr>
        <p:spPr>
          <a:xfrm>
            <a:off x="7265253" y="1820832"/>
            <a:ext cx="1114283" cy="218330"/>
          </a:xfrm>
          <a:prstGeom prst="rect">
            <a:avLst/>
          </a:prstGeom>
          <a:noFill/>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68" name="连接符: 肘形 67">
            <a:extLst>
              <a:ext uri="{FF2B5EF4-FFF2-40B4-BE49-F238E27FC236}">
                <a16:creationId xmlns:a16="http://schemas.microsoft.com/office/drawing/2014/main" id="{CE4F5219-C4A7-4AF8-AFC6-E51461F6B209}"/>
              </a:ext>
            </a:extLst>
          </p:cNvPr>
          <p:cNvCxnSpPr>
            <a:cxnSpLocks/>
            <a:stCxn id="62" idx="2"/>
            <a:endCxn id="69" idx="1"/>
          </p:cNvCxnSpPr>
          <p:nvPr/>
        </p:nvCxnSpPr>
        <p:spPr>
          <a:xfrm rot="16200000" flipH="1">
            <a:off x="5828126" y="930089"/>
            <a:ext cx="113067" cy="275944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69" name="文本框 68">
            <a:extLst>
              <a:ext uri="{FF2B5EF4-FFF2-40B4-BE49-F238E27FC236}">
                <a16:creationId xmlns:a16="http://schemas.microsoft.com/office/drawing/2014/main" id="{B32F5838-8C1E-482D-8C76-F695CB911844}"/>
              </a:ext>
            </a:extLst>
          </p:cNvPr>
          <p:cNvSpPr txBox="1"/>
          <p:nvPr/>
        </p:nvSpPr>
        <p:spPr>
          <a:xfrm>
            <a:off x="7264383" y="2212458"/>
            <a:ext cx="902811" cy="307777"/>
          </a:xfrm>
          <a:prstGeom prst="rect">
            <a:avLst/>
          </a:prstGeom>
          <a:noFill/>
        </p:spPr>
        <p:txBody>
          <a:bodyPr wrap="none" rtlCol="0">
            <a:spAutoFit/>
          </a:bodyPr>
          <a:lstStyle/>
          <a:p>
            <a:r>
              <a:rPr lang="zh-CN" altLang="en-US" sz="1400" dirty="0"/>
              <a:t>研究基础</a:t>
            </a:r>
          </a:p>
        </p:txBody>
      </p:sp>
      <p:cxnSp>
        <p:nvCxnSpPr>
          <p:cNvPr id="73" name="连接符: 肘形 72">
            <a:extLst>
              <a:ext uri="{FF2B5EF4-FFF2-40B4-BE49-F238E27FC236}">
                <a16:creationId xmlns:a16="http://schemas.microsoft.com/office/drawing/2014/main" id="{EC3203E0-5E38-4A2D-A51B-39785CF5BBC8}"/>
              </a:ext>
            </a:extLst>
          </p:cNvPr>
          <p:cNvCxnSpPr>
            <a:stCxn id="60" idx="1"/>
            <a:endCxn id="69" idx="1"/>
          </p:cNvCxnSpPr>
          <p:nvPr/>
        </p:nvCxnSpPr>
        <p:spPr>
          <a:xfrm rot="10800000" flipV="1">
            <a:off x="7264383" y="1062093"/>
            <a:ext cx="18454" cy="1304254"/>
          </a:xfrm>
          <a:prstGeom prst="bentConnector3">
            <a:avLst>
              <a:gd name="adj1" fmla="val 2720445"/>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6" name="连接符: 肘形 75">
            <a:extLst>
              <a:ext uri="{FF2B5EF4-FFF2-40B4-BE49-F238E27FC236}">
                <a16:creationId xmlns:a16="http://schemas.microsoft.com/office/drawing/2014/main" id="{75FFA1AF-6C9B-46C6-98FA-185AD710A99D}"/>
              </a:ext>
            </a:extLst>
          </p:cNvPr>
          <p:cNvCxnSpPr>
            <a:stCxn id="64" idx="1"/>
            <a:endCxn id="69" idx="1"/>
          </p:cNvCxnSpPr>
          <p:nvPr/>
        </p:nvCxnSpPr>
        <p:spPr>
          <a:xfrm rot="10800000" flipV="1">
            <a:off x="7264383" y="1929997"/>
            <a:ext cx="870" cy="436350"/>
          </a:xfrm>
          <a:prstGeom prst="bentConnector3">
            <a:avLst>
              <a:gd name="adj1" fmla="val 55683563"/>
            </a:avLst>
          </a:prstGeom>
          <a:ln>
            <a:tailEnd type="triangle"/>
          </a:ln>
        </p:spPr>
        <p:style>
          <a:lnRef idx="1">
            <a:schemeClr val="accent2"/>
          </a:lnRef>
          <a:fillRef idx="0">
            <a:schemeClr val="accent2"/>
          </a:fillRef>
          <a:effectRef idx="0">
            <a:schemeClr val="accent2"/>
          </a:effectRef>
          <a:fontRef idx="minor">
            <a:schemeClr val="tx1"/>
          </a:fontRef>
        </p:style>
      </p:cxnSp>
      <p:sp>
        <p:nvSpPr>
          <p:cNvPr id="84" name="矩形 83">
            <a:extLst>
              <a:ext uri="{FF2B5EF4-FFF2-40B4-BE49-F238E27FC236}">
                <a16:creationId xmlns:a16="http://schemas.microsoft.com/office/drawing/2014/main" id="{7CB5F16B-1E21-40DE-9F11-AEBB89CE5CA0}"/>
              </a:ext>
            </a:extLst>
          </p:cNvPr>
          <p:cNvSpPr/>
          <p:nvPr/>
        </p:nvSpPr>
        <p:spPr>
          <a:xfrm>
            <a:off x="4112091" y="1157482"/>
            <a:ext cx="785690" cy="228795"/>
          </a:xfrm>
          <a:prstGeom prst="rect">
            <a:avLst/>
          </a:prstGeom>
          <a:noFill/>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86" name="连接符: 肘形 85">
            <a:extLst>
              <a:ext uri="{FF2B5EF4-FFF2-40B4-BE49-F238E27FC236}">
                <a16:creationId xmlns:a16="http://schemas.microsoft.com/office/drawing/2014/main" id="{E8C25108-CCF7-4483-93A1-2A38092EDAE0}"/>
              </a:ext>
            </a:extLst>
          </p:cNvPr>
          <p:cNvCxnSpPr>
            <a:stCxn id="84" idx="2"/>
            <a:endCxn id="69" idx="1"/>
          </p:cNvCxnSpPr>
          <p:nvPr/>
        </p:nvCxnSpPr>
        <p:spPr>
          <a:xfrm rot="16200000" flipH="1">
            <a:off x="5394624" y="496588"/>
            <a:ext cx="980070" cy="275944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矩形 9">
            <a:extLst>
              <a:ext uri="{FF2B5EF4-FFF2-40B4-BE49-F238E27FC236}">
                <a16:creationId xmlns:a16="http://schemas.microsoft.com/office/drawing/2014/main" id="{B0F40514-2C3A-4BD4-AF81-EE4140762334}"/>
              </a:ext>
            </a:extLst>
          </p:cNvPr>
          <p:cNvSpPr/>
          <p:nvPr/>
        </p:nvSpPr>
        <p:spPr>
          <a:xfrm>
            <a:off x="9677879" y="163481"/>
            <a:ext cx="2218558" cy="1988002"/>
          </a:xfrm>
          <a:prstGeom prst="rect">
            <a:avLst/>
          </a:prstGeom>
          <a:noFill/>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5BB913E-2FED-4E03-B453-7A4F3D57A887}"/>
              </a:ext>
            </a:extLst>
          </p:cNvPr>
          <p:cNvSpPr txBox="1"/>
          <p:nvPr/>
        </p:nvSpPr>
        <p:spPr>
          <a:xfrm>
            <a:off x="9677878" y="687774"/>
            <a:ext cx="2218558" cy="1384995"/>
          </a:xfrm>
          <a:prstGeom prst="rect">
            <a:avLst/>
          </a:prstGeom>
          <a:noFill/>
        </p:spPr>
        <p:txBody>
          <a:bodyPr wrap="square" rtlCol="0">
            <a:spAutoFit/>
          </a:bodyPr>
          <a:lstStyle/>
          <a:p>
            <a:pPr marL="342900" indent="-342900">
              <a:buFont typeface="+mj-lt"/>
              <a:buAutoNum type="arabicPeriod"/>
            </a:pPr>
            <a:r>
              <a:rPr lang="zh-CN" altLang="en-US" sz="1400" dirty="0"/>
              <a:t>物种单细胞图谱构建</a:t>
            </a:r>
            <a:endParaRPr lang="en-US" altLang="zh-CN" sz="1400" dirty="0"/>
          </a:p>
          <a:p>
            <a:pPr marL="342900" indent="-342900">
              <a:buFont typeface="+mj-lt"/>
              <a:buAutoNum type="arabicPeriod"/>
            </a:pPr>
            <a:r>
              <a:rPr lang="zh-CN" altLang="en-US" sz="1400" dirty="0"/>
              <a:t>某种疾病微环境、患病细胞基因表达变化、致病因子分析</a:t>
            </a:r>
            <a:endParaRPr lang="en-US" altLang="zh-CN" sz="1400" dirty="0"/>
          </a:p>
          <a:p>
            <a:pPr marL="342900" indent="-342900">
              <a:buFont typeface="+mj-lt"/>
              <a:buAutoNum type="arabicPeriod"/>
            </a:pPr>
            <a:r>
              <a:rPr lang="zh-CN" altLang="en-US" sz="1400" dirty="0"/>
              <a:t>疾病严重程度与细胞间相互作用分析等</a:t>
            </a:r>
            <a:endParaRPr lang="en-US" altLang="zh-CN" sz="1400" dirty="0"/>
          </a:p>
        </p:txBody>
      </p:sp>
      <p:sp>
        <p:nvSpPr>
          <p:cNvPr id="17" name="文本框 16">
            <a:extLst>
              <a:ext uri="{FF2B5EF4-FFF2-40B4-BE49-F238E27FC236}">
                <a16:creationId xmlns:a16="http://schemas.microsoft.com/office/drawing/2014/main" id="{00BE1EA8-6817-4711-A6B2-863467AD85D9}"/>
              </a:ext>
            </a:extLst>
          </p:cNvPr>
          <p:cNvSpPr txBox="1"/>
          <p:nvPr/>
        </p:nvSpPr>
        <p:spPr>
          <a:xfrm>
            <a:off x="10342879" y="202182"/>
            <a:ext cx="595035" cy="338554"/>
          </a:xfrm>
          <a:prstGeom prst="rect">
            <a:avLst/>
          </a:prstGeom>
          <a:noFill/>
        </p:spPr>
        <p:txBody>
          <a:bodyPr wrap="none" rtlCol="0">
            <a:spAutoFit/>
          </a:bodyPr>
          <a:lstStyle/>
          <a:p>
            <a:r>
              <a:rPr lang="zh-CN" altLang="en-US" sz="1600" dirty="0"/>
              <a:t>应用</a:t>
            </a:r>
          </a:p>
        </p:txBody>
      </p:sp>
      <p:sp>
        <p:nvSpPr>
          <p:cNvPr id="59" name="矩形 58">
            <a:extLst>
              <a:ext uri="{FF2B5EF4-FFF2-40B4-BE49-F238E27FC236}">
                <a16:creationId xmlns:a16="http://schemas.microsoft.com/office/drawing/2014/main" id="{5439C0DE-A187-4E45-9A48-A46AE96AFCAE}"/>
              </a:ext>
            </a:extLst>
          </p:cNvPr>
          <p:cNvSpPr/>
          <p:nvPr/>
        </p:nvSpPr>
        <p:spPr>
          <a:xfrm>
            <a:off x="1691670" y="1348985"/>
            <a:ext cx="1801970" cy="46761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200" dirty="0">
                <a:solidFill>
                  <a:schemeClr val="tx1"/>
                </a:solidFill>
              </a:rPr>
              <a:t>转录组数据</a:t>
            </a:r>
            <a:endParaRPr lang="en-US" altLang="zh-CN" sz="1200" dirty="0">
              <a:solidFill>
                <a:schemeClr val="tx1"/>
              </a:solidFill>
            </a:endParaRPr>
          </a:p>
          <a:p>
            <a:pPr algn="ctr"/>
            <a:r>
              <a:rPr lang="zh-CN" altLang="en-US" sz="1200" dirty="0">
                <a:solidFill>
                  <a:schemeClr val="tx1"/>
                </a:solidFill>
              </a:rPr>
              <a:t>高噪声、稀疏、高维度</a:t>
            </a:r>
          </a:p>
        </p:txBody>
      </p:sp>
      <p:sp>
        <p:nvSpPr>
          <p:cNvPr id="25" name="圆角右箭头 24"/>
          <p:cNvSpPr/>
          <p:nvPr/>
        </p:nvSpPr>
        <p:spPr>
          <a:xfrm rot="10800000">
            <a:off x="4039442" y="2542504"/>
            <a:ext cx="485403" cy="523591"/>
          </a:xfrm>
          <a:prstGeom prst="ben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6" name="AutoShape 2" descr="https://upload-images.jianshu.io/upload_images/7600498-48481ad2407ddcce.png?imageMogr2/auto-orient/strip|imageView2/2/w/777/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cxnSp>
        <p:nvCxnSpPr>
          <p:cNvPr id="32" name="直接箭头连接符 31"/>
          <p:cNvCxnSpPr>
            <a:endCxn id="59" idx="3"/>
          </p:cNvCxnSpPr>
          <p:nvPr/>
        </p:nvCxnSpPr>
        <p:spPr>
          <a:xfrm flipH="1">
            <a:off x="3493640" y="915932"/>
            <a:ext cx="311105" cy="66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59" idx="3"/>
          </p:cNvCxnSpPr>
          <p:nvPr/>
        </p:nvCxnSpPr>
        <p:spPr>
          <a:xfrm flipH="1">
            <a:off x="3493640" y="1080554"/>
            <a:ext cx="304392" cy="5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40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文本框 1">
            <a:extLst>
              <a:ext uri="{FF2B5EF4-FFF2-40B4-BE49-F238E27FC236}">
                <a16:creationId xmlns:a16="http://schemas.microsoft.com/office/drawing/2014/main" id="{3954F7FF-0BA6-49D2-A1F9-93DAC190D3F1}"/>
              </a:ext>
            </a:extLst>
          </p:cNvPr>
          <p:cNvSpPr txBox="1"/>
          <p:nvPr>
            <p:custDataLst>
              <p:tags r:id="rId1"/>
            </p:custDataLst>
          </p:nvPr>
        </p:nvSpPr>
        <p:spPr>
          <a:xfrm>
            <a:off x="312543" y="560513"/>
            <a:ext cx="1538883" cy="427938"/>
          </a:xfrm>
          <a:prstGeom prst="rect">
            <a:avLst/>
          </a:prstGeom>
          <a:noFill/>
        </p:spPr>
        <p:txBody>
          <a:bodyPr wrap="none" lIns="0" tIns="0" rIns="0" rtlCol="0">
            <a:spAutoFit/>
          </a:bodyPr>
          <a:lstStyle/>
          <a:p>
            <a:pPr defTabSz="685800">
              <a:lnSpc>
                <a:spcPts val="2700"/>
              </a:lnSpc>
            </a:pPr>
            <a:r>
              <a:rPr lang="zh-CN" altLang="en-US" sz="4000" b="1" dirty="0">
                <a:solidFill>
                  <a:srgbClr val="2B3649"/>
                </a:solidFill>
                <a:latin typeface="微软雅黑"/>
                <a:ea typeface="微软雅黑"/>
                <a:cs typeface="+mn-ea"/>
                <a:sym typeface="+mn-lt"/>
              </a:rPr>
              <a:t>预处理</a:t>
            </a:r>
            <a:endParaRPr lang="en-US" altLang="zh-CN" sz="4000" b="1" dirty="0">
              <a:solidFill>
                <a:srgbClr val="2B3649"/>
              </a:solidFill>
              <a:latin typeface="微软雅黑"/>
              <a:ea typeface="微软雅黑"/>
              <a:cs typeface="+mn-ea"/>
              <a:sym typeface="+mn-lt"/>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B37AF957-1296-4A23-9853-EEC0013D8E2E}"/>
                  </a:ext>
                </a:extLst>
              </p:cNvPr>
              <p:cNvSpPr txBox="1"/>
              <p:nvPr/>
            </p:nvSpPr>
            <p:spPr>
              <a:xfrm>
                <a:off x="312543" y="988451"/>
                <a:ext cx="11566914" cy="5449953"/>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rPr>
                  <a:t>标准预处理和标准化（</a:t>
                </a:r>
                <a:r>
                  <a:rPr lang="en-US" altLang="zh-CN" b="1" i="0" dirty="0">
                    <a:solidFill>
                      <a:srgbClr val="121212"/>
                    </a:solidFill>
                    <a:effectLst/>
                    <a:latin typeface="Times New Roman" panose="02020603050405020304" pitchFamily="18" charset="0"/>
                  </a:rPr>
                  <a:t>log-normalization</a:t>
                </a:r>
                <a:r>
                  <a:rPr lang="zh-CN" altLang="en-US" dirty="0">
                    <a:latin typeface="Times New Roman" panose="02020603050405020304" pitchFamily="18" charset="0"/>
                  </a:rPr>
                  <a:t>）流程：</a:t>
                </a:r>
                <a:endParaRPr lang="en-US" altLang="zh-CN" dirty="0">
                  <a:latin typeface="Times New Roman" panose="02020603050405020304" pitchFamily="18" charset="0"/>
                </a:endParaRPr>
              </a:p>
              <a:p>
                <a:pPr marL="342900" indent="-342900">
                  <a:lnSpc>
                    <a:spcPct val="150000"/>
                  </a:lnSpc>
                  <a:buFont typeface="+mj-lt"/>
                  <a:buAutoNum type="arabicPeriod"/>
                </a:pPr>
                <a:r>
                  <a:rPr lang="zh-CN" altLang="en-US" b="1" dirty="0">
                    <a:latin typeface="Times New Roman" panose="02020603050405020304" pitchFamily="18" charset="0"/>
                  </a:rPr>
                  <a:t>过滤低表达的基因</a:t>
                </a:r>
                <a:r>
                  <a:rPr lang="en-US" altLang="zh-CN" b="1" dirty="0">
                    <a:latin typeface="Times New Roman" panose="02020603050405020304" pitchFamily="18" charset="0"/>
                  </a:rPr>
                  <a:t>/</a:t>
                </a:r>
                <a:r>
                  <a:rPr lang="zh-CN" altLang="en-US" b="1" dirty="0">
                    <a:latin typeface="Times New Roman" panose="02020603050405020304" pitchFamily="18" charset="0"/>
                  </a:rPr>
                  <a:t>细胞</a:t>
                </a:r>
                <a:endParaRPr lang="en-US" altLang="zh-CN" b="1" dirty="0">
                  <a:latin typeface="Times New Roman" panose="02020603050405020304" pitchFamily="18" charset="0"/>
                </a:endParaRPr>
              </a:p>
              <a:p>
                <a:pPr>
                  <a:lnSpc>
                    <a:spcPct val="150000"/>
                  </a:lnSpc>
                </a:pPr>
                <a:r>
                  <a:rPr lang="zh-CN" altLang="en-US" dirty="0">
                    <a:latin typeface="Times New Roman" panose="02020603050405020304" pitchFamily="18" charset="0"/>
                  </a:rPr>
                  <a:t>过滤所有读取计数为零且表达率低（仅在少于两个细胞中表达）的基因</a:t>
                </a:r>
                <a:endParaRPr lang="en-US" altLang="zh-CN" dirty="0">
                  <a:latin typeface="Times New Roman" panose="02020603050405020304" pitchFamily="18" charset="0"/>
                </a:endParaRPr>
              </a:p>
              <a:p>
                <a:pPr marL="342900" indent="-342900">
                  <a:lnSpc>
                    <a:spcPct val="150000"/>
                  </a:lnSpc>
                  <a:buFont typeface="+mj-lt"/>
                  <a:buAutoNum type="arabicPeriod" startAt="2"/>
                </a:pPr>
                <a:r>
                  <a:rPr lang="zh-CN" altLang="en-US" b="1" dirty="0">
                    <a:latin typeface="Times New Roman" panose="02020603050405020304" pitchFamily="18" charset="0"/>
                  </a:rPr>
                  <a:t>标准化</a:t>
                </a:r>
                <a:endParaRPr lang="en-US" altLang="zh-CN" b="1" dirty="0">
                  <a:latin typeface="Times New Roman" panose="02020603050405020304" pitchFamily="18" charset="0"/>
                </a:endParaRPr>
              </a:p>
              <a:p>
                <a:pPr>
                  <a:lnSpc>
                    <a:spcPct val="150000"/>
                  </a:lnSpc>
                </a:pPr>
                <a:r>
                  <a:rPr lang="zh-CN" altLang="en-US" b="0" i="0" dirty="0">
                    <a:solidFill>
                      <a:srgbClr val="2A2A2A"/>
                    </a:solidFill>
                    <a:effectLst/>
                    <a:latin typeface="Times New Roman" panose="02020603050405020304" pitchFamily="18" charset="0"/>
                  </a:rPr>
                  <a:t>基于测序深度计算的细胞特定大小因子对计数矩阵进行归一化：由于每个细胞的总计数（也可称为测序深度）不同，首先通过总计数对每个细胞估算出一个</a:t>
                </a:r>
                <a:r>
                  <a:rPr lang="en-US" altLang="zh-CN" b="0" i="0" dirty="0">
                    <a:solidFill>
                      <a:srgbClr val="2A2A2A"/>
                    </a:solidFill>
                    <a:effectLst/>
                    <a:latin typeface="Times New Roman" panose="02020603050405020304" pitchFamily="18" charset="0"/>
                  </a:rPr>
                  <a:t>size factor</a:t>
                </a:r>
                <a:r>
                  <a:rPr lang="zh-CN" altLang="en-US" b="0" i="0" dirty="0">
                    <a:solidFill>
                      <a:srgbClr val="2A2A2A"/>
                    </a:solidFill>
                    <a:effectLst/>
                    <a:latin typeface="Times New Roman" panose="02020603050405020304" pitchFamily="18" charset="0"/>
                  </a:rPr>
                  <a:t>，它代表了细胞间由不同测序深度带来的相对偏差值， 然后对每个细胞的总计数除以特定的</a:t>
                </a:r>
                <a:r>
                  <a:rPr lang="en-US" altLang="zh-CN" b="0" i="0" dirty="0">
                    <a:solidFill>
                      <a:srgbClr val="2A2A2A"/>
                    </a:solidFill>
                    <a:effectLst/>
                    <a:latin typeface="Times New Roman" panose="02020603050405020304" pitchFamily="18" charset="0"/>
                  </a:rPr>
                  <a:t>size factor</a:t>
                </a:r>
                <a:r>
                  <a:rPr lang="zh-CN" altLang="en-US" b="0" i="0" dirty="0">
                    <a:solidFill>
                      <a:srgbClr val="2A2A2A"/>
                    </a:solidFill>
                    <a:effectLst/>
                    <a:latin typeface="Times New Roman" panose="02020603050405020304" pitchFamily="18" charset="0"/>
                  </a:rPr>
                  <a:t>，以此来达到消除偏差的目的，得到“</a:t>
                </a:r>
                <a:r>
                  <a:rPr lang="en-US" altLang="zh-CN" b="0" i="0" dirty="0">
                    <a:solidFill>
                      <a:srgbClr val="2A2A2A"/>
                    </a:solidFill>
                    <a:effectLst/>
                    <a:latin typeface="Times New Roman" panose="02020603050405020304" pitchFamily="18" charset="0"/>
                  </a:rPr>
                  <a:t>normalized expression values”</a:t>
                </a:r>
                <a:r>
                  <a:rPr lang="zh-CN" altLang="en-US" b="0" i="0" dirty="0">
                    <a:solidFill>
                      <a:srgbClr val="2A2A2A"/>
                    </a:solidFill>
                    <a:effectLst/>
                    <a:latin typeface="Times New Roman" panose="02020603050405020304" pitchFamily="18" charset="0"/>
                  </a:rPr>
                  <a:t>用于下游分析。</a:t>
                </a:r>
                <a:endParaRPr lang="en-US" altLang="zh-CN" b="0" i="0" dirty="0">
                  <a:solidFill>
                    <a:srgbClr val="2A2A2A"/>
                  </a:solidFill>
                  <a:effectLst/>
                  <a:latin typeface="Times New Roman" panose="02020603050405020304" pitchFamily="18" charset="0"/>
                </a:endParaRPr>
              </a:p>
              <a:p>
                <a:pPr marL="342900" indent="-342900">
                  <a:lnSpc>
                    <a:spcPct val="150000"/>
                  </a:lnSpc>
                  <a:buFont typeface="+mj-lt"/>
                  <a:buAutoNum type="arabicPeriod" startAt="3"/>
                </a:pPr>
                <a:r>
                  <a:rPr lang="zh-CN" altLang="en-US" b="1" dirty="0">
                    <a:latin typeface="Times New Roman" panose="02020603050405020304" pitchFamily="18" charset="0"/>
                  </a:rPr>
                  <a:t>对数转换</a:t>
                </a:r>
                <a:endParaRPr lang="en-US" altLang="zh-CN" b="1" dirty="0">
                  <a:latin typeface="Times New Roman" panose="02020603050405020304" pitchFamily="18" charset="0"/>
                </a:endParaRPr>
              </a:p>
              <a:p>
                <a:pPr>
                  <a:lnSpc>
                    <a:spcPct val="150000"/>
                  </a:lnSpc>
                </a:pPr>
                <a:r>
                  <a:rPr lang="zh-CN" altLang="en-US" dirty="0">
                    <a:latin typeface="Times New Roman" panose="02020603050405020304" pitchFamily="18" charset="0"/>
                  </a:rPr>
                  <a:t>对表达矩阵进行对数转换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+1)</m:t>
                    </m:r>
                  </m:oMath>
                </a14:m>
                <a:r>
                  <a:rPr lang="zh-CN" altLang="en-US" dirty="0">
                    <a:latin typeface="Times New Roman" panose="02020603050405020304" pitchFamily="18" charset="0"/>
                  </a:rPr>
                  <a:t>：</a:t>
                </a:r>
                <a:r>
                  <a:rPr lang="zh-CN" altLang="en-US" dirty="0"/>
                  <a:t>由于在衡量表达值差异大小的时候，通常使用的是表达值的对数倍变化</a:t>
                </a:r>
                <a:r>
                  <a:rPr lang="en-US" altLang="zh-CN" dirty="0"/>
                  <a:t>(log-fold change)</a:t>
                </a:r>
                <a:r>
                  <a:rPr lang="zh-CN" altLang="en-US" dirty="0"/>
                  <a:t>，因此需要对计数矩阵作进一步的对数转化。并且由于很多下游的分析工具 </a:t>
                </a:r>
                <a:r>
                  <a:rPr lang="en-US" altLang="zh-CN" dirty="0"/>
                  <a:t>(</a:t>
                </a:r>
                <a:r>
                  <a:rPr lang="zh-CN" altLang="en-US" dirty="0"/>
                  <a:t>例如差异表达分析</a:t>
                </a:r>
                <a:r>
                  <a:rPr lang="en-US" altLang="zh-CN" dirty="0"/>
                  <a:t>) </a:t>
                </a:r>
                <a:r>
                  <a:rPr lang="zh-CN" altLang="en-US" dirty="0"/>
                  <a:t>都假设数据是正态分布的，然而我们知道</a:t>
                </a:r>
                <a:r>
                  <a:rPr lang="en-US" altLang="zh-CN" dirty="0" err="1"/>
                  <a:t>scRNA</a:t>
                </a:r>
                <a:r>
                  <a:rPr lang="en-US" altLang="zh-CN" dirty="0"/>
                  <a:t>-seq</a:t>
                </a:r>
                <a:r>
                  <a:rPr lang="zh-CN" altLang="en-US" dirty="0"/>
                  <a:t>数据实际上并不一定满足，因此对数转换则能帮助我们降低数据的</a:t>
                </a:r>
                <a:r>
                  <a:rPr lang="en-US" altLang="zh-CN" dirty="0"/>
                  <a:t>skewness</a:t>
                </a:r>
                <a:r>
                  <a:rPr lang="zh-CN" altLang="en-US" dirty="0"/>
                  <a:t>，尽管方法比较粗糙但是对之后的分析很实用。</a:t>
                </a:r>
                <a:endParaRPr lang="zh-CN" altLang="en-US" dirty="0">
                  <a:latin typeface="Times New Roman" panose="02020603050405020304" pitchFamily="18" charset="0"/>
                </a:endParaRPr>
              </a:p>
            </p:txBody>
          </p:sp>
        </mc:Choice>
        <mc:Fallback>
          <p:sp>
            <p:nvSpPr>
              <p:cNvPr id="4" name="文本框 3">
                <a:extLst>
                  <a:ext uri="{FF2B5EF4-FFF2-40B4-BE49-F238E27FC236}">
                    <a16:creationId xmlns:a16="http://schemas.microsoft.com/office/drawing/2014/main" id="{B37AF957-1296-4A23-9853-EEC0013D8E2E}"/>
                  </a:ext>
                </a:extLst>
              </p:cNvPr>
              <p:cNvSpPr txBox="1">
                <a:spLocks noRot="1" noChangeAspect="1" noMove="1" noResize="1" noEditPoints="1" noAdjustHandles="1" noChangeArrowheads="1" noChangeShapeType="1" noTextEdit="1"/>
              </p:cNvSpPr>
              <p:nvPr/>
            </p:nvSpPr>
            <p:spPr>
              <a:xfrm>
                <a:off x="312543" y="988451"/>
                <a:ext cx="11566914" cy="5449953"/>
              </a:xfrm>
              <a:prstGeom prst="rect">
                <a:avLst/>
              </a:prstGeom>
              <a:blipFill>
                <a:blip r:embed="rId4"/>
                <a:stretch>
                  <a:fillRect l="-421" r="-421" b="-8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498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overall FEAST workflow. FEAST includes three major steps: (A) it performs consensus clustering to find clusters with high confidence, the cell that is less correlated with the clusters are filtered out as indicated by the ‘$\times$.’ (B) It calculates the feature significance based the initial clusters. (C) It determines the optimal size of the feature set through a validation process.">
            <a:extLst>
              <a:ext uri="{FF2B5EF4-FFF2-40B4-BE49-F238E27FC236}">
                <a16:creationId xmlns:a16="http://schemas.microsoft.com/office/drawing/2014/main" id="{622BB376-C296-41FA-B65D-83E6427EA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2433" y="283829"/>
            <a:ext cx="9367024" cy="2304288"/>
          </a:xfrm>
          <a:prstGeom prst="rect">
            <a:avLst/>
          </a:prstGeom>
          <a:noFill/>
          <a:extLst>
            <a:ext uri="{909E8E84-426E-40DD-AFC4-6F175D3DCCD1}">
              <a14:hiddenFill xmlns:a14="http://schemas.microsoft.com/office/drawing/2010/main">
                <a:solidFill>
                  <a:srgbClr val="FFFFFF"/>
                </a:solidFill>
              </a14:hiddenFill>
            </a:ext>
          </a:extLst>
        </p:spPr>
      </p:pic>
      <p:sp>
        <p:nvSpPr>
          <p:cNvPr id="5" name="PA_文本框 1">
            <a:extLst>
              <a:ext uri="{FF2B5EF4-FFF2-40B4-BE49-F238E27FC236}">
                <a16:creationId xmlns:a16="http://schemas.microsoft.com/office/drawing/2014/main" id="{4691DA11-4AF6-461D-A7EB-C7B35C1D7D3D}"/>
              </a:ext>
            </a:extLst>
          </p:cNvPr>
          <p:cNvSpPr txBox="1"/>
          <p:nvPr>
            <p:custDataLst>
              <p:tags r:id="rId1"/>
            </p:custDataLst>
          </p:nvPr>
        </p:nvSpPr>
        <p:spPr>
          <a:xfrm>
            <a:off x="312543" y="560513"/>
            <a:ext cx="2051844" cy="427938"/>
          </a:xfrm>
          <a:prstGeom prst="rect">
            <a:avLst/>
          </a:prstGeom>
          <a:noFill/>
        </p:spPr>
        <p:txBody>
          <a:bodyPr wrap="none" lIns="0" tIns="0" rIns="0" rtlCol="0">
            <a:spAutoFit/>
          </a:bodyPr>
          <a:lstStyle/>
          <a:p>
            <a:pPr defTabSz="685800">
              <a:lnSpc>
                <a:spcPts val="2700"/>
              </a:lnSpc>
            </a:pPr>
            <a:r>
              <a:rPr lang="zh-CN" altLang="en-US" sz="4000" b="1" dirty="0">
                <a:solidFill>
                  <a:srgbClr val="2B3649"/>
                </a:solidFill>
                <a:latin typeface="微软雅黑"/>
                <a:ea typeface="微软雅黑"/>
                <a:cs typeface="+mn-ea"/>
                <a:sym typeface="+mn-lt"/>
              </a:rPr>
              <a:t>方法流程</a:t>
            </a:r>
            <a:endParaRPr lang="en-US" altLang="zh-CN" sz="4000" b="1" dirty="0">
              <a:solidFill>
                <a:srgbClr val="2B3649"/>
              </a:solidFill>
              <a:latin typeface="微软雅黑"/>
              <a:ea typeface="微软雅黑"/>
              <a:cs typeface="+mn-ea"/>
              <a:sym typeface="+mn-lt"/>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86A8E536-6308-4A71-A928-22736E65C7CC}"/>
                  </a:ext>
                </a:extLst>
              </p:cNvPr>
              <p:cNvSpPr txBox="1"/>
              <p:nvPr/>
            </p:nvSpPr>
            <p:spPr>
              <a:xfrm>
                <a:off x="312543" y="2482392"/>
                <a:ext cx="11566914" cy="2120068"/>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rPr>
                  <a:t>A. </a:t>
                </a:r>
                <a:r>
                  <a:rPr lang="zh-CN" altLang="en-US" dirty="0">
                    <a:latin typeface="Times New Roman" panose="02020603050405020304" pitchFamily="18" charset="0"/>
                  </a:rPr>
                  <a:t>共识聚类 </a:t>
                </a:r>
                <a:r>
                  <a:rPr lang="en-US" altLang="zh-CN" dirty="0">
                    <a:latin typeface="Times New Roman" panose="02020603050405020304" pitchFamily="18" charset="0"/>
                  </a:rPr>
                  <a:t>(cluster-based similarity partitioning algorithm (CSPA))</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342900" indent="-342900">
                  <a:lnSpc>
                    <a:spcPct val="150000"/>
                  </a:lnSpc>
                  <a:buFont typeface="+mj-lt"/>
                  <a:buAutoNum type="arabicPeriod"/>
                </a:pPr>
                <a:r>
                  <a:rPr lang="en-US" altLang="zh-CN" b="1" dirty="0">
                    <a:latin typeface="Times New Roman" panose="02020603050405020304" pitchFamily="18" charset="0"/>
                  </a:rPr>
                  <a:t>PCA (Principal Component Analysis, </a:t>
                </a:r>
                <a:r>
                  <a:rPr lang="zh-CN" altLang="en-US" b="1" dirty="0">
                    <a:latin typeface="Times New Roman" panose="02020603050405020304" pitchFamily="18" charset="0"/>
                  </a:rPr>
                  <a:t>主成分分析</a:t>
                </a:r>
                <a:r>
                  <a:rPr lang="en-US" altLang="zh-CN" b="1" dirty="0">
                    <a:latin typeface="Times New Roman" panose="02020603050405020304" pitchFamily="18" charset="0"/>
                  </a:rPr>
                  <a:t>)</a:t>
                </a:r>
              </a:p>
              <a:p>
                <a:pPr>
                  <a:lnSpc>
                    <a:spcPct val="150000"/>
                  </a:lnSpc>
                </a:pPr>
                <a:r>
                  <a:rPr lang="zh-CN" altLang="en-US" dirty="0">
                    <a:latin typeface="Times New Roman" panose="02020603050405020304" pitchFamily="18" charset="0"/>
                  </a:rPr>
                  <a:t>得到</a:t>
                </a:r>
                <a:r>
                  <a:rPr lang="en-US" altLang="zh-CN" dirty="0">
                    <a:latin typeface="Times New Roman" panose="02020603050405020304" pitchFamily="18" charset="0"/>
                  </a:rPr>
                  <a:t>9</a:t>
                </a:r>
                <a:r>
                  <a:rPr lang="zh-CN" altLang="en-US" dirty="0">
                    <a:latin typeface="Times New Roman" panose="02020603050405020304" pitchFamily="18" charset="0"/>
                  </a:rPr>
                  <a:t>个主成分矩阵（默认使用了</a:t>
                </a:r>
                <a:r>
                  <a:rPr lang="en-US" altLang="zh-CN" dirty="0">
                    <a:latin typeface="Times New Roman" panose="02020603050405020304" pitchFamily="18" charset="0"/>
                  </a:rPr>
                  <a:t>top10</a:t>
                </a:r>
                <a:r>
                  <a:rPr lang="zh-CN" altLang="en-US" dirty="0">
                    <a:latin typeface="Times New Roman" panose="02020603050405020304" pitchFamily="18" charset="0"/>
                  </a:rPr>
                  <a:t>个</a:t>
                </a:r>
                <a:r>
                  <a:rPr lang="en-US" altLang="zh-CN" dirty="0">
                    <a:latin typeface="Times New Roman" panose="02020603050405020304" pitchFamily="18" charset="0"/>
                  </a:rPr>
                  <a:t>pc</a:t>
                </a:r>
                <a:r>
                  <a:rPr lang="zh-CN" altLang="en-US" dirty="0">
                    <a:latin typeface="Times New Roman" panose="02020603050405020304" pitchFamily="18" charset="0"/>
                  </a:rPr>
                  <a:t>）：</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×2</m:t>
                    </m:r>
                    <m:r>
                      <a:rPr lang="en-US" altLang="zh-CN" b="0" i="0"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10</m:t>
                    </m:r>
                  </m:oMath>
                </a14:m>
                <a:endParaRPr lang="en-US" altLang="zh-CN" dirty="0">
                  <a:latin typeface="Times New Roman" panose="02020603050405020304" pitchFamily="18" charset="0"/>
                </a:endParaRPr>
              </a:p>
              <a:p>
                <a:pPr marL="342900" indent="-342900">
                  <a:lnSpc>
                    <a:spcPct val="150000"/>
                  </a:lnSpc>
                  <a:buFont typeface="+mj-lt"/>
                  <a:buAutoNum type="arabicPeriod" startAt="2"/>
                </a:pPr>
                <a:r>
                  <a:rPr lang="zh-CN" altLang="en-US" b="1" dirty="0">
                    <a:latin typeface="Times New Roman" panose="02020603050405020304" pitchFamily="18" charset="0"/>
                  </a:rPr>
                  <a:t>聚类 </a:t>
                </a:r>
                <a:r>
                  <a:rPr lang="en-US" altLang="zh-CN" b="1" dirty="0">
                    <a:latin typeface="Times New Roman" panose="02020603050405020304" pitchFamily="18" charset="0"/>
                  </a:rPr>
                  <a:t>(Gaussian Mixture Model (GMM), </a:t>
                </a:r>
                <a:r>
                  <a:rPr lang="zh-CN" altLang="en-US" b="1" dirty="0">
                    <a:latin typeface="Times New Roman" panose="02020603050405020304" pitchFamily="18" charset="0"/>
                  </a:rPr>
                  <a:t>高斯混合模型</a:t>
                </a:r>
                <a:r>
                  <a:rPr lang="en-US" altLang="zh-CN" b="1" dirty="0">
                    <a:latin typeface="Times New Roman" panose="02020603050405020304" pitchFamily="18" charset="0"/>
                  </a:rPr>
                  <a:t>)</a:t>
                </a:r>
              </a:p>
              <a:p>
                <a:pPr>
                  <a:lnSpc>
                    <a:spcPct val="150000"/>
                  </a:lnSpc>
                </a:pPr>
                <a:endParaRPr lang="zh-CN" altLang="en-US" dirty="0">
                  <a:latin typeface="Times New Roman" panose="02020603050405020304" pitchFamily="18" charset="0"/>
                </a:endParaRPr>
              </a:p>
            </p:txBody>
          </p:sp>
        </mc:Choice>
        <mc:Fallback>
          <p:sp>
            <p:nvSpPr>
              <p:cNvPr id="6" name="文本框 5">
                <a:extLst>
                  <a:ext uri="{FF2B5EF4-FFF2-40B4-BE49-F238E27FC236}">
                    <a16:creationId xmlns:a16="http://schemas.microsoft.com/office/drawing/2014/main" id="{86A8E536-6308-4A71-A928-22736E65C7CC}"/>
                  </a:ext>
                </a:extLst>
              </p:cNvPr>
              <p:cNvSpPr txBox="1">
                <a:spLocks noRot="1" noChangeAspect="1" noMove="1" noResize="1" noEditPoints="1" noAdjustHandles="1" noChangeArrowheads="1" noChangeShapeType="1" noTextEdit="1"/>
              </p:cNvSpPr>
              <p:nvPr/>
            </p:nvSpPr>
            <p:spPr>
              <a:xfrm>
                <a:off x="312543" y="2482392"/>
                <a:ext cx="11566914" cy="2120068"/>
              </a:xfrm>
              <a:prstGeom prst="rect">
                <a:avLst/>
              </a:prstGeom>
              <a:blipFill>
                <a:blip r:embed="rId5"/>
                <a:stretch>
                  <a:fillRect l="-421"/>
                </a:stretch>
              </a:blipFill>
            </p:spPr>
            <p:txBody>
              <a:bodyPr/>
              <a:lstStyle/>
              <a:p>
                <a:r>
                  <a:rPr lang="zh-CN" altLang="en-US">
                    <a:noFill/>
                  </a:rPr>
                  <a:t> </a:t>
                </a:r>
              </a:p>
            </p:txBody>
          </p:sp>
        </mc:Fallback>
      </mc:AlternateContent>
      <p:pic>
        <p:nvPicPr>
          <p:cNvPr id="2050" name="Picture 2" descr="Consensus clustering improves the separation signals. Results are shown for two embryonic development datasets: Yan (A) and Deng (B). We use consensus clustering from FEAST and K-means to determine initial clusters. Then, we calculate the feature significance by F-test. The results demonstrate that the P-values from the consensus clustering are more significant.">
            <a:extLst>
              <a:ext uri="{FF2B5EF4-FFF2-40B4-BE49-F238E27FC236}">
                <a16:creationId xmlns:a16="http://schemas.microsoft.com/office/drawing/2014/main" id="{A7775051-5FC1-4941-9B25-D5A3EEF932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3797" y="2588117"/>
            <a:ext cx="4965660" cy="1655220"/>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A1C37CE2-9041-44F9-BF7B-16860AEA33E3}"/>
              </a:ext>
            </a:extLst>
          </p:cNvPr>
          <p:cNvPicPr>
            <a:picLocks noChangeAspect="1"/>
          </p:cNvPicPr>
          <p:nvPr/>
        </p:nvPicPr>
        <p:blipFill>
          <a:blip r:embed="rId7"/>
          <a:stretch>
            <a:fillRect/>
          </a:stretch>
        </p:blipFill>
        <p:spPr>
          <a:xfrm>
            <a:off x="312543" y="4245603"/>
            <a:ext cx="6492340" cy="2555420"/>
          </a:xfrm>
          <a:prstGeom prst="rect">
            <a:avLst/>
          </a:prstGeom>
        </p:spPr>
      </p:pic>
    </p:spTree>
    <p:extLst>
      <p:ext uri="{BB962C8B-B14F-4D97-AF65-F5344CB8AC3E}">
        <p14:creationId xmlns:p14="http://schemas.microsoft.com/office/powerpoint/2010/main" val="351144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1">
            <a:extLst>
              <a:ext uri="{FF2B5EF4-FFF2-40B4-BE49-F238E27FC236}">
                <a16:creationId xmlns:a16="http://schemas.microsoft.com/office/drawing/2014/main" id="{04C6B38B-D221-4636-87F1-075ACD486356}"/>
              </a:ext>
            </a:extLst>
          </p:cNvPr>
          <p:cNvSpPr txBox="1"/>
          <p:nvPr>
            <p:custDataLst>
              <p:tags r:id="rId1"/>
            </p:custDataLst>
          </p:nvPr>
        </p:nvSpPr>
        <p:spPr>
          <a:xfrm>
            <a:off x="312543" y="560513"/>
            <a:ext cx="2051844" cy="427938"/>
          </a:xfrm>
          <a:prstGeom prst="rect">
            <a:avLst/>
          </a:prstGeom>
          <a:noFill/>
        </p:spPr>
        <p:txBody>
          <a:bodyPr wrap="none" lIns="0" tIns="0" rIns="0" rtlCol="0">
            <a:spAutoFit/>
          </a:bodyPr>
          <a:lstStyle/>
          <a:p>
            <a:pPr defTabSz="685800">
              <a:lnSpc>
                <a:spcPts val="2700"/>
              </a:lnSpc>
            </a:pPr>
            <a:r>
              <a:rPr lang="zh-CN" altLang="en-US" sz="4000" b="1" dirty="0">
                <a:solidFill>
                  <a:srgbClr val="2B3649"/>
                </a:solidFill>
                <a:latin typeface="微软雅黑"/>
                <a:ea typeface="微软雅黑"/>
                <a:cs typeface="+mn-ea"/>
                <a:sym typeface="+mn-lt"/>
              </a:rPr>
              <a:t>方法流程</a:t>
            </a:r>
            <a:endParaRPr lang="en-US" altLang="zh-CN" sz="4000" b="1" dirty="0">
              <a:solidFill>
                <a:srgbClr val="2B3649"/>
              </a:solidFill>
              <a:latin typeface="微软雅黑"/>
              <a:ea typeface="微软雅黑"/>
              <a:cs typeface="+mn-ea"/>
              <a:sym typeface="+mn-lt"/>
            </a:endParaRPr>
          </a:p>
        </p:txBody>
      </p:sp>
      <p:sp>
        <p:nvSpPr>
          <p:cNvPr id="3" name="文本框 2">
            <a:extLst>
              <a:ext uri="{FF2B5EF4-FFF2-40B4-BE49-F238E27FC236}">
                <a16:creationId xmlns:a16="http://schemas.microsoft.com/office/drawing/2014/main" id="{65A76C42-CA1C-4856-9C63-D7BA9727310C}"/>
              </a:ext>
            </a:extLst>
          </p:cNvPr>
          <p:cNvSpPr txBox="1"/>
          <p:nvPr/>
        </p:nvSpPr>
        <p:spPr>
          <a:xfrm>
            <a:off x="312543" y="2482392"/>
            <a:ext cx="11566914" cy="1289071"/>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rPr>
              <a:t>B. F</a:t>
            </a:r>
            <a:r>
              <a:rPr lang="zh-CN" altLang="en-US" dirty="0">
                <a:latin typeface="Times New Roman" panose="02020603050405020304" pitchFamily="18" charset="0"/>
              </a:rPr>
              <a:t>统计量的计算：</a:t>
            </a:r>
            <a:endParaRPr lang="en-US" altLang="zh-CN" dirty="0">
              <a:latin typeface="Times New Roman" panose="02020603050405020304" pitchFamily="18" charset="0"/>
            </a:endParaRPr>
          </a:p>
          <a:p>
            <a:pPr>
              <a:lnSpc>
                <a:spcPct val="150000"/>
              </a:lnSpc>
            </a:pPr>
            <a:r>
              <a:rPr lang="zh-CN" altLang="en-US" b="0" i="0" dirty="0">
                <a:solidFill>
                  <a:srgbClr val="2A2A2A"/>
                </a:solidFill>
                <a:effectLst/>
                <a:latin typeface="Times New Roman" panose="02020603050405020304" pitchFamily="18" charset="0"/>
              </a:rPr>
              <a:t>用 </a:t>
            </a:r>
            <a:r>
              <a:rPr lang="en-US" altLang="zh-CN" b="0" i="0" dirty="0">
                <a:solidFill>
                  <a:srgbClr val="2A2A2A"/>
                </a:solidFill>
                <a:effectLst/>
                <a:latin typeface="Times New Roman" panose="02020603050405020304" pitchFamily="18" charset="0"/>
              </a:rPr>
              <a:t>F </a:t>
            </a:r>
            <a:r>
              <a:rPr lang="zh-CN" altLang="en-US" b="0" i="0" dirty="0">
                <a:solidFill>
                  <a:srgbClr val="2A2A2A"/>
                </a:solidFill>
                <a:effectLst/>
                <a:latin typeface="Times New Roman" panose="02020603050405020304" pitchFamily="18" charset="0"/>
              </a:rPr>
              <a:t>统计量来测试特征显著性</a:t>
            </a:r>
            <a:r>
              <a:rPr lang="en-US" altLang="zh-CN" b="0" i="0" dirty="0">
                <a:solidFill>
                  <a:srgbClr val="2A2A2A"/>
                </a:solidFill>
                <a:effectLst/>
                <a:latin typeface="Times New Roman" panose="02020603050405020304" pitchFamily="18" charset="0"/>
              </a:rPr>
              <a:t>, </a:t>
            </a:r>
            <a:r>
              <a:rPr lang="en-US" altLang="zh-CN" b="0" i="0" dirty="0" err="1">
                <a:solidFill>
                  <a:srgbClr val="2A2A2A"/>
                </a:solidFill>
                <a:effectLst/>
                <a:latin typeface="Times New Roman" panose="02020603050405020304" pitchFamily="18" charset="0"/>
              </a:rPr>
              <a:t>g</a:t>
            </a:r>
            <a:r>
              <a:rPr lang="en-US" altLang="zh-CN" b="0" i="0" baseline="30000" dirty="0" err="1">
                <a:solidFill>
                  <a:srgbClr val="2A2A2A"/>
                </a:solidFill>
                <a:effectLst/>
                <a:latin typeface="Times New Roman" panose="02020603050405020304" pitchFamily="18" charset="0"/>
              </a:rPr>
              <a:t>th</a:t>
            </a:r>
            <a:r>
              <a:rPr lang="zh-CN" altLang="en-US" b="0" i="0" dirty="0">
                <a:solidFill>
                  <a:srgbClr val="2A2A2A"/>
                </a:solidFill>
                <a:effectLst/>
                <a:latin typeface="Times New Roman" panose="02020603050405020304" pitchFamily="18" charset="0"/>
              </a:rPr>
              <a:t>基因的</a:t>
            </a:r>
            <a:r>
              <a:rPr lang="en-US" altLang="zh-CN" b="0" i="0" dirty="0">
                <a:solidFill>
                  <a:srgbClr val="2A2A2A"/>
                </a:solidFill>
                <a:effectLst/>
                <a:latin typeface="Times New Roman" panose="02020603050405020304" pitchFamily="18" charset="0"/>
              </a:rPr>
              <a:t>F</a:t>
            </a:r>
            <a:r>
              <a:rPr lang="zh-CN" altLang="en-US" b="0" i="0" dirty="0">
                <a:solidFill>
                  <a:srgbClr val="2A2A2A"/>
                </a:solidFill>
                <a:effectLst/>
                <a:latin typeface="Times New Roman" panose="02020603050405020304" pitchFamily="18" charset="0"/>
              </a:rPr>
              <a:t>统计量：</a:t>
            </a:r>
            <a:r>
              <a:rPr lang="en-US" altLang="zh-CN" b="0" i="0" dirty="0">
                <a:solidFill>
                  <a:srgbClr val="2A2A2A"/>
                </a:solidFill>
                <a:effectLst/>
                <a:latin typeface="Times New Roman" panose="02020603050405020304" pitchFamily="18" charset="0"/>
              </a:rPr>
              <a:t>between-group variance (⁠</a:t>
            </a:r>
            <a:r>
              <a:rPr lang="en-US" altLang="zh-CN" b="0" i="0" dirty="0" err="1">
                <a:solidFill>
                  <a:srgbClr val="2A2A2A"/>
                </a:solidFill>
                <a:effectLst/>
                <a:latin typeface="Times New Roman" panose="02020603050405020304" pitchFamily="18" charset="0"/>
              </a:rPr>
              <a:t>varb</a:t>
            </a:r>
            <a:r>
              <a:rPr lang="en-US" altLang="zh-CN" b="0" i="0" dirty="0">
                <a:solidFill>
                  <a:srgbClr val="2A2A2A"/>
                </a:solidFill>
                <a:effectLst/>
                <a:latin typeface="Times New Roman" panose="02020603050405020304" pitchFamily="18" charset="0"/>
              </a:rPr>
              <a:t>⁠)</a:t>
            </a:r>
          </a:p>
          <a:p>
            <a:pPr>
              <a:lnSpc>
                <a:spcPct val="150000"/>
              </a:lnSpc>
            </a:pPr>
            <a:r>
              <a:rPr lang="en-US" altLang="zh-CN" dirty="0">
                <a:solidFill>
                  <a:srgbClr val="2A2A2A"/>
                </a:solidFill>
                <a:latin typeface="Times New Roman" panose="02020603050405020304" pitchFamily="18" charset="0"/>
              </a:rPr>
              <a:t>                                                                     </a:t>
            </a:r>
            <a:r>
              <a:rPr lang="en-US" altLang="zh-CN" b="0" i="0" dirty="0">
                <a:solidFill>
                  <a:srgbClr val="2A2A2A"/>
                </a:solidFill>
                <a:effectLst/>
                <a:latin typeface="Times New Roman" panose="02020603050405020304" pitchFamily="18" charset="0"/>
              </a:rPr>
              <a:t>within-group variance (⁠</a:t>
            </a:r>
            <a:r>
              <a:rPr lang="en-US" altLang="zh-CN" b="0" i="0" dirty="0" err="1">
                <a:solidFill>
                  <a:srgbClr val="2A2A2A"/>
                </a:solidFill>
                <a:effectLst/>
                <a:latin typeface="Times New Roman" panose="02020603050405020304" pitchFamily="18" charset="0"/>
              </a:rPr>
              <a:t>varw</a:t>
            </a:r>
            <a:r>
              <a:rPr lang="en-US" altLang="zh-CN" b="0" i="0" dirty="0">
                <a:solidFill>
                  <a:srgbClr val="2A2A2A"/>
                </a:solidFill>
                <a:effectLst/>
                <a:latin typeface="Times New Roman" panose="02020603050405020304" pitchFamily="18" charset="0"/>
              </a:rPr>
              <a:t>⁠) [total variance (⁠</a:t>
            </a:r>
            <a:r>
              <a:rPr lang="en-US" altLang="zh-CN" b="0" i="0" dirty="0" err="1">
                <a:solidFill>
                  <a:srgbClr val="2A2A2A"/>
                </a:solidFill>
                <a:effectLst/>
                <a:latin typeface="Times New Roman" panose="02020603050405020304" pitchFamily="18" charset="0"/>
              </a:rPr>
              <a:t>vartg</a:t>
            </a:r>
            <a:r>
              <a:rPr lang="en-US" altLang="zh-CN" b="0" i="0" dirty="0">
                <a:solidFill>
                  <a:srgbClr val="2A2A2A"/>
                </a:solidFill>
                <a:effectLst/>
                <a:latin typeface="Times New Roman" panose="02020603050405020304" pitchFamily="18" charset="0"/>
              </a:rPr>
              <a:t>⁠) and between-group variance]</a:t>
            </a:r>
          </a:p>
        </p:txBody>
      </p:sp>
      <p:pic>
        <p:nvPicPr>
          <p:cNvPr id="4" name="Picture 2" descr="The overall FEAST workflow. FEAST includes three major steps: (A) it performs consensus clustering to find clusters with high confidence, the cell that is less correlated with the clusters are filtered out as indicated by the ‘$\times$.’ (B) It calculates the feature significance based the initial clusters. (C) It determines the optimal size of the feature set through a validation process.">
            <a:extLst>
              <a:ext uri="{FF2B5EF4-FFF2-40B4-BE49-F238E27FC236}">
                <a16:creationId xmlns:a16="http://schemas.microsoft.com/office/drawing/2014/main" id="{89FE0CAB-72C9-4A5F-99A4-74B4EFC10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433" y="283829"/>
            <a:ext cx="9367024" cy="230428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197C060C-75B8-4FED-AF6D-C72BC5251A7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12543" y="3300568"/>
            <a:ext cx="4110832" cy="969316"/>
          </a:xfrm>
          <a:prstGeom prst="rect">
            <a:avLst/>
          </a:prstGeom>
        </p:spPr>
      </p:pic>
      <p:pic>
        <p:nvPicPr>
          <p:cNvPr id="15" name="图片 14">
            <a:extLst>
              <a:ext uri="{FF2B5EF4-FFF2-40B4-BE49-F238E27FC236}">
                <a16:creationId xmlns:a16="http://schemas.microsoft.com/office/drawing/2014/main" id="{C9677A2D-D574-4E4E-9706-AF8CBEEF18DA}"/>
              </a:ext>
            </a:extLst>
          </p:cNvPr>
          <p:cNvPicPr>
            <a:picLocks noChangeAspect="1"/>
          </p:cNvPicPr>
          <p:nvPr/>
        </p:nvPicPr>
        <p:blipFill>
          <a:blip r:embed="rId5"/>
          <a:stretch>
            <a:fillRect/>
          </a:stretch>
        </p:blipFill>
        <p:spPr>
          <a:xfrm>
            <a:off x="312542" y="4130786"/>
            <a:ext cx="9539241" cy="2727214"/>
          </a:xfrm>
          <a:prstGeom prst="rect">
            <a:avLst/>
          </a:prstGeom>
        </p:spPr>
      </p:pic>
    </p:spTree>
    <p:extLst>
      <p:ext uri="{BB962C8B-B14F-4D97-AF65-F5344CB8AC3E}">
        <p14:creationId xmlns:p14="http://schemas.microsoft.com/office/powerpoint/2010/main" val="427165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1">
            <a:extLst>
              <a:ext uri="{FF2B5EF4-FFF2-40B4-BE49-F238E27FC236}">
                <a16:creationId xmlns:a16="http://schemas.microsoft.com/office/drawing/2014/main" id="{FB88CCC1-2A1D-45D8-A67E-C8BC9538E9B2}"/>
              </a:ext>
            </a:extLst>
          </p:cNvPr>
          <p:cNvSpPr txBox="1"/>
          <p:nvPr>
            <p:custDataLst>
              <p:tags r:id="rId1"/>
            </p:custDataLst>
          </p:nvPr>
        </p:nvSpPr>
        <p:spPr>
          <a:xfrm>
            <a:off x="312543" y="560513"/>
            <a:ext cx="2051844" cy="427938"/>
          </a:xfrm>
          <a:prstGeom prst="rect">
            <a:avLst/>
          </a:prstGeom>
          <a:noFill/>
        </p:spPr>
        <p:txBody>
          <a:bodyPr wrap="none" lIns="0" tIns="0" rIns="0" rtlCol="0">
            <a:spAutoFit/>
          </a:bodyPr>
          <a:lstStyle/>
          <a:p>
            <a:pPr defTabSz="685800">
              <a:lnSpc>
                <a:spcPts val="2700"/>
              </a:lnSpc>
            </a:pPr>
            <a:r>
              <a:rPr lang="zh-CN" altLang="en-US" sz="4000" b="1" dirty="0">
                <a:solidFill>
                  <a:srgbClr val="2B3649"/>
                </a:solidFill>
                <a:latin typeface="微软雅黑"/>
                <a:ea typeface="微软雅黑"/>
                <a:cs typeface="+mn-ea"/>
                <a:sym typeface="+mn-lt"/>
              </a:rPr>
              <a:t>方法流程</a:t>
            </a:r>
            <a:endParaRPr lang="en-US" altLang="zh-CN" sz="4000" b="1" dirty="0">
              <a:solidFill>
                <a:srgbClr val="2B3649"/>
              </a:solidFill>
              <a:latin typeface="微软雅黑"/>
              <a:ea typeface="微软雅黑"/>
              <a:cs typeface="+mn-ea"/>
              <a:sym typeface="+mn-lt"/>
            </a:endParaRPr>
          </a:p>
        </p:txBody>
      </p:sp>
      <p:pic>
        <p:nvPicPr>
          <p:cNvPr id="3" name="Picture 2" descr="The overall FEAST workflow. FEAST includes three major steps: (A) it performs consensus clustering to find clusters with high confidence, the cell that is less correlated with the clusters are filtered out as indicated by the ‘$\times$.’ (B) It calculates the feature significance based the initial clusters. (C) It determines the optimal size of the feature set through a validation process.">
            <a:extLst>
              <a:ext uri="{FF2B5EF4-FFF2-40B4-BE49-F238E27FC236}">
                <a16:creationId xmlns:a16="http://schemas.microsoft.com/office/drawing/2014/main" id="{B2A5CB57-9BB2-4136-82E7-6D830DDBE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433" y="283829"/>
            <a:ext cx="9367024" cy="230428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6F85D1F-0DD6-45EA-9B44-CE799E2E7342}"/>
              </a:ext>
            </a:extLst>
          </p:cNvPr>
          <p:cNvSpPr txBox="1"/>
          <p:nvPr/>
        </p:nvSpPr>
        <p:spPr>
          <a:xfrm>
            <a:off x="312543" y="2482392"/>
            <a:ext cx="11566914" cy="2125967"/>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rPr>
              <a:t>C. </a:t>
            </a:r>
            <a:r>
              <a:rPr lang="zh-CN" altLang="en-US" dirty="0">
                <a:latin typeface="Times New Roman" panose="02020603050405020304" pitchFamily="18" charset="0"/>
              </a:rPr>
              <a:t>确定特征数量：</a:t>
            </a:r>
            <a:endParaRPr lang="en-US"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FEAST </a:t>
            </a:r>
            <a:r>
              <a:rPr lang="zh-CN" altLang="en-US" dirty="0">
                <a:latin typeface="Times New Roman" panose="02020603050405020304" pitchFamily="18" charset="0"/>
              </a:rPr>
              <a:t>使用 </a:t>
            </a:r>
            <a:r>
              <a:rPr lang="en-US" altLang="zh-CN" dirty="0">
                <a:latin typeface="Times New Roman" panose="02020603050405020304" pitchFamily="18" charset="0"/>
              </a:rPr>
              <a:t>MSE </a:t>
            </a:r>
            <a:r>
              <a:rPr lang="zh-CN" altLang="en-US" dirty="0">
                <a:latin typeface="Times New Roman" panose="02020603050405020304" pitchFamily="18" charset="0"/>
              </a:rPr>
              <a:t>（细胞与聚类中心之间的平均距离）来评估聚类结果。</a:t>
            </a:r>
            <a:endParaRPr lang="en-US" altLang="zh-CN" dirty="0">
              <a:latin typeface="Times New Roman" panose="02020603050405020304" pitchFamily="18" charset="0"/>
            </a:endParaRPr>
          </a:p>
          <a:p>
            <a:pPr>
              <a:lnSpc>
                <a:spcPct val="150000"/>
              </a:lnSpc>
            </a:pPr>
            <a:r>
              <a:rPr lang="zh-CN" altLang="en-US" dirty="0">
                <a:latin typeface="Times New Roman" panose="02020603050405020304" pitchFamily="18" charset="0"/>
              </a:rPr>
              <a:t>利用获得的聚类标签，</a:t>
            </a:r>
            <a:r>
              <a:rPr lang="en-US" altLang="zh-CN" dirty="0">
                <a:latin typeface="Times New Roman" panose="02020603050405020304" pitchFamily="18" charset="0"/>
              </a:rPr>
              <a:t>FEAST </a:t>
            </a:r>
            <a:r>
              <a:rPr lang="zh-CN" altLang="en-US" dirty="0">
                <a:latin typeface="Times New Roman" panose="02020603050405020304" pitchFamily="18" charset="0"/>
              </a:rPr>
              <a:t>拟合基因表达和聚类结果之间的简单线性回归。根据回归残差计算 </a:t>
            </a:r>
            <a:r>
              <a:rPr lang="en-US" altLang="zh-CN" dirty="0">
                <a:latin typeface="Times New Roman" panose="02020603050405020304" pitchFamily="18" charset="0"/>
              </a:rPr>
              <a:t>MSE</a:t>
            </a:r>
            <a:r>
              <a:rPr lang="zh-CN" altLang="en-US" dirty="0">
                <a:latin typeface="Times New Roman" panose="02020603050405020304" pitchFamily="18" charset="0"/>
              </a:rPr>
              <a:t>，它表示每个数据点到其指定聚类中心的均方距离。对于具有不同特征集的每个聚类结果，</a:t>
            </a:r>
            <a:r>
              <a:rPr lang="en-US" altLang="zh-CN" dirty="0">
                <a:latin typeface="Times New Roman" panose="02020603050405020304" pitchFamily="18" charset="0"/>
              </a:rPr>
              <a:t>FEAST </a:t>
            </a:r>
            <a:r>
              <a:rPr lang="zh-CN" altLang="en-US" dirty="0">
                <a:latin typeface="Times New Roman" panose="02020603050405020304" pitchFamily="18" charset="0"/>
              </a:rPr>
              <a:t>计算 </a:t>
            </a:r>
            <a:r>
              <a:rPr lang="en-US" altLang="zh-CN" dirty="0">
                <a:latin typeface="Times New Roman" panose="02020603050405020304" pitchFamily="18" charset="0"/>
              </a:rPr>
              <a:t>MSE</a:t>
            </a:r>
            <a:r>
              <a:rPr lang="zh-CN" altLang="en-US" dirty="0">
                <a:latin typeface="Times New Roman" panose="02020603050405020304" pitchFamily="18" charset="0"/>
              </a:rPr>
              <a:t>。建议将与最小 </a:t>
            </a:r>
            <a:r>
              <a:rPr lang="en-US" altLang="zh-CN" dirty="0">
                <a:latin typeface="Times New Roman" panose="02020603050405020304" pitchFamily="18" charset="0"/>
              </a:rPr>
              <a:t>MSE </a:t>
            </a:r>
            <a:r>
              <a:rPr lang="zh-CN" altLang="en-US" dirty="0">
                <a:latin typeface="Times New Roman" panose="02020603050405020304" pitchFamily="18" charset="0"/>
              </a:rPr>
              <a:t>相关联的特征集作为最佳特征集。</a:t>
            </a:r>
          </a:p>
        </p:txBody>
      </p:sp>
    </p:spTree>
    <p:extLst>
      <p:ext uri="{BB962C8B-B14F-4D97-AF65-F5344CB8AC3E}">
        <p14:creationId xmlns:p14="http://schemas.microsoft.com/office/powerpoint/2010/main" val="120116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comparison of the feature selection methods. We benchmark FEAST with other three unsupervised feature selection procedures implemented in SAIC, Seurat and SC3. In each test dataset, we select the top 500, 1000 and 2000 features from each criterion followed by SC3 clustering. FEAST outperforms the other methods in almost all the scenarios by showing the highest ARI values in 11 out of 12 datasets.">
            <a:extLst>
              <a:ext uri="{FF2B5EF4-FFF2-40B4-BE49-F238E27FC236}">
                <a16:creationId xmlns:a16="http://schemas.microsoft.com/office/drawing/2014/main" id="{B27E5C7E-6AFF-4189-9057-E179E6BB4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1448"/>
            <a:ext cx="7928736" cy="5946552"/>
          </a:xfrm>
          <a:prstGeom prst="rect">
            <a:avLst/>
          </a:prstGeom>
          <a:noFill/>
          <a:extLst>
            <a:ext uri="{909E8E84-426E-40DD-AFC4-6F175D3DCCD1}">
              <a14:hiddenFill xmlns:a14="http://schemas.microsoft.com/office/drawing/2010/main">
                <a:solidFill>
                  <a:srgbClr val="FFFFFF"/>
                </a:solidFill>
              </a14:hiddenFill>
            </a:ext>
          </a:extLst>
        </p:spPr>
      </p:pic>
      <p:sp>
        <p:nvSpPr>
          <p:cNvPr id="5" name="PA_文本框 1">
            <a:extLst>
              <a:ext uri="{FF2B5EF4-FFF2-40B4-BE49-F238E27FC236}">
                <a16:creationId xmlns:a16="http://schemas.microsoft.com/office/drawing/2014/main" id="{406175AB-6FAC-459F-8AD6-4D1EFC7E17E9}"/>
              </a:ext>
            </a:extLst>
          </p:cNvPr>
          <p:cNvSpPr txBox="1"/>
          <p:nvPr>
            <p:custDataLst>
              <p:tags r:id="rId1"/>
            </p:custDataLst>
          </p:nvPr>
        </p:nvSpPr>
        <p:spPr>
          <a:xfrm>
            <a:off x="312543" y="560513"/>
            <a:ext cx="2051844" cy="427938"/>
          </a:xfrm>
          <a:prstGeom prst="rect">
            <a:avLst/>
          </a:prstGeom>
          <a:noFill/>
        </p:spPr>
        <p:txBody>
          <a:bodyPr wrap="none" lIns="0" tIns="0" rIns="0" rtlCol="0">
            <a:spAutoFit/>
          </a:bodyPr>
          <a:lstStyle/>
          <a:p>
            <a:pPr defTabSz="685800">
              <a:lnSpc>
                <a:spcPts val="2700"/>
              </a:lnSpc>
            </a:pPr>
            <a:r>
              <a:rPr lang="zh-CN" altLang="en-US" sz="4000" b="1" dirty="0">
                <a:solidFill>
                  <a:srgbClr val="2B3649"/>
                </a:solidFill>
                <a:latin typeface="微软雅黑"/>
                <a:ea typeface="微软雅黑"/>
                <a:cs typeface="+mn-ea"/>
                <a:sym typeface="+mn-lt"/>
              </a:rPr>
              <a:t>实验结果</a:t>
            </a:r>
            <a:endParaRPr lang="en-US" altLang="zh-CN" sz="4000" b="1" dirty="0">
              <a:solidFill>
                <a:srgbClr val="2B3649"/>
              </a:solidFill>
              <a:latin typeface="微软雅黑"/>
              <a:ea typeface="微软雅黑"/>
              <a:cs typeface="+mn-ea"/>
              <a:sym typeface="+mn-lt"/>
            </a:endParaRPr>
          </a:p>
        </p:txBody>
      </p:sp>
      <p:sp>
        <p:nvSpPr>
          <p:cNvPr id="7" name="文本框 6">
            <a:extLst>
              <a:ext uri="{FF2B5EF4-FFF2-40B4-BE49-F238E27FC236}">
                <a16:creationId xmlns:a16="http://schemas.microsoft.com/office/drawing/2014/main" id="{33547F2F-F2E2-4D8E-B85A-A07D8DAA3AE3}"/>
              </a:ext>
            </a:extLst>
          </p:cNvPr>
          <p:cNvSpPr txBox="1"/>
          <p:nvPr/>
        </p:nvSpPr>
        <p:spPr>
          <a:xfrm>
            <a:off x="7928736" y="1330220"/>
            <a:ext cx="4263264" cy="3787960"/>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rPr>
              <a:t>比较了</a:t>
            </a:r>
            <a:r>
              <a:rPr lang="en-US" altLang="zh-CN" dirty="0">
                <a:latin typeface="Times New Roman" panose="02020603050405020304" pitchFamily="18" charset="0"/>
              </a:rPr>
              <a:t>FEAST </a:t>
            </a:r>
            <a:r>
              <a:rPr lang="zh-CN" altLang="en-US" dirty="0">
                <a:latin typeface="Times New Roman" panose="02020603050405020304" pitchFamily="18" charset="0"/>
              </a:rPr>
              <a:t>生成的特征与在 </a:t>
            </a:r>
            <a:r>
              <a:rPr lang="en-US" altLang="zh-CN" dirty="0">
                <a:latin typeface="Times New Roman" panose="02020603050405020304" pitchFamily="18" charset="0"/>
              </a:rPr>
              <a:t>SAIC</a:t>
            </a:r>
            <a:r>
              <a:rPr lang="zh-CN" altLang="en-US" dirty="0">
                <a:latin typeface="Times New Roman" panose="02020603050405020304" pitchFamily="18" charset="0"/>
              </a:rPr>
              <a:t>、</a:t>
            </a:r>
            <a:r>
              <a:rPr lang="en-US" altLang="zh-CN" dirty="0">
                <a:latin typeface="Times New Roman" panose="02020603050405020304" pitchFamily="18" charset="0"/>
              </a:rPr>
              <a:t>SC3 </a:t>
            </a:r>
            <a:r>
              <a:rPr lang="zh-CN" altLang="en-US" dirty="0">
                <a:latin typeface="Times New Roman" panose="02020603050405020304" pitchFamily="18" charset="0"/>
              </a:rPr>
              <a:t>和 </a:t>
            </a:r>
            <a:r>
              <a:rPr lang="en-US" altLang="zh-CN" dirty="0">
                <a:latin typeface="Times New Roman" panose="02020603050405020304" pitchFamily="18" charset="0"/>
              </a:rPr>
              <a:t>Seurat </a:t>
            </a:r>
            <a:r>
              <a:rPr lang="zh-CN" altLang="en-US" dirty="0">
                <a:latin typeface="Times New Roman" panose="02020603050405020304" pitchFamily="18" charset="0"/>
              </a:rPr>
              <a:t>中实现的三个特征选择方法结果通过</a:t>
            </a:r>
            <a:r>
              <a:rPr lang="en-US" altLang="zh-CN" dirty="0">
                <a:latin typeface="Times New Roman" panose="02020603050405020304" pitchFamily="18" charset="0"/>
              </a:rPr>
              <a:t>SC3 </a:t>
            </a:r>
            <a:r>
              <a:rPr lang="zh-CN" altLang="en-US" dirty="0">
                <a:latin typeface="Times New Roman" panose="02020603050405020304" pitchFamily="18" charset="0"/>
              </a:rPr>
              <a:t>聚类</a:t>
            </a:r>
            <a:endParaRPr lang="en-US"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SAIC</a:t>
            </a:r>
            <a:r>
              <a:rPr lang="zh-CN" altLang="en-US" dirty="0">
                <a:latin typeface="Times New Roman" panose="02020603050405020304" pitchFamily="18" charset="0"/>
              </a:rPr>
              <a:t>：</a:t>
            </a:r>
            <a:r>
              <a:rPr lang="en-US" altLang="zh-CN" b="0" i="0" dirty="0">
                <a:solidFill>
                  <a:srgbClr val="333333"/>
                </a:solidFill>
                <a:effectLst/>
                <a:latin typeface="Helvetica Neue"/>
              </a:rPr>
              <a:t>CV(</a:t>
            </a:r>
            <a:r>
              <a:rPr lang="zh-CN" altLang="en-US" b="0" i="0" dirty="0">
                <a:solidFill>
                  <a:srgbClr val="333333"/>
                </a:solidFill>
                <a:effectLst/>
                <a:latin typeface="Helvetica Neue"/>
              </a:rPr>
              <a:t>变异系数，</a:t>
            </a:r>
            <a:r>
              <a:rPr lang="zh-CN" altLang="en-US" b="0" i="0" dirty="0">
                <a:solidFill>
                  <a:srgbClr val="222222"/>
                </a:solidFill>
                <a:effectLst/>
                <a:latin typeface="Arial" panose="020B0604020202020204" pitchFamily="34" charset="0"/>
              </a:rPr>
              <a:t>标准差与平均数的比值</a:t>
            </a:r>
            <a:r>
              <a:rPr lang="en-US" altLang="zh-CN" b="0" i="0" dirty="0">
                <a:solidFill>
                  <a:srgbClr val="333333"/>
                </a:solidFill>
                <a:effectLst/>
                <a:latin typeface="Helvetica Neue"/>
              </a:rPr>
              <a:t>)</a:t>
            </a:r>
            <a:r>
              <a:rPr lang="zh-CN" altLang="en-US" b="0" i="0" dirty="0">
                <a:solidFill>
                  <a:srgbClr val="333333"/>
                </a:solidFill>
                <a:effectLst/>
                <a:latin typeface="Helvetica Neue"/>
              </a:rPr>
              <a:t>和均值之间的拟合回归偏差</a:t>
            </a:r>
            <a:endParaRPr lang="en-US"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SC3</a:t>
            </a:r>
            <a:r>
              <a:rPr lang="zh-CN" altLang="en-US" dirty="0">
                <a:latin typeface="Times New Roman" panose="02020603050405020304" pitchFamily="18" charset="0"/>
              </a:rPr>
              <a:t>：</a:t>
            </a:r>
            <a:r>
              <a:rPr lang="zh-CN" altLang="en-US" b="0" i="0" dirty="0">
                <a:solidFill>
                  <a:srgbClr val="333333"/>
                </a:solidFill>
                <a:effectLst/>
                <a:latin typeface="Helvetica Neue"/>
              </a:rPr>
              <a:t>过滤了很少和普遍表达的基因，并根据表达水平选择最高的基因</a:t>
            </a:r>
            <a:endParaRPr lang="en-US" altLang="zh-CN" b="0" i="0" dirty="0">
              <a:solidFill>
                <a:srgbClr val="333333"/>
              </a:solidFill>
              <a:effectLst/>
              <a:latin typeface="Helvetica Neue"/>
            </a:endParaRPr>
          </a:p>
          <a:p>
            <a:pPr>
              <a:lnSpc>
                <a:spcPct val="150000"/>
              </a:lnSpc>
            </a:pPr>
            <a:r>
              <a:rPr lang="en-US" altLang="zh-CN" dirty="0">
                <a:latin typeface="Times New Roman" panose="02020603050405020304" pitchFamily="18" charset="0"/>
              </a:rPr>
              <a:t>Seurat</a:t>
            </a:r>
            <a:r>
              <a:rPr lang="zh-CN" altLang="en-US" dirty="0">
                <a:latin typeface="Times New Roman" panose="02020603050405020304" pitchFamily="18" charset="0"/>
              </a:rPr>
              <a:t>：</a:t>
            </a:r>
            <a:r>
              <a:rPr lang="en-US" altLang="zh-CN" dirty="0">
                <a:latin typeface="Times New Roman" panose="02020603050405020304" pitchFamily="18" charset="0"/>
              </a:rPr>
              <a:t>(</a:t>
            </a:r>
            <a:r>
              <a:rPr lang="en-US" altLang="zh-CN" dirty="0" err="1">
                <a:latin typeface="Times New Roman" panose="02020603050405020304" pitchFamily="18" charset="0"/>
              </a:rPr>
              <a:t>vst</a:t>
            </a:r>
            <a:r>
              <a:rPr lang="en-US" altLang="zh-CN" dirty="0">
                <a:latin typeface="Times New Roman" panose="02020603050405020304" pitchFamily="18" charset="0"/>
              </a:rPr>
              <a:t>)</a:t>
            </a:r>
            <a:r>
              <a:rPr lang="zh-CN" altLang="en-US" dirty="0">
                <a:latin typeface="Times New Roman" panose="02020603050405020304" pitchFamily="18" charset="0"/>
              </a:rPr>
              <a:t>基于方差</a:t>
            </a:r>
            <a:r>
              <a:rPr lang="en-US" altLang="zh-CN" dirty="0">
                <a:latin typeface="Times New Roman" panose="02020603050405020304" pitchFamily="18" charset="0"/>
              </a:rPr>
              <a:t>-</a:t>
            </a:r>
            <a:r>
              <a:rPr lang="zh-CN" altLang="en-US" dirty="0">
                <a:latin typeface="Times New Roman" panose="02020603050405020304" pitchFamily="18" charset="0"/>
              </a:rPr>
              <a:t>均值关系用回归模型分析基因表达</a:t>
            </a:r>
            <a:endParaRPr lang="en-US" altLang="zh-CN" dirty="0">
              <a:latin typeface="Times New Roman" panose="02020603050405020304" pitchFamily="18" charset="0"/>
            </a:endParaRPr>
          </a:p>
        </p:txBody>
      </p:sp>
      <p:pic>
        <p:nvPicPr>
          <p:cNvPr id="9" name="图片 8">
            <a:extLst>
              <a:ext uri="{FF2B5EF4-FFF2-40B4-BE49-F238E27FC236}">
                <a16:creationId xmlns:a16="http://schemas.microsoft.com/office/drawing/2014/main" id="{668BA8EB-4646-479E-BAA9-136D880F9260}"/>
              </a:ext>
            </a:extLst>
          </p:cNvPr>
          <p:cNvPicPr>
            <a:picLocks noChangeAspect="1"/>
          </p:cNvPicPr>
          <p:nvPr/>
        </p:nvPicPr>
        <p:blipFill>
          <a:blip r:embed="rId4"/>
          <a:stretch>
            <a:fillRect/>
          </a:stretch>
        </p:blipFill>
        <p:spPr>
          <a:xfrm>
            <a:off x="7642466" y="2513309"/>
            <a:ext cx="4549534" cy="4290432"/>
          </a:xfrm>
          <a:prstGeom prst="rect">
            <a:avLst/>
          </a:prstGeom>
        </p:spPr>
      </p:pic>
    </p:spTree>
    <p:extLst>
      <p:ext uri="{BB962C8B-B14F-4D97-AF65-F5344CB8AC3E}">
        <p14:creationId xmlns:p14="http://schemas.microsoft.com/office/powerpoint/2010/main" val="36347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BD1EA33-1D9A-4772-94D4-939CF1B1E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25551"/>
            <a:ext cx="7909932" cy="5932449"/>
          </a:xfrm>
          <a:prstGeom prst="rect">
            <a:avLst/>
          </a:prstGeom>
          <a:noFill/>
          <a:extLst>
            <a:ext uri="{909E8E84-426E-40DD-AFC4-6F175D3DCCD1}">
              <a14:hiddenFill xmlns:a14="http://schemas.microsoft.com/office/drawing/2010/main">
                <a:solidFill>
                  <a:srgbClr val="FFFFFF"/>
                </a:solidFill>
              </a14:hiddenFill>
            </a:ext>
          </a:extLst>
        </p:spPr>
      </p:pic>
      <p:sp>
        <p:nvSpPr>
          <p:cNvPr id="3" name="PA_文本框 1">
            <a:extLst>
              <a:ext uri="{FF2B5EF4-FFF2-40B4-BE49-F238E27FC236}">
                <a16:creationId xmlns:a16="http://schemas.microsoft.com/office/drawing/2014/main" id="{C8426EDF-A75C-41C6-A9C3-B9889FF9A883}"/>
              </a:ext>
            </a:extLst>
          </p:cNvPr>
          <p:cNvSpPr txBox="1"/>
          <p:nvPr>
            <p:custDataLst>
              <p:tags r:id="rId1"/>
            </p:custDataLst>
          </p:nvPr>
        </p:nvSpPr>
        <p:spPr>
          <a:xfrm>
            <a:off x="312543" y="560513"/>
            <a:ext cx="2051844" cy="427938"/>
          </a:xfrm>
          <a:prstGeom prst="rect">
            <a:avLst/>
          </a:prstGeom>
          <a:noFill/>
        </p:spPr>
        <p:txBody>
          <a:bodyPr wrap="none" lIns="0" tIns="0" rIns="0" rtlCol="0">
            <a:spAutoFit/>
          </a:bodyPr>
          <a:lstStyle/>
          <a:p>
            <a:pPr defTabSz="685800">
              <a:lnSpc>
                <a:spcPts val="2700"/>
              </a:lnSpc>
            </a:pPr>
            <a:r>
              <a:rPr lang="zh-CN" altLang="en-US" sz="4000" b="1" dirty="0">
                <a:solidFill>
                  <a:srgbClr val="2B3649"/>
                </a:solidFill>
                <a:latin typeface="微软雅黑"/>
                <a:ea typeface="微软雅黑"/>
                <a:cs typeface="+mn-ea"/>
                <a:sym typeface="+mn-lt"/>
              </a:rPr>
              <a:t>实验结果</a:t>
            </a:r>
            <a:endParaRPr lang="en-US" altLang="zh-CN" sz="4000" b="1" dirty="0">
              <a:solidFill>
                <a:srgbClr val="2B3649"/>
              </a:solidFill>
              <a:latin typeface="微软雅黑"/>
              <a:ea typeface="微软雅黑"/>
              <a:cs typeface="+mn-ea"/>
              <a:sym typeface="+mn-lt"/>
            </a:endParaRPr>
          </a:p>
        </p:txBody>
      </p:sp>
      <p:sp>
        <p:nvSpPr>
          <p:cNvPr id="5" name="文本框 4">
            <a:extLst>
              <a:ext uri="{FF2B5EF4-FFF2-40B4-BE49-F238E27FC236}">
                <a16:creationId xmlns:a16="http://schemas.microsoft.com/office/drawing/2014/main" id="{D9CE6E46-B4FA-4D32-8C31-92B84D57BF48}"/>
              </a:ext>
            </a:extLst>
          </p:cNvPr>
          <p:cNvSpPr txBox="1"/>
          <p:nvPr/>
        </p:nvSpPr>
        <p:spPr>
          <a:xfrm>
            <a:off x="7741735" y="988451"/>
            <a:ext cx="4450266" cy="2862322"/>
          </a:xfrm>
          <a:prstGeom prst="rect">
            <a:avLst/>
          </a:prstGeom>
          <a:noFill/>
        </p:spPr>
        <p:txBody>
          <a:bodyPr wrap="square">
            <a:spAutoFit/>
          </a:bodyPr>
          <a:lstStyle/>
          <a:p>
            <a:r>
              <a:rPr lang="en-US" altLang="zh-CN" b="0" i="0" dirty="0">
                <a:solidFill>
                  <a:srgbClr val="2A2A2A"/>
                </a:solidFill>
                <a:effectLst/>
                <a:latin typeface="Times New Roman" panose="02020603050405020304" pitchFamily="18" charset="0"/>
              </a:rPr>
              <a:t>FEAST </a:t>
            </a:r>
            <a:r>
              <a:rPr lang="zh-CN" altLang="en-US" b="0" i="0" dirty="0">
                <a:solidFill>
                  <a:srgbClr val="2A2A2A"/>
                </a:solidFill>
                <a:effectLst/>
                <a:latin typeface="Times New Roman" panose="02020603050405020304" pitchFamily="18" charset="0"/>
              </a:rPr>
              <a:t>确定选择基因的数量相关结果</a:t>
            </a:r>
            <a:endParaRPr lang="en-US" altLang="zh-CN" b="0" i="0" dirty="0">
              <a:solidFill>
                <a:srgbClr val="2A2A2A"/>
              </a:solidFill>
              <a:effectLst/>
              <a:latin typeface="Times New Roman" panose="02020603050405020304" pitchFamily="18" charset="0"/>
            </a:endParaRPr>
          </a:p>
          <a:p>
            <a:r>
              <a:rPr lang="zh-CN" altLang="en-US" dirty="0">
                <a:latin typeface="Times New Roman" panose="02020603050405020304" pitchFamily="18" charset="0"/>
              </a:rPr>
              <a:t>基于共识聚类选择一系列</a:t>
            </a:r>
            <a:r>
              <a:rPr lang="en-US" altLang="zh-CN" dirty="0">
                <a:latin typeface="Times New Roman" panose="02020603050405020304" pitchFamily="18" charset="0"/>
              </a:rPr>
              <a:t>top- m</a:t>
            </a:r>
            <a:r>
              <a:rPr lang="zh-CN" altLang="en-US" dirty="0">
                <a:latin typeface="Times New Roman" panose="02020603050405020304" pitchFamily="18" charset="0"/>
              </a:rPr>
              <a:t>（</a:t>
            </a:r>
            <a:r>
              <a:rPr lang="en-US" altLang="zh-CN" dirty="0">
                <a:latin typeface="Times New Roman" panose="02020603050405020304" pitchFamily="18" charset="0"/>
              </a:rPr>
              <a:t>m = 20</a:t>
            </a:r>
            <a:r>
              <a:rPr lang="zh-CN" altLang="en-US" dirty="0">
                <a:latin typeface="Times New Roman" panose="02020603050405020304" pitchFamily="18" charset="0"/>
              </a:rPr>
              <a:t>、</a:t>
            </a:r>
            <a:r>
              <a:rPr lang="en-US" altLang="zh-CN" dirty="0">
                <a:latin typeface="Times New Roman" panose="02020603050405020304" pitchFamily="18" charset="0"/>
              </a:rPr>
              <a:t>50</a:t>
            </a:r>
            <a:r>
              <a:rPr lang="zh-CN" altLang="en-US" dirty="0">
                <a:latin typeface="Times New Roman" panose="02020603050405020304" pitchFamily="18" charset="0"/>
              </a:rPr>
              <a:t>、</a:t>
            </a:r>
            <a:r>
              <a:rPr lang="en-US" altLang="zh-CN" dirty="0">
                <a:latin typeface="Times New Roman" panose="02020603050405020304" pitchFamily="18" charset="0"/>
              </a:rPr>
              <a:t>100</a:t>
            </a:r>
            <a:r>
              <a:rPr lang="zh-CN" altLang="en-US" dirty="0">
                <a:latin typeface="Times New Roman" panose="02020603050405020304" pitchFamily="18" charset="0"/>
              </a:rPr>
              <a:t>、</a:t>
            </a:r>
            <a:r>
              <a:rPr lang="en-US" altLang="zh-CN" dirty="0">
                <a:latin typeface="Times New Roman" panose="02020603050405020304" pitchFamily="18" charset="0"/>
              </a:rPr>
              <a:t>200</a:t>
            </a:r>
            <a:r>
              <a:rPr lang="zh-CN" altLang="en-US" dirty="0">
                <a:latin typeface="Times New Roman" panose="02020603050405020304" pitchFamily="18" charset="0"/>
              </a:rPr>
              <a:t>、</a:t>
            </a:r>
            <a:r>
              <a:rPr lang="en-US" altLang="zh-CN" dirty="0">
                <a:latin typeface="Times New Roman" panose="02020603050405020304" pitchFamily="18" charset="0"/>
              </a:rPr>
              <a:t>500</a:t>
            </a:r>
            <a:r>
              <a:rPr lang="zh-CN" altLang="en-US" dirty="0">
                <a:latin typeface="Times New Roman" panose="02020603050405020304" pitchFamily="18" charset="0"/>
              </a:rPr>
              <a:t>、</a:t>
            </a:r>
            <a:r>
              <a:rPr lang="en-US" altLang="zh-CN" dirty="0">
                <a:latin typeface="Times New Roman" panose="02020603050405020304" pitchFamily="18" charset="0"/>
              </a:rPr>
              <a:t>1000</a:t>
            </a:r>
            <a:r>
              <a:rPr lang="zh-CN" altLang="en-US" dirty="0">
                <a:latin typeface="Times New Roman" panose="02020603050405020304" pitchFamily="18" charset="0"/>
              </a:rPr>
              <a:t>、</a:t>
            </a:r>
            <a:r>
              <a:rPr lang="en-US" altLang="zh-CN" dirty="0">
                <a:latin typeface="Times New Roman" panose="02020603050405020304" pitchFamily="18" charset="0"/>
              </a:rPr>
              <a:t>2000</a:t>
            </a:r>
            <a:r>
              <a:rPr lang="zh-CN" altLang="en-US" dirty="0">
                <a:latin typeface="Times New Roman" panose="02020603050405020304" pitchFamily="18" charset="0"/>
              </a:rPr>
              <a:t>、</a:t>
            </a:r>
            <a:r>
              <a:rPr lang="en-US" altLang="zh-CN" dirty="0">
                <a:latin typeface="Times New Roman" panose="02020603050405020304" pitchFamily="18" charset="0"/>
              </a:rPr>
              <a:t>5000</a:t>
            </a:r>
            <a:r>
              <a:rPr lang="zh-CN" altLang="en-US" dirty="0">
                <a:latin typeface="Times New Roman" panose="02020603050405020304" pitchFamily="18" charset="0"/>
              </a:rPr>
              <a:t>和所有基因）特征，然后使用不同数量的特征进行聚类。然后，</a:t>
            </a:r>
            <a:r>
              <a:rPr lang="en-US" altLang="zh-CN" dirty="0">
                <a:latin typeface="Times New Roman" panose="02020603050405020304" pitchFamily="18" charset="0"/>
              </a:rPr>
              <a:t>FEAST </a:t>
            </a:r>
            <a:r>
              <a:rPr lang="zh-CN" altLang="en-US" dirty="0">
                <a:latin typeface="Times New Roman" panose="02020603050405020304" pitchFamily="18" charset="0"/>
              </a:rPr>
              <a:t>评估聚类结果的拟合优度并确定优化的特征数量。</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b="0" i="0" dirty="0">
                <a:solidFill>
                  <a:srgbClr val="2A2A2A"/>
                </a:solidFill>
                <a:effectLst/>
                <a:latin typeface="Times New Roman" panose="02020603050405020304" pitchFamily="18" charset="0"/>
              </a:rPr>
              <a:t>对于许多真实细胞标签不可用的数据集，采用基于聚类均方误差 </a:t>
            </a:r>
            <a:r>
              <a:rPr lang="en-US" altLang="zh-CN" b="0" i="0" dirty="0">
                <a:solidFill>
                  <a:srgbClr val="2A2A2A"/>
                </a:solidFill>
                <a:effectLst/>
                <a:latin typeface="Times New Roman" panose="02020603050405020304" pitchFamily="18" charset="0"/>
              </a:rPr>
              <a:t>(MSE) </a:t>
            </a:r>
            <a:r>
              <a:rPr lang="zh-CN" altLang="en-US" b="0" i="0" dirty="0">
                <a:solidFill>
                  <a:srgbClr val="2A2A2A"/>
                </a:solidFill>
                <a:effectLst/>
                <a:latin typeface="Times New Roman" panose="02020603050405020304" pitchFamily="18" charset="0"/>
              </a:rPr>
              <a:t>的标准来评估整体聚类适应度并选择最佳特征数量</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521360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3493</TotalTime>
  <Words>992</Words>
  <Application>Microsoft Office PowerPoint</Application>
  <PresentationFormat>宽屏</PresentationFormat>
  <Paragraphs>72</Paragraphs>
  <Slides>11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-apple-system</vt:lpstr>
      <vt:lpstr>Helvetica Neue</vt:lpstr>
      <vt:lpstr>等线</vt:lpstr>
      <vt:lpstr>等线 Light</vt:lpstr>
      <vt:lpstr>微软雅黑</vt:lpstr>
      <vt:lpstr>Arial</vt:lpstr>
      <vt:lpstr>Cambria Math</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Dr.cheng</dc:creator>
  <cp:lastModifiedBy>云佩 徐</cp:lastModifiedBy>
  <cp:revision>582</cp:revision>
  <dcterms:created xsi:type="dcterms:W3CDTF">2020-08-17T13:53:17Z</dcterms:created>
  <dcterms:modified xsi:type="dcterms:W3CDTF">2021-11-05T02:27:16Z</dcterms:modified>
</cp:coreProperties>
</file>