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sldIdLst>
    <p:sldId id="334" r:id="rId2"/>
    <p:sldId id="335" r:id="rId3"/>
    <p:sldId id="259" r:id="rId4"/>
    <p:sldId id="364" r:id="rId5"/>
    <p:sldId id="352" r:id="rId6"/>
    <p:sldId id="375" r:id="rId7"/>
    <p:sldId id="376" r:id="rId8"/>
    <p:sldId id="377" r:id="rId9"/>
    <p:sldId id="378" r:id="rId10"/>
    <p:sldId id="379" r:id="rId11"/>
    <p:sldId id="380" r:id="rId12"/>
    <p:sldId id="381" r:id="rId13"/>
    <p:sldId id="382" r:id="rId14"/>
    <p:sldId id="383" r:id="rId15"/>
    <p:sldId id="384" r:id="rId16"/>
    <p:sldId id="385" r:id="rId17"/>
    <p:sldId id="386" r:id="rId18"/>
    <p:sldId id="348" r:id="rId19"/>
    <p:sldId id="343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48">
          <p15:clr>
            <a:srgbClr val="A4A3A4"/>
          </p15:clr>
        </p15:guide>
        <p15:guide id="2" pos="3884">
          <p15:clr>
            <a:srgbClr val="A4A3A4"/>
          </p15:clr>
        </p15:guide>
        <p15:guide id="3" orient="horz" pos="31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1E64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4" autoAdjust="0"/>
    <p:restoredTop sz="95244" autoAdjust="0"/>
  </p:normalViewPr>
  <p:slideViewPr>
    <p:cSldViewPr snapToGrid="0" showGuides="1">
      <p:cViewPr varScale="1">
        <p:scale>
          <a:sx n="82" d="100"/>
          <a:sy n="82" d="100"/>
        </p:scale>
        <p:origin x="686" y="62"/>
      </p:cViewPr>
      <p:guideLst>
        <p:guide orient="horz" pos="2148"/>
        <p:guide pos="3884"/>
        <p:guide orient="horz" pos="31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2022/9/20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19406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lnSpc>
                <a:spcPts val="4000"/>
              </a:lnSpc>
            </a:pPr>
            <a:endParaRPr lang="zh-CN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11549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fontAlgn="auto">
              <a:lnSpc>
                <a:spcPct val="150000"/>
              </a:lnSpc>
              <a:buFont typeface="Arial" panose="020B0604020202020204" pitchFamily="34" charset="0"/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63248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fontAlgn="auto">
              <a:lnSpc>
                <a:spcPct val="150000"/>
              </a:lnSpc>
              <a:buFont typeface="Arial" panose="020B0604020202020204" pitchFamily="34" charset="0"/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18984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fontAlgn="auto">
              <a:lnSpc>
                <a:spcPct val="150000"/>
              </a:lnSpc>
              <a:buFont typeface="Arial" panose="020B0604020202020204" pitchFamily="34" charset="0"/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88440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fontAlgn="auto">
              <a:lnSpc>
                <a:spcPct val="150000"/>
              </a:lnSpc>
              <a:buFont typeface="Arial" panose="020B0604020202020204" pitchFamily="34" charset="0"/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90315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22733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65103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72973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55357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84778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99626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73724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fontAlgn="auto">
              <a:lnSpc>
                <a:spcPct val="150000"/>
              </a:lnSpc>
              <a:buFont typeface="Arial" panose="020B0604020202020204" pitchFamily="34" charset="0"/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39945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fontAlgn="auto">
              <a:lnSpc>
                <a:spcPct val="150000"/>
              </a:lnSpc>
              <a:buFont typeface="Arial" panose="020B0604020202020204" pitchFamily="34" charset="0"/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63340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fontAlgn="auto">
              <a:lnSpc>
                <a:spcPct val="150000"/>
              </a:lnSpc>
              <a:buFont typeface="Arial" panose="020B0604020202020204" pitchFamily="34" charset="0"/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94152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fontAlgn="auto">
              <a:lnSpc>
                <a:spcPct val="150000"/>
              </a:lnSpc>
              <a:buFont typeface="Arial" panose="020B0604020202020204" pitchFamily="34" charset="0"/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89456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fontAlgn="auto">
              <a:lnSpc>
                <a:spcPct val="150000"/>
              </a:lnSpc>
              <a:buFont typeface="Arial" panose="020B0604020202020204" pitchFamily="34" charset="0"/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6438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fontAlgn="auto">
              <a:lnSpc>
                <a:spcPct val="150000"/>
              </a:lnSpc>
              <a:buFont typeface="Arial" panose="020B0604020202020204" pitchFamily="34" charset="0"/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38244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fontAlgn="auto">
              <a:lnSpc>
                <a:spcPct val="150000"/>
              </a:lnSpc>
              <a:buFont typeface="Arial" panose="020B0604020202020204" pitchFamily="34" charset="0"/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12928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2022/9/20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2022/9/20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2022/9/20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5" name="图片 14" descr="timg2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rcRect l="7521" t="22286" r="8775" b="21762"/>
          <a:stretch>
            <a:fillRect/>
          </a:stretch>
        </p:blipFill>
        <p:spPr>
          <a:xfrm>
            <a:off x="9495155" y="183515"/>
            <a:ext cx="2477770" cy="720090"/>
          </a:xfrm>
          <a:prstGeom prst="rect">
            <a:avLst/>
          </a:prstGeom>
        </p:spPr>
      </p:pic>
      <p:sp>
        <p:nvSpPr>
          <p:cNvPr id="7" name="弧形 6"/>
          <p:cNvSpPr/>
          <p:nvPr userDrawn="1"/>
        </p:nvSpPr>
        <p:spPr>
          <a:xfrm rot="16200000">
            <a:off x="173990" y="313055"/>
            <a:ext cx="456565" cy="459740"/>
          </a:xfrm>
          <a:prstGeom prst="arc">
            <a:avLst>
              <a:gd name="adj1" fmla="val 10965980"/>
              <a:gd name="adj2" fmla="val 21483756"/>
            </a:avLst>
          </a:prstGeom>
          <a:ln w="28575">
            <a:solidFill>
              <a:srgbClr val="1E649E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 7"/>
          <p:cNvSpPr/>
          <p:nvPr userDrawn="1"/>
        </p:nvSpPr>
        <p:spPr>
          <a:xfrm>
            <a:off x="10957560" y="5788025"/>
            <a:ext cx="1234440" cy="1069975"/>
          </a:xfrm>
          <a:custGeom>
            <a:avLst/>
            <a:gdLst>
              <a:gd name="connsiteX0" fmla="*/ 1723 w 3882"/>
              <a:gd name="connsiteY0" fmla="*/ 1564 h 3363"/>
              <a:gd name="connsiteX1" fmla="*/ 3882 w 3882"/>
              <a:gd name="connsiteY1" fmla="*/ 0 h 3363"/>
              <a:gd name="connsiteX2" fmla="*/ 2789 w 3882"/>
              <a:gd name="connsiteY2" fmla="*/ 2550 h 3363"/>
              <a:gd name="connsiteX3" fmla="*/ 0 w 3882"/>
              <a:gd name="connsiteY3" fmla="*/ 3363 h 3363"/>
              <a:gd name="connsiteX4" fmla="*/ 1723 w 3882"/>
              <a:gd name="connsiteY4" fmla="*/ 1564 h 3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82" h="3363">
                <a:moveTo>
                  <a:pt x="1723" y="1564"/>
                </a:moveTo>
                <a:cubicBezTo>
                  <a:pt x="2774" y="1560"/>
                  <a:pt x="3526" y="1081"/>
                  <a:pt x="3882" y="0"/>
                </a:cubicBezTo>
                <a:cubicBezTo>
                  <a:pt x="3876" y="1013"/>
                  <a:pt x="3479" y="1980"/>
                  <a:pt x="2789" y="2550"/>
                </a:cubicBezTo>
                <a:cubicBezTo>
                  <a:pt x="2099" y="3120"/>
                  <a:pt x="1020" y="3340"/>
                  <a:pt x="0" y="3363"/>
                </a:cubicBezTo>
                <a:cubicBezTo>
                  <a:pt x="971" y="2998"/>
                  <a:pt x="1589" y="2751"/>
                  <a:pt x="1723" y="1564"/>
                </a:cubicBezTo>
                <a:close/>
              </a:path>
            </a:pathLst>
          </a:custGeom>
          <a:gradFill>
            <a:gsLst>
              <a:gs pos="69000">
                <a:srgbClr val="8BAFCE">
                  <a:alpha val="100000"/>
                </a:srgbClr>
              </a:gs>
              <a:gs pos="33000">
                <a:schemeClr val="accent1">
                  <a:lumMod val="5000"/>
                  <a:lumOff val="95000"/>
                </a:schemeClr>
              </a:gs>
              <a:gs pos="100000">
                <a:srgbClr val="1E649E"/>
              </a:gs>
            </a:gsLst>
            <a:lin ang="14100000" scaled="0"/>
          </a:gradFill>
          <a:ln>
            <a:noFill/>
          </a:ln>
          <a:effectLst>
            <a:outerShdw dist="25400" dir="10800000" algn="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2022/9/20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2022/9/20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2022/9/20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2022/9/20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2022/9/20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2022/9/20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2022/9/20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2022/9/20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-4445" y="2038350"/>
            <a:ext cx="12201525" cy="2336165"/>
          </a:xfrm>
          <a:prstGeom prst="rect">
            <a:avLst/>
          </a:prstGeom>
          <a:solidFill>
            <a:srgbClr val="1E64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821690" y="1860550"/>
            <a:ext cx="2691765" cy="2691765"/>
          </a:xfrm>
          <a:prstGeom prst="ellipse">
            <a:avLst/>
          </a:prstGeom>
          <a:solidFill>
            <a:schemeClr val="bg1"/>
          </a:solidFill>
          <a:ln w="38100">
            <a:solidFill>
              <a:srgbClr val="1E64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 descr="timg2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rcRect l="7521" t="22286" r="8775" b="21762"/>
          <a:stretch>
            <a:fillRect/>
          </a:stretch>
        </p:blipFill>
        <p:spPr>
          <a:xfrm>
            <a:off x="8605754" y="202565"/>
            <a:ext cx="3428365" cy="99695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3601360" y="2088495"/>
            <a:ext cx="8005921" cy="1086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4000"/>
              </a:lnSpc>
            </a:pPr>
            <a:r>
              <a:rPr lang="en-US" altLang="zh-CN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Variant to function mapping at single-cell </a:t>
            </a:r>
          </a:p>
          <a:p>
            <a:pPr algn="ctr">
              <a:lnSpc>
                <a:spcPts val="4000"/>
              </a:lnSpc>
            </a:pPr>
            <a:r>
              <a:rPr lang="en-US" altLang="zh-CN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resolution through network propagation</a:t>
            </a:r>
            <a:endParaRPr lang="zh-CN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096000" y="5522595"/>
            <a:ext cx="6096000" cy="76200"/>
          </a:xfrm>
          <a:prstGeom prst="rect">
            <a:avLst/>
          </a:prstGeom>
          <a:solidFill>
            <a:srgbClr val="1E649E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557408" y="5122485"/>
            <a:ext cx="80750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Calibri" panose="020F0502020204030204" charset="0"/>
              </a:rPr>
              <a:t>Reporter: Huang Wenkui</a:t>
            </a:r>
          </a:p>
        </p:txBody>
      </p:sp>
      <p:sp>
        <p:nvSpPr>
          <p:cNvPr id="4" name="矩形 3"/>
          <p:cNvSpPr/>
          <p:nvPr/>
        </p:nvSpPr>
        <p:spPr>
          <a:xfrm>
            <a:off x="3601362" y="3206750"/>
            <a:ext cx="7987164" cy="10340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25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Authors: 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Fulong Yu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，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Liam D. Cato</a:t>
            </a:r>
          </a:p>
          <a:p>
            <a:pPr algn="ctr">
              <a:lnSpc>
                <a:spcPts val="25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From: Nature Biotechnology,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June 2022</a:t>
            </a:r>
          </a:p>
          <a:p>
            <a:pPr algn="ctr">
              <a:lnSpc>
                <a:spcPts val="25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DOI: https://doi.org/10.1038/s41587-022-01341-y</a:t>
            </a: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8567766B-3895-476F-B9F8-B08B5DAC98B7}"/>
              </a:ext>
            </a:extLst>
          </p:cNvPr>
          <p:cNvSpPr/>
          <p:nvPr/>
        </p:nvSpPr>
        <p:spPr>
          <a:xfrm>
            <a:off x="942852" y="1982929"/>
            <a:ext cx="2448241" cy="2449128"/>
          </a:xfrm>
          <a:prstGeom prst="ellipse">
            <a:avLst/>
          </a:prstGeom>
          <a:blipFill rotWithShape="1">
            <a:blip r:embed="rId4"/>
            <a:stretch>
              <a:fillRect l="-3000" t="-14000" r="-1000" b="-9000"/>
            </a:stretch>
          </a:blip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7585" tIns="43793" rIns="87585" bIns="43793"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/>
          <p:cNvSpPr txBox="1"/>
          <p:nvPr/>
        </p:nvSpPr>
        <p:spPr>
          <a:xfrm>
            <a:off x="522605" y="236220"/>
            <a:ext cx="78574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3200" b="1" dirty="0">
                <a:solidFill>
                  <a:srgbClr val="1E649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Methods</a:t>
            </a:r>
            <a:endParaRPr lang="zh-CN" altLang="en-US" sz="3200" b="1" dirty="0">
              <a:solidFill>
                <a:srgbClr val="1E649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57E0BE0-8827-EE95-FF8B-55D2B3B8AC9E}"/>
              </a:ext>
            </a:extLst>
          </p:cNvPr>
          <p:cNvSpPr/>
          <p:nvPr/>
        </p:nvSpPr>
        <p:spPr>
          <a:xfrm>
            <a:off x="155521" y="629745"/>
            <a:ext cx="11880957" cy="22382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 propagation with seed cells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walk with restart (RWR), a network propagation-based algorithm for propagating the set of seed cells for a trait of interest</a:t>
            </a:r>
          </a:p>
          <a:p>
            <a:pPr marL="342900" indent="-34290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random walk steps s is discrete and finite, s ∈ N</a:t>
            </a: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14996988-E9E4-5638-A11C-B5A6FB08A5FB}"/>
              </a:ext>
            </a:extLst>
          </p:cNvPr>
          <p:cNvGrpSpPr/>
          <p:nvPr/>
        </p:nvGrpSpPr>
        <p:grpSpPr>
          <a:xfrm>
            <a:off x="155522" y="2849033"/>
            <a:ext cx="11880956" cy="579967"/>
            <a:chOff x="155522" y="2849033"/>
            <a:chExt cx="11880956" cy="579967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F2662ABC-09B1-9E3E-C73B-EC6A4F3621F7}"/>
                </a:ext>
              </a:extLst>
            </p:cNvPr>
            <p:cNvSpPr/>
            <p:nvPr/>
          </p:nvSpPr>
          <p:spPr>
            <a:xfrm>
              <a:off x="155522" y="2849033"/>
              <a:ext cx="11880956" cy="57996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indent="-342900" fontAlgn="auto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The information carried of node v at step s is </a:t>
              </a:r>
            </a:p>
          </p:txBody>
        </p:sp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9AC89485-CDB5-282A-87B5-F0739F2D40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95999" y="2935114"/>
              <a:ext cx="365792" cy="426757"/>
            </a:xfrm>
            <a:prstGeom prst="rect">
              <a:avLst/>
            </a:prstGeom>
          </p:spPr>
        </p:pic>
      </p:grpSp>
      <p:sp>
        <p:nvSpPr>
          <p:cNvPr id="16" name="矩形 15">
            <a:extLst>
              <a:ext uri="{FF2B5EF4-FFF2-40B4-BE49-F238E27FC236}">
                <a16:creationId xmlns:a16="http://schemas.microsoft.com/office/drawing/2014/main" id="{2A8F06EB-7D8B-115F-D169-1C1E52A695FF}"/>
              </a:ext>
            </a:extLst>
          </p:cNvPr>
          <p:cNvSpPr/>
          <p:nvPr/>
        </p:nvSpPr>
        <p:spPr>
          <a:xfrm>
            <a:off x="155521" y="3420301"/>
            <a:ext cx="8053293" cy="11339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considered that the information is equally distributed across the seed nodes in the initial state of step 0 </a:t>
            </a:r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0DA14B61-CCF1-8326-7DC8-4E89F67B9C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605" y="4691958"/>
            <a:ext cx="3383100" cy="1037154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148DF030-2E92-88EE-87DB-D6B1E700E5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48312" y="2155371"/>
            <a:ext cx="3743688" cy="2399525"/>
          </a:xfrm>
          <a:prstGeom prst="rect">
            <a:avLst/>
          </a:prstGeom>
        </p:spPr>
      </p:pic>
      <p:sp>
        <p:nvSpPr>
          <p:cNvPr id="28" name="矩形 27">
            <a:extLst>
              <a:ext uri="{FF2B5EF4-FFF2-40B4-BE49-F238E27FC236}">
                <a16:creationId xmlns:a16="http://schemas.microsoft.com/office/drawing/2014/main" id="{6F131171-07C1-AB80-7B13-580B7878DA72}"/>
              </a:ext>
            </a:extLst>
          </p:cNvPr>
          <p:cNvSpPr/>
          <p:nvPr/>
        </p:nvSpPr>
        <p:spPr>
          <a:xfrm>
            <a:off x="114377" y="5729112"/>
            <a:ext cx="5558635" cy="5799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where n(I) is the number of seed nodes</a:t>
            </a:r>
          </a:p>
        </p:txBody>
      </p:sp>
    </p:spTree>
    <p:extLst>
      <p:ext uri="{BB962C8B-B14F-4D97-AF65-F5344CB8AC3E}">
        <p14:creationId xmlns:p14="http://schemas.microsoft.com/office/powerpoint/2010/main" val="1371366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/>
          <p:cNvSpPr txBox="1"/>
          <p:nvPr/>
        </p:nvSpPr>
        <p:spPr>
          <a:xfrm>
            <a:off x="522605" y="236220"/>
            <a:ext cx="78574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3200" b="1" dirty="0">
                <a:solidFill>
                  <a:srgbClr val="1E649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Methods</a:t>
            </a:r>
            <a:endParaRPr lang="zh-CN" altLang="en-US" sz="3200" b="1" dirty="0">
              <a:solidFill>
                <a:srgbClr val="1E649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57E0BE0-8827-EE95-FF8B-55D2B3B8AC9E}"/>
              </a:ext>
            </a:extLst>
          </p:cNvPr>
          <p:cNvSpPr/>
          <p:nvPr/>
        </p:nvSpPr>
        <p:spPr>
          <a:xfrm>
            <a:off x="43548" y="605433"/>
            <a:ext cx="12104903" cy="33499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 propagation with seed cells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each iteration, a node can transfer the information to one of its randomly selected neighbors</a:t>
            </a:r>
          </a:p>
          <a:p>
            <a:pPr fontAlgn="auto"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or restart at the node by transferring information back to itself</a:t>
            </a:r>
          </a:p>
          <a:p>
            <a:pPr marL="342900" indent="-34290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G is undirected, highly connective and not a bipartite, the iterative update is guaranteed to converge to the stationary steady state</a:t>
            </a:r>
          </a:p>
          <a:p>
            <a:pPr marL="342900" indent="-34290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Stationary distribution or probability for each node can be obtained: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42F4204-4E02-6682-88B7-426BC1C847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4752" y="3414739"/>
            <a:ext cx="3293700" cy="334995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5F2CCB1-1883-9DEA-9F7E-035DA7FC97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786" y="4069310"/>
            <a:ext cx="3063505" cy="51058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697DF06E-CD83-A93F-3EF6-C9FD66485E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08897" y="4028895"/>
            <a:ext cx="4128817" cy="550999"/>
          </a:xfrm>
          <a:prstGeom prst="rect">
            <a:avLst/>
          </a:prstGeom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2A8F06EB-7D8B-115F-D169-1C1E52A695FF}"/>
              </a:ext>
            </a:extLst>
          </p:cNvPr>
          <p:cNvSpPr/>
          <p:nvPr/>
        </p:nvSpPr>
        <p:spPr>
          <a:xfrm>
            <a:off x="-18369" y="5297972"/>
            <a:ext cx="7454532" cy="5799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random walk process is continued until steady state  </a:t>
            </a: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E28573CE-5796-5B5C-5905-BD72106F6DF9}"/>
              </a:ext>
            </a:extLst>
          </p:cNvPr>
          <p:cNvGrpSpPr/>
          <p:nvPr/>
        </p:nvGrpSpPr>
        <p:grpSpPr>
          <a:xfrm>
            <a:off x="43548" y="4718830"/>
            <a:ext cx="5769367" cy="579967"/>
            <a:chOff x="77765" y="4585140"/>
            <a:chExt cx="5769367" cy="579967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5955B45A-ADB8-FC49-AEAC-FB70A2FF21E2}"/>
                </a:ext>
              </a:extLst>
            </p:cNvPr>
            <p:cNvSpPr/>
            <p:nvPr/>
          </p:nvSpPr>
          <p:spPr>
            <a:xfrm>
              <a:off x="77765" y="4585140"/>
              <a:ext cx="4836357" cy="57996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auto">
                <a:lnSpc>
                  <a:spcPct val="150000"/>
                </a:lnSpc>
              </a:pPr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where γ is the restart probability </a:t>
              </a:r>
            </a:p>
          </p:txBody>
        </p:sp>
        <p:pic>
          <p:nvPicPr>
            <p:cNvPr id="18" name="图片 17">
              <a:extLst>
                <a:ext uri="{FF2B5EF4-FFF2-40B4-BE49-F238E27FC236}">
                  <a16:creationId xmlns:a16="http://schemas.microsoft.com/office/drawing/2014/main" id="{3EC996D9-A593-29E0-4100-5CC4A781184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565563" y="4680189"/>
              <a:ext cx="1281569" cy="484918"/>
            </a:xfrm>
            <a:prstGeom prst="rect">
              <a:avLst/>
            </a:prstGeom>
          </p:spPr>
        </p:pic>
      </p:grpSp>
      <p:pic>
        <p:nvPicPr>
          <p:cNvPr id="20" name="图片 19">
            <a:extLst>
              <a:ext uri="{FF2B5EF4-FFF2-40B4-BE49-F238E27FC236}">
                <a16:creationId xmlns:a16="http://schemas.microsoft.com/office/drawing/2014/main" id="{9C9190A5-7A29-C923-73B0-356F2F3CBCF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0786" y="6010882"/>
            <a:ext cx="5129870" cy="517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592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/>
          <p:cNvSpPr txBox="1"/>
          <p:nvPr/>
        </p:nvSpPr>
        <p:spPr>
          <a:xfrm>
            <a:off x="522605" y="236220"/>
            <a:ext cx="78574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3200" b="1" dirty="0">
                <a:solidFill>
                  <a:srgbClr val="1E649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Methods</a:t>
            </a:r>
            <a:endParaRPr lang="zh-CN" altLang="en-US" sz="3200" b="1" dirty="0">
              <a:solidFill>
                <a:srgbClr val="1E649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2A8F06EB-7D8B-115F-D169-1C1E52A695FF}"/>
              </a:ext>
            </a:extLst>
          </p:cNvPr>
          <p:cNvSpPr/>
          <p:nvPr/>
        </p:nvSpPr>
        <p:spPr>
          <a:xfrm>
            <a:off x="195944" y="2398910"/>
            <a:ext cx="10583816" cy="5799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 propagation scores cannot be directly compared across different datasets  </a:t>
            </a: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49F2E55D-0BA4-5FCB-2FF9-0F2B961CFFCF}"/>
              </a:ext>
            </a:extLst>
          </p:cNvPr>
          <p:cNvGrpSpPr/>
          <p:nvPr/>
        </p:nvGrpSpPr>
        <p:grpSpPr>
          <a:xfrm>
            <a:off x="195945" y="1818943"/>
            <a:ext cx="12104903" cy="579967"/>
            <a:chOff x="195947" y="1811405"/>
            <a:chExt cx="12104903" cy="579967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657E0BE0-8827-EE95-FF8B-55D2B3B8AC9E}"/>
                </a:ext>
              </a:extLst>
            </p:cNvPr>
            <p:cNvSpPr/>
            <p:nvPr/>
          </p:nvSpPr>
          <p:spPr>
            <a:xfrm>
              <a:off x="195947" y="1811405"/>
              <a:ext cx="12104903" cy="57996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indent="-342900" fontAlgn="auto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Therefore, the original network propagation scores are very small(for example,             )</a:t>
              </a:r>
            </a:p>
          </p:txBody>
        </p:sp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7ABA5E39-9013-BE4C-17F8-1E4D9A88A1C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266597" y="1958689"/>
              <a:ext cx="960203" cy="365792"/>
            </a:xfrm>
            <a:prstGeom prst="rect">
              <a:avLst/>
            </a:prstGeom>
          </p:spPr>
        </p:pic>
      </p:grpSp>
      <p:sp>
        <p:nvSpPr>
          <p:cNvPr id="7" name="矩形 6">
            <a:extLst>
              <a:ext uri="{FF2B5EF4-FFF2-40B4-BE49-F238E27FC236}">
                <a16:creationId xmlns:a16="http://schemas.microsoft.com/office/drawing/2014/main" id="{6CAF56F1-0278-9875-B2D6-7978DA06B903}"/>
              </a:ext>
            </a:extLst>
          </p:cNvPr>
          <p:cNvSpPr/>
          <p:nvPr/>
        </p:nvSpPr>
        <p:spPr>
          <a:xfrm>
            <a:off x="195946" y="684978"/>
            <a:ext cx="12104903" cy="11339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TRS normalization and scale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total sum of information is kept constant and equals 1 throughout the graph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F417B72-C892-D20D-A74C-5CF8099A6B61}"/>
              </a:ext>
            </a:extLst>
          </p:cNvPr>
          <p:cNvSpPr/>
          <p:nvPr/>
        </p:nvSpPr>
        <p:spPr>
          <a:xfrm>
            <a:off x="190780" y="2997111"/>
            <a:ext cx="11635460" cy="11339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 the TRS by scaling and normalizing the network propagation score:</a:t>
            </a:r>
          </a:p>
          <a:p>
            <a:pPr marL="342900" indent="-342900" fontAlgn="auto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first calculate the 99th percentile of network propagation scores as the ceiling</a:t>
            </a: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4FAE5F9E-3804-0829-ABFA-B191B21414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779" y="4157045"/>
            <a:ext cx="4895221" cy="761793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770CB792-97EC-2BCC-C2E3-E040E60E53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88282" y="4157045"/>
            <a:ext cx="4878531" cy="902635"/>
          </a:xfrm>
          <a:prstGeom prst="rect">
            <a:avLst/>
          </a:prstGeom>
        </p:spPr>
      </p:pic>
      <p:sp>
        <p:nvSpPr>
          <p:cNvPr id="24" name="矩形 23">
            <a:extLst>
              <a:ext uri="{FF2B5EF4-FFF2-40B4-BE49-F238E27FC236}">
                <a16:creationId xmlns:a16="http://schemas.microsoft.com/office/drawing/2014/main" id="{11D96CB0-CAC7-F331-0C8B-11D6230B8776}"/>
              </a:ext>
            </a:extLst>
          </p:cNvPr>
          <p:cNvSpPr/>
          <p:nvPr/>
        </p:nvSpPr>
        <p:spPr>
          <a:xfrm>
            <a:off x="190780" y="4918838"/>
            <a:ext cx="11635460" cy="11339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TRS, a scaling factor representing the average levels of bias-corrected Z-score with the top 1% of cells is calculated:</a:t>
            </a:r>
          </a:p>
        </p:txBody>
      </p:sp>
      <p:pic>
        <p:nvPicPr>
          <p:cNvPr id="26" name="图片 25">
            <a:extLst>
              <a:ext uri="{FF2B5EF4-FFF2-40B4-BE49-F238E27FC236}">
                <a16:creationId xmlns:a16="http://schemas.microsoft.com/office/drawing/2014/main" id="{32877650-6A86-FFA3-3A55-77283E822A1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21895" y="5485820"/>
            <a:ext cx="3331914" cy="823469"/>
          </a:xfrm>
          <a:prstGeom prst="rect">
            <a:avLst/>
          </a:prstGeom>
        </p:spPr>
      </p:pic>
      <p:sp>
        <p:nvSpPr>
          <p:cNvPr id="27" name="矩形 26">
            <a:extLst>
              <a:ext uri="{FF2B5EF4-FFF2-40B4-BE49-F238E27FC236}">
                <a16:creationId xmlns:a16="http://schemas.microsoft.com/office/drawing/2014/main" id="{84A01909-C958-E574-C0F4-3285ACF0C1BB}"/>
              </a:ext>
            </a:extLst>
          </p:cNvPr>
          <p:cNvSpPr/>
          <p:nvPr/>
        </p:nvSpPr>
        <p:spPr>
          <a:xfrm>
            <a:off x="190780" y="6173022"/>
            <a:ext cx="8282660" cy="5799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where m is a cell with the top 1% bias-corrected Z-score </a:t>
            </a:r>
          </a:p>
        </p:txBody>
      </p:sp>
    </p:spTree>
    <p:extLst>
      <p:ext uri="{BB962C8B-B14F-4D97-AF65-F5344CB8AC3E}">
        <p14:creationId xmlns:p14="http://schemas.microsoft.com/office/powerpoint/2010/main" val="2782339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3" grpId="0"/>
      <p:bldP spid="24" grpId="0"/>
      <p:bldP spid="2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/>
          <p:cNvSpPr txBox="1"/>
          <p:nvPr/>
        </p:nvSpPr>
        <p:spPr>
          <a:xfrm>
            <a:off x="522605" y="236220"/>
            <a:ext cx="78574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3200" b="1" dirty="0">
                <a:solidFill>
                  <a:srgbClr val="1E649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Methods</a:t>
            </a:r>
            <a:endParaRPr lang="zh-CN" altLang="en-US" sz="3200" b="1" dirty="0">
              <a:solidFill>
                <a:srgbClr val="1E649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2A8F06EB-7D8B-115F-D169-1C1E52A695FF}"/>
              </a:ext>
            </a:extLst>
          </p:cNvPr>
          <p:cNvSpPr/>
          <p:nvPr/>
        </p:nvSpPr>
        <p:spPr>
          <a:xfrm>
            <a:off x="179253" y="5615699"/>
            <a:ext cx="10583816" cy="5799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where B is the number of permutations (B = 1,000)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CAF56F1-0278-9875-B2D6-7978DA06B903}"/>
              </a:ext>
            </a:extLst>
          </p:cNvPr>
          <p:cNvSpPr/>
          <p:nvPr/>
        </p:nvSpPr>
        <p:spPr>
          <a:xfrm>
            <a:off x="179253" y="729555"/>
            <a:ext cx="11630294" cy="50119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Cell state identification using the permutation test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Here,  focus on network propagation score rather than TRS</a:t>
            </a:r>
          </a:p>
          <a:p>
            <a:pPr marL="342900" indent="-34290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sum of network propagation scores is constantly equal to 1 and independent of seed cell selection</a:t>
            </a:r>
          </a:p>
          <a:p>
            <a:pPr marL="342900" indent="-34290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 propagation scores with different sets of seed cells are directly comparable</a:t>
            </a:r>
          </a:p>
          <a:p>
            <a:pPr marL="342900" indent="-342900" fontAlgn="auto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randomly select a set of number-matched seed cells to repeat SCAVENGE analyses</a:t>
            </a:r>
          </a:p>
          <a:p>
            <a:pPr marL="342900" indent="-342900" fontAlgn="auto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a seed cell has m neighbors in the cell-to-cell graph, the matched permuted one can be selected only from cells with m neighbors</a:t>
            </a:r>
          </a:p>
          <a:p>
            <a:pPr marL="342900" indent="-342900" fontAlgn="auto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empirical P value is defined as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B4A29EE-3A31-9BF4-2C37-2E26EE626F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6082" y="5262863"/>
            <a:ext cx="2545301" cy="39627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24944A5F-CDA2-5990-526F-EBB244DBCC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3895" y="4968223"/>
            <a:ext cx="3654826" cy="773281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888EFD01-CA5D-3540-EF0A-260743FB94AC}"/>
              </a:ext>
            </a:extLst>
          </p:cNvPr>
          <p:cNvSpPr/>
          <p:nvPr/>
        </p:nvSpPr>
        <p:spPr>
          <a:xfrm>
            <a:off x="179253" y="6145364"/>
            <a:ext cx="10583816" cy="5799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Trait-enriched cells are defined as cells with P less than 0.05 </a:t>
            </a:r>
          </a:p>
        </p:txBody>
      </p:sp>
    </p:spTree>
    <p:extLst>
      <p:ext uri="{BB962C8B-B14F-4D97-AF65-F5344CB8AC3E}">
        <p14:creationId xmlns:p14="http://schemas.microsoft.com/office/powerpoint/2010/main" val="786885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/>
          <p:cNvSpPr txBox="1"/>
          <p:nvPr/>
        </p:nvSpPr>
        <p:spPr>
          <a:xfrm>
            <a:off x="513274" y="233816"/>
            <a:ext cx="78574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3200" b="1" dirty="0">
                <a:solidFill>
                  <a:srgbClr val="1E649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Results </a:t>
            </a:r>
            <a:endParaRPr lang="zh-CN" altLang="en-US" sz="3200" b="1" dirty="0">
              <a:solidFill>
                <a:srgbClr val="1E649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26C9136-970B-1C3F-5436-83981CF04DC7}"/>
              </a:ext>
            </a:extLst>
          </p:cNvPr>
          <p:cNvSpPr/>
          <p:nvPr/>
        </p:nvSpPr>
        <p:spPr>
          <a:xfrm>
            <a:off x="198534" y="634383"/>
            <a:ext cx="7358018" cy="5799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Systematic discovery of blood cell trait enrichments: 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14FD03E-845A-59B6-EA4A-84DE743E15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249" y="1324948"/>
            <a:ext cx="11756571" cy="5458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415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/>
          <p:cNvSpPr txBox="1"/>
          <p:nvPr/>
        </p:nvSpPr>
        <p:spPr>
          <a:xfrm>
            <a:off x="522605" y="236220"/>
            <a:ext cx="78574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3200" b="1" dirty="0">
                <a:solidFill>
                  <a:srgbClr val="1E649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Results </a:t>
            </a:r>
            <a:endParaRPr lang="zh-CN" altLang="en-US" sz="3200" b="1" dirty="0">
              <a:solidFill>
                <a:srgbClr val="1E649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26C9136-970B-1C3F-5436-83981CF04DC7}"/>
              </a:ext>
            </a:extLst>
          </p:cNvPr>
          <p:cNvSpPr/>
          <p:nvPr/>
        </p:nvSpPr>
        <p:spPr>
          <a:xfrm>
            <a:off x="207866" y="537839"/>
            <a:ext cx="7358018" cy="5799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Systematic discovery of blood cell trait enrichments: 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D2968574-E651-2941-05AF-4E850D8A6294}"/>
              </a:ext>
            </a:extLst>
          </p:cNvPr>
          <p:cNvGrpSpPr/>
          <p:nvPr/>
        </p:nvGrpSpPr>
        <p:grpSpPr>
          <a:xfrm>
            <a:off x="419878" y="1117806"/>
            <a:ext cx="11000791" cy="5740194"/>
            <a:chOff x="614045" y="236220"/>
            <a:chExt cx="10440000" cy="5462298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DEBAD737-C0AA-AE97-8B97-1E90C851E9B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4045" y="236220"/>
              <a:ext cx="10440000" cy="4967662"/>
            </a:xfrm>
            <a:prstGeom prst="rect">
              <a:avLst/>
            </a:prstGeom>
          </p:spPr>
        </p:pic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7B7627DD-872C-584C-1288-F873F7715C4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7354" t="85709"/>
            <a:stretch/>
          </p:blipFill>
          <p:spPr>
            <a:xfrm>
              <a:off x="1381760" y="4988559"/>
              <a:ext cx="9672285" cy="70995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426645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/>
          <p:cNvSpPr txBox="1"/>
          <p:nvPr/>
        </p:nvSpPr>
        <p:spPr>
          <a:xfrm>
            <a:off x="522605" y="236220"/>
            <a:ext cx="78574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3200" b="1" dirty="0">
                <a:solidFill>
                  <a:srgbClr val="1E649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Results </a:t>
            </a:r>
            <a:endParaRPr lang="zh-CN" altLang="en-US" sz="3200" b="1" dirty="0">
              <a:solidFill>
                <a:srgbClr val="1E649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26C9136-970B-1C3F-5436-83981CF04DC7}"/>
              </a:ext>
            </a:extLst>
          </p:cNvPr>
          <p:cNvSpPr/>
          <p:nvPr/>
        </p:nvSpPr>
        <p:spPr>
          <a:xfrm>
            <a:off x="170543" y="566629"/>
            <a:ext cx="7358018" cy="5799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Systematic discovery of blood cell trait enrichments: 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B7627DD-872C-584C-1288-F873F7715C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605" y="1146596"/>
            <a:ext cx="10440000" cy="5640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8301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/>
          <p:cNvSpPr txBox="1"/>
          <p:nvPr/>
        </p:nvSpPr>
        <p:spPr>
          <a:xfrm>
            <a:off x="522605" y="236220"/>
            <a:ext cx="78574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3200" b="1" dirty="0">
                <a:solidFill>
                  <a:srgbClr val="1E649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Results </a:t>
            </a:r>
            <a:endParaRPr lang="zh-CN" altLang="en-US" sz="3200" b="1" dirty="0">
              <a:solidFill>
                <a:srgbClr val="1E649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26C9136-970B-1C3F-5436-83981CF04DC7}"/>
              </a:ext>
            </a:extLst>
          </p:cNvPr>
          <p:cNvSpPr/>
          <p:nvPr/>
        </p:nvSpPr>
        <p:spPr>
          <a:xfrm>
            <a:off x="170543" y="566629"/>
            <a:ext cx="7358018" cy="5799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SCAVENGE uncovers cell heterogeneity in COVID-19: 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FEDCCAA-3235-A396-201E-8890EB8940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605" y="1477005"/>
            <a:ext cx="11372298" cy="4671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8980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/>
          <p:cNvSpPr txBox="1"/>
          <p:nvPr/>
        </p:nvSpPr>
        <p:spPr>
          <a:xfrm>
            <a:off x="522605" y="236220"/>
            <a:ext cx="78574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3200" b="1" dirty="0">
                <a:solidFill>
                  <a:srgbClr val="1E649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Results </a:t>
            </a:r>
            <a:endParaRPr lang="zh-CN" altLang="en-US" sz="3200" b="1" dirty="0">
              <a:solidFill>
                <a:srgbClr val="1E649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26C9136-970B-1C3F-5436-83981CF04DC7}"/>
              </a:ext>
            </a:extLst>
          </p:cNvPr>
          <p:cNvSpPr/>
          <p:nvPr/>
        </p:nvSpPr>
        <p:spPr>
          <a:xfrm>
            <a:off x="170542" y="820995"/>
            <a:ext cx="11647715" cy="5799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Benchmarking assessments with simulated and real data: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6800B61-DF88-21CD-2EE9-1ECC5E9431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404" y="1763487"/>
            <a:ext cx="11178073" cy="4021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0798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-4445" y="2038350"/>
            <a:ext cx="12201525" cy="2336165"/>
          </a:xfrm>
          <a:prstGeom prst="rect">
            <a:avLst/>
          </a:prstGeom>
          <a:solidFill>
            <a:srgbClr val="1E64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821690" y="1860550"/>
            <a:ext cx="2691765" cy="2691765"/>
          </a:xfrm>
          <a:prstGeom prst="ellipse">
            <a:avLst/>
          </a:prstGeom>
          <a:solidFill>
            <a:schemeClr val="bg1"/>
          </a:solidFill>
          <a:ln w="38100">
            <a:solidFill>
              <a:srgbClr val="1E64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 descr="timg2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rcRect l="7521" t="22286" r="8775" b="21762"/>
          <a:stretch>
            <a:fillRect/>
          </a:stretch>
        </p:blipFill>
        <p:spPr>
          <a:xfrm>
            <a:off x="8461375" y="299085"/>
            <a:ext cx="3428365" cy="99695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3660139" y="2791251"/>
            <a:ext cx="82873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5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Thank you for listening</a:t>
            </a:r>
            <a:endParaRPr lang="zh-CN" altLang="zh-CN" sz="5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101080" y="5177790"/>
            <a:ext cx="6096000" cy="76200"/>
          </a:xfrm>
          <a:prstGeom prst="rect">
            <a:avLst/>
          </a:prstGeom>
          <a:solidFill>
            <a:srgbClr val="1E649E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513455" y="4739051"/>
            <a:ext cx="80750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Calibri" panose="020F0502020204030204" charset="0"/>
              </a:rPr>
              <a:t>Reporter: Huang Wenkui</a:t>
            </a: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DDD90637-DB8B-4F0A-807F-DB7D322ED117}"/>
              </a:ext>
            </a:extLst>
          </p:cNvPr>
          <p:cNvSpPr/>
          <p:nvPr/>
        </p:nvSpPr>
        <p:spPr>
          <a:xfrm>
            <a:off x="962342" y="1981903"/>
            <a:ext cx="2448241" cy="2449127"/>
          </a:xfrm>
          <a:prstGeom prst="ellipse">
            <a:avLst/>
          </a:prstGeom>
          <a:blipFill rotWithShape="1">
            <a:blip r:embed="rId4"/>
            <a:stretch>
              <a:fillRect l="-3000" t="-14000" r="-1000" b="-9000"/>
            </a:stretch>
          </a:blip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853286" y="1164722"/>
            <a:ext cx="7344784" cy="4375150"/>
            <a:chOff x="1407" y="1835"/>
            <a:chExt cx="11393" cy="6890"/>
          </a:xfrm>
        </p:grpSpPr>
        <p:sp>
          <p:nvSpPr>
            <p:cNvPr id="7" name="矩形 6"/>
            <p:cNvSpPr/>
            <p:nvPr/>
          </p:nvSpPr>
          <p:spPr>
            <a:xfrm>
              <a:off x="1407" y="3561"/>
              <a:ext cx="5812" cy="3679"/>
            </a:xfrm>
            <a:prstGeom prst="rect">
              <a:avLst/>
            </a:prstGeom>
            <a:solidFill>
              <a:srgbClr val="1E64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椭圆 3"/>
            <p:cNvSpPr/>
            <p:nvPr/>
          </p:nvSpPr>
          <p:spPr>
            <a:xfrm>
              <a:off x="5910" y="1835"/>
              <a:ext cx="6890" cy="6890"/>
            </a:xfrm>
            <a:prstGeom prst="ellipse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8" name="椭圆 7"/>
          <p:cNvSpPr/>
          <p:nvPr/>
        </p:nvSpPr>
        <p:spPr>
          <a:xfrm>
            <a:off x="146050" y="2083435"/>
            <a:ext cx="2691765" cy="2691765"/>
          </a:xfrm>
          <a:prstGeom prst="ellipse">
            <a:avLst/>
          </a:prstGeom>
          <a:solidFill>
            <a:schemeClr val="bg1"/>
          </a:solidFill>
          <a:ln w="38100">
            <a:solidFill>
              <a:srgbClr val="1E64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弧形 5"/>
          <p:cNvSpPr/>
          <p:nvPr/>
        </p:nvSpPr>
        <p:spPr>
          <a:xfrm rot="16200000">
            <a:off x="3977321" y="1639906"/>
            <a:ext cx="3403600" cy="3403600"/>
          </a:xfrm>
          <a:prstGeom prst="arc">
            <a:avLst>
              <a:gd name="adj1" fmla="val 12225450"/>
              <a:gd name="adj2" fmla="val 20118905"/>
            </a:avLst>
          </a:prstGeom>
          <a:ln w="57150">
            <a:solidFill>
              <a:srgbClr val="1E649E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160171" y="2276123"/>
            <a:ext cx="419547" cy="23870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zh-CN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endParaRPr lang="zh-CN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16BA0885-9C51-4085-8500-05910B6821F5}"/>
              </a:ext>
            </a:extLst>
          </p:cNvPr>
          <p:cNvSpPr/>
          <p:nvPr/>
        </p:nvSpPr>
        <p:spPr>
          <a:xfrm>
            <a:off x="267300" y="2205866"/>
            <a:ext cx="2448241" cy="2449127"/>
          </a:xfrm>
          <a:prstGeom prst="ellipse">
            <a:avLst/>
          </a:prstGeom>
          <a:blipFill rotWithShape="1">
            <a:blip r:embed="rId3"/>
            <a:stretch>
              <a:fillRect l="-3000" t="-14000" r="-1000" b="-9000"/>
            </a:stretch>
          </a:blip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E7FA6EE3-E25F-4850-B5AA-5AC79FEBBD52}"/>
              </a:ext>
            </a:extLst>
          </p:cNvPr>
          <p:cNvGrpSpPr/>
          <p:nvPr/>
        </p:nvGrpSpPr>
        <p:grpSpPr>
          <a:xfrm>
            <a:off x="5186124" y="4433920"/>
            <a:ext cx="6585465" cy="617855"/>
            <a:chOff x="5197929" y="4433920"/>
            <a:chExt cx="6585465" cy="617855"/>
          </a:xfrm>
        </p:grpSpPr>
        <p:sp>
          <p:nvSpPr>
            <p:cNvPr id="30" name=" 167"/>
            <p:cNvSpPr/>
            <p:nvPr/>
          </p:nvSpPr>
          <p:spPr>
            <a:xfrm>
              <a:off x="5197929" y="4433920"/>
              <a:ext cx="633036" cy="617855"/>
            </a:xfrm>
            <a:prstGeom prst="ellipse">
              <a:avLst/>
            </a:prstGeom>
            <a:solidFill>
              <a:srgbClr val="1E649E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5" name="文本框 16">
              <a:extLst>
                <a:ext uri="{FF2B5EF4-FFF2-40B4-BE49-F238E27FC236}">
                  <a16:creationId xmlns:a16="http://schemas.microsoft.com/office/drawing/2014/main" id="{A6BC1573-3851-410E-95F4-4BEE2DE0A402}"/>
                </a:ext>
              </a:extLst>
            </p:cNvPr>
            <p:cNvSpPr txBox="1"/>
            <p:nvPr/>
          </p:nvSpPr>
          <p:spPr>
            <a:xfrm>
              <a:off x="5281076" y="4456107"/>
              <a:ext cx="650231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en-US" altLang="zh-CN" sz="32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charset="-122"/>
                  <a:ea typeface="微软雅黑" panose="020B0503020204020204" charset="-122"/>
                </a:rPr>
                <a:t>4 </a:t>
              </a:r>
              <a:r>
                <a:rPr lang="en-US" altLang="zh-CN" sz="3200" b="1" dirty="0">
                  <a:solidFill>
                    <a:srgbClr val="A5002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charset="-122"/>
                  <a:ea typeface="微软雅黑" panose="020B0503020204020204" charset="-122"/>
                </a:rPr>
                <a:t> </a:t>
              </a:r>
              <a:r>
                <a:rPr lang="en-US" altLang="zh-CN" sz="3200" b="1" dirty="0">
                  <a:solidFill>
                    <a:srgbClr val="1E649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charset="-122"/>
                  <a:ea typeface="微软雅黑" panose="020B0503020204020204" charset="-122"/>
                </a:rPr>
                <a:t>  Results  </a:t>
              </a:r>
              <a:endParaRPr lang="zh-CN" altLang="en-US" sz="3200" b="1" dirty="0">
                <a:solidFill>
                  <a:srgbClr val="1E649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51AE955D-0474-468C-91AF-08F37703321E}"/>
              </a:ext>
            </a:extLst>
          </p:cNvPr>
          <p:cNvGrpSpPr/>
          <p:nvPr/>
        </p:nvGrpSpPr>
        <p:grpSpPr>
          <a:xfrm>
            <a:off x="5186124" y="1667942"/>
            <a:ext cx="6581331" cy="617855"/>
            <a:chOff x="5202063" y="1667942"/>
            <a:chExt cx="6581331" cy="617855"/>
          </a:xfrm>
        </p:grpSpPr>
        <p:sp>
          <p:nvSpPr>
            <p:cNvPr id="47" name=" 167">
              <a:extLst>
                <a:ext uri="{FF2B5EF4-FFF2-40B4-BE49-F238E27FC236}">
                  <a16:creationId xmlns:a16="http://schemas.microsoft.com/office/drawing/2014/main" id="{767078F4-F2B7-4FFA-90C9-A251E4E6DE21}"/>
                </a:ext>
              </a:extLst>
            </p:cNvPr>
            <p:cNvSpPr/>
            <p:nvPr/>
          </p:nvSpPr>
          <p:spPr>
            <a:xfrm>
              <a:off x="5202063" y="1667942"/>
              <a:ext cx="633036" cy="617855"/>
            </a:xfrm>
            <a:prstGeom prst="ellipse">
              <a:avLst/>
            </a:prstGeom>
            <a:solidFill>
              <a:srgbClr val="1E649E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8" name="文本框 16">
              <a:extLst>
                <a:ext uri="{FF2B5EF4-FFF2-40B4-BE49-F238E27FC236}">
                  <a16:creationId xmlns:a16="http://schemas.microsoft.com/office/drawing/2014/main" id="{AE21C620-212D-4646-8474-522AB54CA4F2}"/>
                </a:ext>
              </a:extLst>
            </p:cNvPr>
            <p:cNvSpPr txBox="1"/>
            <p:nvPr/>
          </p:nvSpPr>
          <p:spPr>
            <a:xfrm>
              <a:off x="5281076" y="1688355"/>
              <a:ext cx="650231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en-US" altLang="zh-CN" sz="32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charset="-122"/>
                  <a:ea typeface="微软雅黑" panose="020B0503020204020204" charset="-122"/>
                </a:rPr>
                <a:t>1 </a:t>
              </a:r>
              <a:r>
                <a:rPr lang="en-US" altLang="zh-CN" sz="3200" b="1" dirty="0">
                  <a:solidFill>
                    <a:srgbClr val="A5002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charset="-122"/>
                  <a:ea typeface="微软雅黑" panose="020B0503020204020204" charset="-122"/>
                </a:rPr>
                <a:t> </a:t>
              </a:r>
              <a:r>
                <a:rPr lang="en-US" altLang="zh-CN" sz="3200" b="1" dirty="0">
                  <a:solidFill>
                    <a:srgbClr val="1E649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charset="-122"/>
                  <a:ea typeface="微软雅黑" panose="020B0503020204020204" charset="-122"/>
                </a:rPr>
                <a:t>  Motivation </a:t>
              </a:r>
              <a:endParaRPr lang="zh-CN" altLang="en-US" sz="3200" b="1" dirty="0">
                <a:solidFill>
                  <a:srgbClr val="1E649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B7D7E60E-7125-4E73-B294-674ADC318B5C}"/>
              </a:ext>
            </a:extLst>
          </p:cNvPr>
          <p:cNvGrpSpPr/>
          <p:nvPr/>
        </p:nvGrpSpPr>
        <p:grpSpPr>
          <a:xfrm>
            <a:off x="5186124" y="2589935"/>
            <a:ext cx="6859825" cy="1093757"/>
            <a:chOff x="5197929" y="2555301"/>
            <a:chExt cx="6859825" cy="1093757"/>
          </a:xfrm>
        </p:grpSpPr>
        <p:sp>
          <p:nvSpPr>
            <p:cNvPr id="49" name=" 167">
              <a:extLst>
                <a:ext uri="{FF2B5EF4-FFF2-40B4-BE49-F238E27FC236}">
                  <a16:creationId xmlns:a16="http://schemas.microsoft.com/office/drawing/2014/main" id="{EA9C0E0B-488A-447F-9198-498F1B7408FD}"/>
                </a:ext>
              </a:extLst>
            </p:cNvPr>
            <p:cNvSpPr/>
            <p:nvPr/>
          </p:nvSpPr>
          <p:spPr>
            <a:xfrm>
              <a:off x="5197929" y="2555301"/>
              <a:ext cx="633036" cy="617855"/>
            </a:xfrm>
            <a:prstGeom prst="ellipse">
              <a:avLst/>
            </a:prstGeom>
            <a:solidFill>
              <a:srgbClr val="1E649E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0" name="文本框 16">
              <a:extLst>
                <a:ext uri="{FF2B5EF4-FFF2-40B4-BE49-F238E27FC236}">
                  <a16:creationId xmlns:a16="http://schemas.microsoft.com/office/drawing/2014/main" id="{5F7B569A-6486-479E-AFC4-709680391DAC}"/>
                </a:ext>
              </a:extLst>
            </p:cNvPr>
            <p:cNvSpPr txBox="1"/>
            <p:nvPr/>
          </p:nvSpPr>
          <p:spPr>
            <a:xfrm>
              <a:off x="5281075" y="2571840"/>
              <a:ext cx="6776679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en-US" altLang="zh-CN" sz="32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charset="-122"/>
                  <a:ea typeface="微软雅黑" panose="020B0503020204020204" charset="-122"/>
                </a:rPr>
                <a:t>2 </a:t>
              </a:r>
              <a:r>
                <a:rPr lang="en-US" altLang="zh-CN" sz="3200" b="1" dirty="0">
                  <a:solidFill>
                    <a:srgbClr val="A5002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charset="-122"/>
                  <a:ea typeface="微软雅黑" panose="020B0503020204020204" charset="-122"/>
                </a:rPr>
                <a:t> </a:t>
              </a:r>
              <a:r>
                <a:rPr lang="en-US" altLang="zh-CN" sz="3200" b="1" dirty="0">
                  <a:solidFill>
                    <a:srgbClr val="1E649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charset="-122"/>
                  <a:ea typeface="微软雅黑" panose="020B0503020204020204" charset="-122"/>
                </a:rPr>
                <a:t>  Overview of the SCAVENGE </a:t>
              </a:r>
            </a:p>
            <a:p>
              <a:pPr lvl="0"/>
              <a:r>
                <a:rPr lang="en-US" altLang="zh-CN" sz="3200" b="1" dirty="0">
                  <a:solidFill>
                    <a:srgbClr val="1E649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charset="-122"/>
                  <a:ea typeface="微软雅黑" panose="020B0503020204020204" charset="-122"/>
                </a:rPr>
                <a:t> </a:t>
              </a:r>
              <a:endParaRPr lang="zh-CN" altLang="en-US" sz="3200" b="1" dirty="0">
                <a:solidFill>
                  <a:srgbClr val="1E649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E4715CFC-92AF-44CB-84CB-77C398689113}"/>
              </a:ext>
            </a:extLst>
          </p:cNvPr>
          <p:cNvGrpSpPr/>
          <p:nvPr/>
        </p:nvGrpSpPr>
        <p:grpSpPr>
          <a:xfrm>
            <a:off x="5186124" y="3511928"/>
            <a:ext cx="6600274" cy="617855"/>
            <a:chOff x="5186124" y="3481894"/>
            <a:chExt cx="6600274" cy="617855"/>
          </a:xfrm>
        </p:grpSpPr>
        <p:sp>
          <p:nvSpPr>
            <p:cNvPr id="51" name=" 167">
              <a:extLst>
                <a:ext uri="{FF2B5EF4-FFF2-40B4-BE49-F238E27FC236}">
                  <a16:creationId xmlns:a16="http://schemas.microsoft.com/office/drawing/2014/main" id="{D2654C01-8A64-401E-9DB4-F5E4DD1626F7}"/>
                </a:ext>
              </a:extLst>
            </p:cNvPr>
            <p:cNvSpPr/>
            <p:nvPr/>
          </p:nvSpPr>
          <p:spPr>
            <a:xfrm>
              <a:off x="5186124" y="3481894"/>
              <a:ext cx="633036" cy="617855"/>
            </a:xfrm>
            <a:prstGeom prst="ellipse">
              <a:avLst/>
            </a:prstGeom>
            <a:solidFill>
              <a:srgbClr val="1E649E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2" name="文本框 16">
              <a:extLst>
                <a:ext uri="{FF2B5EF4-FFF2-40B4-BE49-F238E27FC236}">
                  <a16:creationId xmlns:a16="http://schemas.microsoft.com/office/drawing/2014/main" id="{6236DCBE-AB09-4A34-BEAD-0A704360B56F}"/>
                </a:ext>
              </a:extLst>
            </p:cNvPr>
            <p:cNvSpPr txBox="1"/>
            <p:nvPr/>
          </p:nvSpPr>
          <p:spPr>
            <a:xfrm>
              <a:off x="5284080" y="3513973"/>
              <a:ext cx="650231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en-US" altLang="zh-CN" sz="32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charset="-122"/>
                  <a:ea typeface="微软雅黑" panose="020B0503020204020204" charset="-122"/>
                </a:rPr>
                <a:t>3 </a:t>
              </a:r>
              <a:r>
                <a:rPr lang="en-US" altLang="zh-CN" sz="3200" b="1" dirty="0">
                  <a:solidFill>
                    <a:srgbClr val="A5002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charset="-122"/>
                  <a:ea typeface="微软雅黑" panose="020B0503020204020204" charset="-122"/>
                </a:rPr>
                <a:t> </a:t>
              </a:r>
              <a:r>
                <a:rPr lang="en-US" altLang="zh-CN" sz="3200" b="1" dirty="0">
                  <a:solidFill>
                    <a:srgbClr val="1E649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charset="-122"/>
                  <a:ea typeface="微软雅黑" panose="020B0503020204020204" charset="-122"/>
                </a:rPr>
                <a:t>  Methods 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/>
          <p:cNvSpPr txBox="1"/>
          <p:nvPr/>
        </p:nvSpPr>
        <p:spPr>
          <a:xfrm>
            <a:off x="522604" y="180541"/>
            <a:ext cx="78574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3200" b="1" dirty="0">
                <a:solidFill>
                  <a:srgbClr val="1E649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Motivation</a:t>
            </a:r>
            <a:endParaRPr lang="zh-CN" altLang="en-US" sz="3200" b="1" dirty="0">
              <a:solidFill>
                <a:srgbClr val="1E649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A76F001-5947-0315-70EE-E19DB7E895A5}"/>
              </a:ext>
            </a:extLst>
          </p:cNvPr>
          <p:cNvSpPr/>
          <p:nvPr/>
        </p:nvSpPr>
        <p:spPr>
          <a:xfrm>
            <a:off x="522604" y="634462"/>
            <a:ext cx="10179698" cy="16951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 for identification of trait/phenotype-relevant cells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extensive amount of sparsity and noise  ( &gt;95% of sparsity )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cells are uninformative at specific loci</a:t>
            </a:r>
            <a:endParaRPr lang="en-US" altLang="zh-CN" b="1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ECB1A58-178D-433A-5E5E-129C96CFAB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428424"/>
            <a:ext cx="5327780" cy="395753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4D1E4232-F248-D6F8-4871-2767832FE3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7780" y="2329604"/>
            <a:ext cx="4361480" cy="4155171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21EC7A22-6BC5-EAB1-8033-11A52DC3EF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89260" y="2329604"/>
            <a:ext cx="2446232" cy="422981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/>
          <p:cNvSpPr txBox="1"/>
          <p:nvPr/>
        </p:nvSpPr>
        <p:spPr>
          <a:xfrm>
            <a:off x="522605" y="236220"/>
            <a:ext cx="78574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3200" b="1" dirty="0">
                <a:solidFill>
                  <a:srgbClr val="1E649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Overview of the SCAVENGE </a:t>
            </a:r>
            <a:endParaRPr lang="zh-CN" altLang="en-US" sz="3200" b="1" dirty="0">
              <a:solidFill>
                <a:srgbClr val="1E649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4A5F6FE-D894-04AD-845A-B7F810C73B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605" y="820995"/>
            <a:ext cx="11327273" cy="5430417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11E46E12-C3C8-742E-22B3-E66722F79713}"/>
              </a:ext>
            </a:extLst>
          </p:cNvPr>
          <p:cNvSpPr/>
          <p:nvPr/>
        </p:nvSpPr>
        <p:spPr>
          <a:xfrm>
            <a:off x="2541082" y="6176845"/>
            <a:ext cx="7290318" cy="5762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 of the SCAVENGE approach and applications</a:t>
            </a:r>
          </a:p>
        </p:txBody>
      </p:sp>
    </p:spTree>
    <p:extLst>
      <p:ext uri="{BB962C8B-B14F-4D97-AF65-F5344CB8AC3E}">
        <p14:creationId xmlns:p14="http://schemas.microsoft.com/office/powerpoint/2010/main" val="2242152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/>
          <p:cNvSpPr txBox="1"/>
          <p:nvPr/>
        </p:nvSpPr>
        <p:spPr>
          <a:xfrm>
            <a:off x="522605" y="236220"/>
            <a:ext cx="78574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3200" b="1" dirty="0">
                <a:solidFill>
                  <a:srgbClr val="1E649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Methods</a:t>
            </a:r>
            <a:endParaRPr lang="zh-CN" altLang="en-US" sz="3200" b="1" dirty="0">
              <a:solidFill>
                <a:srgbClr val="1E649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57E0BE0-8827-EE95-FF8B-55D2B3B8AC9E}"/>
              </a:ext>
            </a:extLst>
          </p:cNvPr>
          <p:cNvSpPr/>
          <p:nvPr/>
        </p:nvSpPr>
        <p:spPr>
          <a:xfrm>
            <a:off x="236421" y="820995"/>
            <a:ext cx="11557473" cy="16879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Cell-to-cell similarity network construction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 convert binarized sparse matrix into a term frequency-inverse document frequency (TF-IDF) matrix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38ABCDD-E1C7-B094-B53C-838F212387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8786" y="2130811"/>
            <a:ext cx="3629803" cy="101098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06E4D71-E152-1EF4-0911-F0E92551485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665" t="7933" r="28922" b="45828"/>
          <a:stretch/>
        </p:blipFill>
        <p:spPr>
          <a:xfrm>
            <a:off x="8593494" y="4785620"/>
            <a:ext cx="3517641" cy="2072380"/>
          </a:xfrm>
          <a:prstGeom prst="rect">
            <a:avLst/>
          </a:prstGeom>
        </p:spPr>
      </p:pic>
      <p:grpSp>
        <p:nvGrpSpPr>
          <p:cNvPr id="19" name="组合 18">
            <a:extLst>
              <a:ext uri="{FF2B5EF4-FFF2-40B4-BE49-F238E27FC236}">
                <a16:creationId xmlns:a16="http://schemas.microsoft.com/office/drawing/2014/main" id="{4611FB81-8107-DF0E-DF86-35E9FDB3C434}"/>
              </a:ext>
            </a:extLst>
          </p:cNvPr>
          <p:cNvGrpSpPr/>
          <p:nvPr/>
        </p:nvGrpSpPr>
        <p:grpSpPr>
          <a:xfrm>
            <a:off x="522605" y="3093733"/>
            <a:ext cx="11467231" cy="2241960"/>
            <a:chOff x="664215" y="3141796"/>
            <a:chExt cx="11467231" cy="2241960"/>
          </a:xfrm>
        </p:grpSpPr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810D0523-4CA1-8898-795F-63DE6C035FC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05602" y="4386939"/>
              <a:ext cx="369456" cy="354062"/>
            </a:xfrm>
            <a:prstGeom prst="rect">
              <a:avLst/>
            </a:prstGeom>
          </p:spPr>
        </p:pic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D8B43959-3496-BC81-DDAB-A48B8CD212FB}"/>
                </a:ext>
              </a:extLst>
            </p:cNvPr>
            <p:cNvGrpSpPr/>
            <p:nvPr/>
          </p:nvGrpSpPr>
          <p:grpSpPr>
            <a:xfrm>
              <a:off x="664215" y="3141796"/>
              <a:ext cx="11467231" cy="2241960"/>
              <a:chOff x="362384" y="3093733"/>
              <a:chExt cx="11467231" cy="2241960"/>
            </a:xfrm>
          </p:grpSpPr>
          <p:grpSp>
            <p:nvGrpSpPr>
              <p:cNvPr id="12" name="组合 11">
                <a:extLst>
                  <a:ext uri="{FF2B5EF4-FFF2-40B4-BE49-F238E27FC236}">
                    <a16:creationId xmlns:a16="http://schemas.microsoft.com/office/drawing/2014/main" id="{15E6FCBE-E16F-A0B3-E645-863A506FA5C2}"/>
                  </a:ext>
                </a:extLst>
              </p:cNvPr>
              <p:cNvGrpSpPr/>
              <p:nvPr/>
            </p:nvGrpSpPr>
            <p:grpSpPr>
              <a:xfrm>
                <a:off x="362384" y="3093733"/>
                <a:ext cx="11467231" cy="2241960"/>
                <a:chOff x="522605" y="3334055"/>
                <a:chExt cx="9055735" cy="2241960"/>
              </a:xfrm>
            </p:grpSpPr>
            <p:sp>
              <p:nvSpPr>
                <p:cNvPr id="6" name="矩形 5">
                  <a:extLst>
                    <a:ext uri="{FF2B5EF4-FFF2-40B4-BE49-F238E27FC236}">
                      <a16:creationId xmlns:a16="http://schemas.microsoft.com/office/drawing/2014/main" id="{9EAE826D-A9E8-3CDC-A568-14DDF7A898F4}"/>
                    </a:ext>
                  </a:extLst>
                </p:cNvPr>
                <p:cNvSpPr/>
                <p:nvPr/>
              </p:nvSpPr>
              <p:spPr>
                <a:xfrm>
                  <a:off x="522605" y="3334055"/>
                  <a:ext cx="9055735" cy="224196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fontAlgn="auto">
                    <a:lnSpc>
                      <a:spcPct val="150000"/>
                    </a:lnSpc>
                  </a:pPr>
                  <a:r>
                    <a:rPr lang="en-US" altLang="zh-CN" sz="2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where         is the weight for the feature </a:t>
                  </a:r>
                  <a:r>
                    <a:rPr lang="en-US" altLang="zh-CN" sz="2400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i</a:t>
                  </a:r>
                  <a:r>
                    <a:rPr lang="en-US" altLang="zh-CN" sz="2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in cell j</a:t>
                  </a:r>
                  <a:r>
                    <a:rPr lang="zh-CN" altLang="en-US" sz="2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；</a:t>
                  </a:r>
                  <a:endPara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fontAlgn="auto">
                    <a:lnSpc>
                      <a:spcPct val="150000"/>
                    </a:lnSpc>
                  </a:pPr>
                  <a:r>
                    <a:rPr lang="en-US" altLang="zh-CN" sz="2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      indicates the term frequency that is the number of feature </a:t>
                  </a:r>
                  <a:r>
                    <a:rPr lang="en-US" altLang="zh-CN" sz="2400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i</a:t>
                  </a:r>
                  <a:r>
                    <a:rPr lang="en-US" altLang="zh-CN" sz="2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in cell j</a:t>
                  </a:r>
                  <a:r>
                    <a:rPr lang="zh-CN" altLang="en-US" sz="2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；</a:t>
                  </a:r>
                  <a:endPara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fontAlgn="auto">
                    <a:lnSpc>
                      <a:spcPct val="150000"/>
                    </a:lnSpc>
                  </a:pPr>
                  <a:r>
                    <a:rPr lang="en-US" altLang="zh-CN" sz="2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     is the document frequency of term </a:t>
                  </a:r>
                  <a:r>
                    <a:rPr lang="en-US" altLang="zh-CN" sz="2400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i</a:t>
                  </a:r>
                  <a:r>
                    <a:rPr lang="en-US" altLang="zh-CN" sz="2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that is number of cells where the feature </a:t>
                  </a:r>
                  <a:r>
                    <a:rPr lang="en-US" altLang="zh-CN" sz="2400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i</a:t>
                  </a:r>
                  <a:r>
                    <a:rPr lang="en-US" altLang="zh-CN" sz="2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appears</a:t>
                  </a:r>
                  <a:r>
                    <a:rPr lang="zh-CN" altLang="en-US" sz="2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；</a:t>
                  </a:r>
                  <a:endPara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fontAlgn="auto">
                    <a:lnSpc>
                      <a:spcPct val="150000"/>
                    </a:lnSpc>
                  </a:pPr>
                  <a:r>
                    <a:rPr lang="en-US" altLang="zh-CN" sz="2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     is the total number of cells in the experiment</a:t>
                  </a:r>
                </a:p>
              </p:txBody>
            </p:sp>
            <p:pic>
              <p:nvPicPr>
                <p:cNvPr id="8" name="图片 7">
                  <a:extLst>
                    <a:ext uri="{FF2B5EF4-FFF2-40B4-BE49-F238E27FC236}">
                      <a16:creationId xmlns:a16="http://schemas.microsoft.com/office/drawing/2014/main" id="{C3B1B694-2ACC-43B6-1F92-B92EFE30FA4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6"/>
                <a:srcRect l="22593" t="15594" r="10744" b="7601"/>
                <a:stretch/>
              </p:blipFill>
              <p:spPr>
                <a:xfrm>
                  <a:off x="1248312" y="3564560"/>
                  <a:ext cx="418274" cy="321283"/>
                </a:xfrm>
                <a:prstGeom prst="rect">
                  <a:avLst/>
                </a:prstGeom>
              </p:spPr>
            </p:pic>
            <p:pic>
              <p:nvPicPr>
                <p:cNvPr id="11" name="图片 10">
                  <a:extLst>
                    <a:ext uri="{FF2B5EF4-FFF2-40B4-BE49-F238E27FC236}">
                      <a16:creationId xmlns:a16="http://schemas.microsoft.com/office/drawing/2014/main" id="{A22A0D98-7CB9-8626-B4FB-9C523B5246A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15082" y="4041285"/>
                  <a:ext cx="350550" cy="358171"/>
                </a:xfrm>
                <a:prstGeom prst="rect">
                  <a:avLst/>
                </a:prstGeom>
              </p:spPr>
            </p:pic>
          </p:grpSp>
          <p:pic>
            <p:nvPicPr>
              <p:cNvPr id="16" name="图片 15">
                <a:extLst>
                  <a:ext uri="{FF2B5EF4-FFF2-40B4-BE49-F238E27FC236}">
                    <a16:creationId xmlns:a16="http://schemas.microsoft.com/office/drawing/2014/main" id="{EEF00655-1939-FBF3-F904-98E5766F75C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79487" y="4872680"/>
                <a:ext cx="364041" cy="400854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979767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/>
          <p:cNvSpPr txBox="1"/>
          <p:nvPr/>
        </p:nvSpPr>
        <p:spPr>
          <a:xfrm>
            <a:off x="522605" y="236220"/>
            <a:ext cx="78574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3200" b="1" dirty="0">
                <a:solidFill>
                  <a:srgbClr val="1E649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Methods</a:t>
            </a:r>
            <a:endParaRPr lang="zh-CN" altLang="en-US" sz="3200" b="1" dirty="0">
              <a:solidFill>
                <a:srgbClr val="1E649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57E0BE0-8827-EE95-FF8B-55D2B3B8AC9E}"/>
              </a:ext>
            </a:extLst>
          </p:cNvPr>
          <p:cNvSpPr/>
          <p:nvPr/>
        </p:nvSpPr>
        <p:spPr>
          <a:xfrm>
            <a:off x="236421" y="820995"/>
            <a:ext cx="11557473" cy="11339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Cell-to-cell similarity network construction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singular value decomposition (SVD) is applied on the TF-IDF matrix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86CD738-B268-2D98-627D-B100F349048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3206" r="2642"/>
          <a:stretch/>
        </p:blipFill>
        <p:spPr>
          <a:xfrm>
            <a:off x="4276154" y="2071396"/>
            <a:ext cx="2675152" cy="570592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AEB7AF9D-13DF-8870-7B47-8BB23D7E4F03}"/>
              </a:ext>
            </a:extLst>
          </p:cNvPr>
          <p:cNvSpPr/>
          <p:nvPr/>
        </p:nvSpPr>
        <p:spPr>
          <a:xfrm>
            <a:off x="522605" y="2435940"/>
            <a:ext cx="8500097" cy="5799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U and V are orthogonal matrices, and Σ is a diagonal matrix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F54A0B55-2B61-25C2-945F-BB3BDE86E39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9664" r="642"/>
          <a:stretch/>
        </p:blipFill>
        <p:spPr>
          <a:xfrm>
            <a:off x="522605" y="3122968"/>
            <a:ext cx="8260715" cy="330594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EB365285-EE70-78BA-247B-9B29F09804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2605" y="3673289"/>
            <a:ext cx="9871697" cy="2821825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4DDA5152-3263-3892-3002-D9B673E6E69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2605" y="3560622"/>
            <a:ext cx="9955673" cy="2934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017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/>
          <p:cNvSpPr txBox="1"/>
          <p:nvPr/>
        </p:nvSpPr>
        <p:spPr>
          <a:xfrm>
            <a:off x="522605" y="236220"/>
            <a:ext cx="78574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3200" b="1" dirty="0">
                <a:solidFill>
                  <a:srgbClr val="1E649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Methods</a:t>
            </a:r>
            <a:endParaRPr lang="zh-CN" altLang="en-US" sz="3200" b="1" dirty="0">
              <a:solidFill>
                <a:srgbClr val="1E649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57E0BE0-8827-EE95-FF8B-55D2B3B8AC9E}"/>
              </a:ext>
            </a:extLst>
          </p:cNvPr>
          <p:cNvSpPr/>
          <p:nvPr/>
        </p:nvSpPr>
        <p:spPr>
          <a:xfrm>
            <a:off x="118210" y="839557"/>
            <a:ext cx="12636737" cy="44579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Cell-to-cell similarity network construction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builds a nearest neighbor graph from the LSI matrix of N cells and d leading LSIs (d = 30)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fontAlgn="auto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Euclidean distance between any pair of cells is calculated based on the LSI matrix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fontAlgn="auto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 nearest neighbors (k = 30) for each cell are identified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fontAlgn="auto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construct an M-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kNN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graph by requiring the node (cell) pair that are mutually the k nearest neighbors to each other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fontAlgn="auto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a cell fails to find its mutually k nearest neighbors, connect this cell to its nearest neighbor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2900" indent="-342900" fontAlgn="auto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allows each cell to have, at most, k neighbors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13A2437-812B-D05D-FA29-A150FAB954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9374" y="4706670"/>
            <a:ext cx="4182625" cy="2058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224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/>
          <p:cNvSpPr txBox="1"/>
          <p:nvPr/>
        </p:nvSpPr>
        <p:spPr>
          <a:xfrm>
            <a:off x="522605" y="236220"/>
            <a:ext cx="78574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3200" b="1" dirty="0">
                <a:solidFill>
                  <a:srgbClr val="1E649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Methods</a:t>
            </a:r>
            <a:endParaRPr lang="zh-CN" altLang="en-US" sz="3200" b="1" dirty="0">
              <a:solidFill>
                <a:srgbClr val="1E649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57E0BE0-8827-EE95-FF8B-55D2B3B8AC9E}"/>
              </a:ext>
            </a:extLst>
          </p:cNvPr>
          <p:cNvSpPr/>
          <p:nvPr/>
        </p:nvSpPr>
        <p:spPr>
          <a:xfrm>
            <a:off x="155521" y="629745"/>
            <a:ext cx="11880957" cy="39039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 of seed cells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 the seed cells as a set of cells that are most likely to be relevant to the tested trait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fontAlgn="auto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g-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chromVAR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calculate a bias-corrected Z-score for each cell</a:t>
            </a:r>
          </a:p>
          <a:p>
            <a:pPr marL="342900" indent="-342900" fontAlgn="auto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not suitable to pre-define a fixed number because number can vary among tested genetic traits and the single-cell dataset</a:t>
            </a:r>
          </a:p>
          <a:p>
            <a:pPr marL="342900" indent="-342900" fontAlgn="auto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convert Z-scores to P values using a one-tailed normal distribution</a:t>
            </a:r>
          </a:p>
          <a:p>
            <a:pPr marL="342900" indent="-342900" fontAlgn="auto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consider all the cells with P values less than 0.05 as seed cells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E19195C-D412-26E7-409C-04487A4935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8774" y="4533699"/>
            <a:ext cx="3993226" cy="232430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CD410F3-5C1A-7637-B1F1-18470FC348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6016" y="4468948"/>
            <a:ext cx="3489925" cy="2324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319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/>
          <p:cNvSpPr txBox="1"/>
          <p:nvPr/>
        </p:nvSpPr>
        <p:spPr>
          <a:xfrm>
            <a:off x="522605" y="236220"/>
            <a:ext cx="78574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3200" b="1" dirty="0">
                <a:solidFill>
                  <a:srgbClr val="1E649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Methods</a:t>
            </a:r>
            <a:endParaRPr lang="zh-CN" altLang="en-US" sz="3200" b="1" dirty="0">
              <a:solidFill>
                <a:srgbClr val="1E649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57E0BE0-8827-EE95-FF8B-55D2B3B8AC9E}"/>
              </a:ext>
            </a:extLst>
          </p:cNvPr>
          <p:cNvSpPr/>
          <p:nvPr/>
        </p:nvSpPr>
        <p:spPr>
          <a:xfrm>
            <a:off x="155521" y="629745"/>
            <a:ext cx="11880957" cy="33499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 propagation with seed cells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is a set of seed nodes I ∈ V defining the initial states of an undirected M-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kNN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graph,</a:t>
            </a:r>
          </a:p>
          <a:p>
            <a:pPr fontAlgn="auto"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G = (V, E) , that is constructed as described above.</a:t>
            </a:r>
          </a:p>
          <a:p>
            <a:pPr marL="342900" indent="-34290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sparse matrices are created to represent graph structure :</a:t>
            </a:r>
          </a:p>
          <a:p>
            <a:pPr marL="342900" indent="-34290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1FB2435-CC3E-D286-996D-29F9E9DC5C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8312" y="2155371"/>
            <a:ext cx="3743688" cy="239952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847EC2C6-508A-8107-E492-2FF7CCF074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521" y="3017801"/>
            <a:ext cx="3061088" cy="1090861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A235CE92-1D29-172C-E906-9F88995DD0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69916" y="3064659"/>
            <a:ext cx="2224395" cy="997143"/>
          </a:xfrm>
          <a:prstGeom prst="rect">
            <a:avLst/>
          </a:prstGeom>
        </p:spPr>
      </p:pic>
      <p:grpSp>
        <p:nvGrpSpPr>
          <p:cNvPr id="19" name="组合 18">
            <a:extLst>
              <a:ext uri="{FF2B5EF4-FFF2-40B4-BE49-F238E27FC236}">
                <a16:creationId xmlns:a16="http://schemas.microsoft.com/office/drawing/2014/main" id="{4E50F2C3-A4C2-AF31-52C1-C7A039E690E0}"/>
              </a:ext>
            </a:extLst>
          </p:cNvPr>
          <p:cNvGrpSpPr/>
          <p:nvPr/>
        </p:nvGrpSpPr>
        <p:grpSpPr>
          <a:xfrm>
            <a:off x="155521" y="4108662"/>
            <a:ext cx="9337399" cy="1133965"/>
            <a:chOff x="660140" y="4491967"/>
            <a:chExt cx="9337399" cy="1133965"/>
          </a:xfrm>
        </p:grpSpPr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48782694-1533-257D-1ADD-37716C07932C}"/>
                </a:ext>
              </a:extLst>
            </p:cNvPr>
            <p:cNvSpPr txBox="1"/>
            <p:nvPr/>
          </p:nvSpPr>
          <p:spPr>
            <a:xfrm>
              <a:off x="660140" y="4491967"/>
              <a:ext cx="9099679" cy="11339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342900" indent="-342900" fontAlgn="auto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where         denotes adjacency matrix of G</a:t>
              </a:r>
            </a:p>
            <a:p>
              <a:pPr marL="342900" indent="-342900" fontAlgn="auto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is the transition probability matrix that is column normalization of </a:t>
              </a:r>
            </a:p>
          </p:txBody>
        </p:sp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B7C84E3C-4986-FDFD-4C07-EAF759A5929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956740" y="4620928"/>
              <a:ext cx="475441" cy="455902"/>
            </a:xfrm>
            <a:prstGeom prst="rect">
              <a:avLst/>
            </a:prstGeom>
          </p:spPr>
        </p:pic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11FE7DC4-C953-6B74-91FE-27436806F89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522098" y="5170030"/>
              <a:ext cx="475441" cy="455902"/>
            </a:xfrm>
            <a:prstGeom prst="rect">
              <a:avLst/>
            </a:prstGeom>
          </p:spPr>
        </p:pic>
        <p:pic>
          <p:nvPicPr>
            <p:cNvPr id="18" name="图片 17">
              <a:extLst>
                <a:ext uri="{FF2B5EF4-FFF2-40B4-BE49-F238E27FC236}">
                  <a16:creationId xmlns:a16="http://schemas.microsoft.com/office/drawing/2014/main" id="{71B3582C-D69C-B351-EDC9-AF6DFCBB825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035833" y="5167595"/>
              <a:ext cx="475441" cy="391089"/>
            </a:xfrm>
            <a:prstGeom prst="rect">
              <a:avLst/>
            </a:prstGeom>
          </p:spPr>
        </p:pic>
      </p:grpSp>
      <p:sp>
        <p:nvSpPr>
          <p:cNvPr id="22" name="矩形 21">
            <a:extLst>
              <a:ext uri="{FF2B5EF4-FFF2-40B4-BE49-F238E27FC236}">
                <a16:creationId xmlns:a16="http://schemas.microsoft.com/office/drawing/2014/main" id="{F893EA87-A53B-0A69-10AA-52BE0B876995}"/>
              </a:ext>
            </a:extLst>
          </p:cNvPr>
          <p:cNvSpPr/>
          <p:nvPr/>
        </p:nvSpPr>
        <p:spPr>
          <a:xfrm>
            <a:off x="155521" y="5239982"/>
            <a:ext cx="11880956" cy="5799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transition probability matrix describes the probability for one node jumping to another</a:t>
            </a:r>
          </a:p>
        </p:txBody>
      </p:sp>
    </p:spTree>
    <p:extLst>
      <p:ext uri="{BB962C8B-B14F-4D97-AF65-F5344CB8AC3E}">
        <p14:creationId xmlns:p14="http://schemas.microsoft.com/office/powerpoint/2010/main" val="4084420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5763</TotalTime>
  <Words>948</Words>
  <Application>Microsoft Office PowerPoint</Application>
  <PresentationFormat>宽屏</PresentationFormat>
  <Paragraphs>117</Paragraphs>
  <Slides>19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6" baseType="lpstr">
      <vt:lpstr>微软雅黑</vt:lpstr>
      <vt:lpstr>Arial</vt:lpstr>
      <vt:lpstr>Calibri</vt:lpstr>
      <vt:lpstr>Calibri Light</vt:lpstr>
      <vt:lpstr>Times New Roman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黄 文魁</cp:lastModifiedBy>
  <cp:revision>1224</cp:revision>
  <dcterms:created xsi:type="dcterms:W3CDTF">2015-05-05T08:02:00Z</dcterms:created>
  <dcterms:modified xsi:type="dcterms:W3CDTF">2022-09-20T10:54:24Z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2052-11.1.0.11045</vt:lpwstr>
  </property>
  <property fmtid="{D5CDD505-2E9C-101B-9397-08002B2CF9AE}" pid="3" name="KSOTemplateUUID">
    <vt:lpwstr>v1.0_mb_Tw/pkLwc8IoNYdKgNznXWA==</vt:lpwstr>
  </property>
  <property fmtid="{D5CDD505-2E9C-101B-9397-08002B2CF9AE}" pid="4" name="ICV">
    <vt:lpwstr>7BAE9A847A534346946B1E42D2F24B73</vt:lpwstr>
  </property>
</Properties>
</file>