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67" r:id="rId2"/>
    <p:sldId id="316" r:id="rId3"/>
    <p:sldId id="317" r:id="rId4"/>
    <p:sldId id="319" r:id="rId5"/>
    <p:sldId id="320" r:id="rId6"/>
    <p:sldId id="322" r:id="rId7"/>
    <p:sldId id="323" r:id="rId8"/>
    <p:sldId id="321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6" r:id="rId31"/>
    <p:sldId id="347" r:id="rId32"/>
    <p:sldId id="348" r:id="rId33"/>
    <p:sldId id="349" r:id="rId34"/>
    <p:sldId id="350" r:id="rId35"/>
    <p:sldId id="351" r:id="rId36"/>
    <p:sldId id="35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422">
          <p15:clr>
            <a:srgbClr val="A4A3A4"/>
          </p15:clr>
        </p15:guide>
        <p15:guide id="2" orient="horz" pos="1684">
          <p15:clr>
            <a:srgbClr val="A4A3A4"/>
          </p15:clr>
        </p15:guide>
        <p15:guide id="3" orient="horz" pos="3906">
          <p15:clr>
            <a:srgbClr val="A4A3A4"/>
          </p15:clr>
        </p15:guide>
        <p15:guide id="4" pos="12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郑 剑涛" initials="郑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EDAC5D"/>
    <a:srgbClr val="D88A9E"/>
    <a:srgbClr val="A1739D"/>
    <a:srgbClr val="68BAAA"/>
    <a:srgbClr val="F4A74A"/>
    <a:srgbClr val="D1758E"/>
    <a:srgbClr val="5F3158"/>
    <a:srgbClr val="774F71"/>
    <a:srgbClr val="F7C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77068" autoAdjust="0"/>
  </p:normalViewPr>
  <p:slideViewPr>
    <p:cSldViewPr snapToGrid="0" showGuides="1">
      <p:cViewPr varScale="1">
        <p:scale>
          <a:sx n="64" d="100"/>
          <a:sy n="64" d="100"/>
        </p:scale>
        <p:origin x="843" y="41"/>
      </p:cViewPr>
      <p:guideLst>
        <p:guide pos="6422"/>
        <p:guide orient="horz" pos="1684"/>
        <p:guide orient="horz" pos="3906"/>
        <p:guide pos="12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80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7387C-0F71-47AA-8625-78B4CEAC1B41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1048681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682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83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84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449A1-6881-4E18-9118-9CA8B6351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7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将这篇的理由：</a:t>
            </a:r>
            <a:endParaRPr lang="en-US" altLang="zh-CN" dirty="0"/>
          </a:p>
          <a:p>
            <a:r>
              <a:rPr lang="en-US" altLang="zh-CN" dirty="0"/>
              <a:t>	1. </a:t>
            </a:r>
            <a:r>
              <a:rPr lang="zh-CN" altLang="en-US" dirty="0"/>
              <a:t>三代测序与可变剪接两个关键词</a:t>
            </a:r>
            <a:endParaRPr lang="en-US" altLang="zh-CN" dirty="0"/>
          </a:p>
          <a:p>
            <a:r>
              <a:rPr lang="en-US" altLang="zh-CN" dirty="0"/>
              <a:t>	2. </a:t>
            </a:r>
            <a:r>
              <a:rPr lang="zh-CN" altLang="en-US" dirty="0"/>
              <a:t>作者文章质量高</a:t>
            </a:r>
            <a:endParaRPr lang="en-US" altLang="zh-CN" dirty="0"/>
          </a:p>
          <a:p>
            <a:r>
              <a:rPr lang="zh-CN" altLang="en-US" dirty="0"/>
              <a:t>哥伦比亚大学</a:t>
            </a:r>
            <a:endParaRPr lang="en-US" altLang="zh-CN" dirty="0"/>
          </a:p>
          <a:p>
            <a:r>
              <a:rPr lang="zh-CN" altLang="en-US" dirty="0"/>
              <a:t>通讯作者是三篇</a:t>
            </a:r>
            <a:r>
              <a:rPr lang="en-US" altLang="zh-CN" dirty="0"/>
              <a:t>Nature</a:t>
            </a:r>
            <a:r>
              <a:rPr lang="zh-CN" altLang="en-US" dirty="0"/>
              <a:t>的作者，其中</a:t>
            </a:r>
            <a:r>
              <a:rPr lang="en-US" altLang="zh-CN" dirty="0"/>
              <a:t>2010</a:t>
            </a:r>
            <a:r>
              <a:rPr lang="zh-CN" altLang="en-US" dirty="0"/>
              <a:t>年的一篇是一作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47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具体的代码实现，可以参考</a:t>
            </a:r>
            <a:r>
              <a:rPr lang="en-US" altLang="zh-CN" dirty="0"/>
              <a:t>Freddie</a:t>
            </a:r>
            <a:r>
              <a:rPr lang="zh-CN" altLang="en-US" dirty="0"/>
              <a:t>的源码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975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0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994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171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2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）是</a:t>
            </a:r>
            <a:r>
              <a:rPr lang="en-US" altLang="zh-C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的连续断点三元组</a:t>
            </a:r>
            <a:endParaRPr lang="en-US" altLang="zh-CN" sz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覆盖情况区分：</a:t>
            </a:r>
            <a:r>
              <a:rPr lang="en-US" altLang="zh-C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FC(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全覆盖</a:t>
            </a:r>
            <a:r>
              <a:rPr lang="en-US" altLang="zh-C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NC(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未覆盖</a:t>
            </a:r>
            <a:r>
              <a:rPr lang="en-US" altLang="zh-C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PC(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部分覆盖</a:t>
            </a:r>
            <a:r>
              <a:rPr lang="en-US" altLang="zh-C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2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altLang="zh-C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(r, </a:t>
            </a:r>
            <a:r>
              <a:rPr lang="en-US" altLang="zh-CN" sz="12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j)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表示基因组区域</a:t>
            </a:r>
            <a:r>
              <a:rPr lang="en-US" altLang="zh-C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j]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被读段 </a:t>
            </a:r>
            <a:r>
              <a:rPr lang="en-US" altLang="zh-C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覆盖的百分比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308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430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473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431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MerCI</a:t>
            </a:r>
            <a:r>
              <a:rPr lang="zh-CN" altLang="en-US" dirty="0"/>
              <a:t>是一轮迭代过程，每轮迭代，都将</a:t>
            </a:r>
            <a:r>
              <a:rPr lang="en-US" altLang="zh-CN" dirty="0"/>
              <a:t>recycling bin</a:t>
            </a:r>
            <a:r>
              <a:rPr lang="zh-CN" altLang="en-US" dirty="0"/>
              <a:t>中的</a:t>
            </a:r>
            <a:r>
              <a:rPr lang="en-US" altLang="zh-CN" dirty="0"/>
              <a:t>reads</a:t>
            </a:r>
            <a:r>
              <a:rPr lang="zh-CN" altLang="en-US" dirty="0"/>
              <a:t>划分为两个</a:t>
            </a:r>
            <a:r>
              <a:rPr lang="en-US" altLang="zh-CN" dirty="0"/>
              <a:t>bin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初始时，所有</a:t>
            </a:r>
            <a:r>
              <a:rPr lang="en-US" altLang="zh-CN" dirty="0"/>
              <a:t>read</a:t>
            </a:r>
            <a:r>
              <a:rPr lang="zh-CN" altLang="en-US" dirty="0"/>
              <a:t>都归于</a:t>
            </a:r>
            <a:r>
              <a:rPr lang="en-US" altLang="zh-CN" dirty="0"/>
              <a:t>recycling bin</a:t>
            </a:r>
          </a:p>
          <a:p>
            <a:r>
              <a:rPr lang="zh-CN" altLang="en-US" dirty="0"/>
              <a:t>每轮迭代中，</a:t>
            </a:r>
            <a:r>
              <a:rPr lang="en-US" altLang="zh-CN" dirty="0"/>
              <a:t>isoform bin</a:t>
            </a:r>
            <a:r>
              <a:rPr lang="zh-CN" altLang="en-US" dirty="0"/>
              <a:t>用于重构</a:t>
            </a:r>
            <a:r>
              <a:rPr lang="en-US" altLang="zh-CN" dirty="0"/>
              <a:t>isoform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221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LRs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one-hot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矩阵，</a:t>
            </a:r>
            <a:r>
              <a:rPr lang="en-US" altLang="zh-C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LRs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数目，</a:t>
            </a:r>
            <a:r>
              <a:rPr lang="en-US" altLang="zh-C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为断点集合</a:t>
            </a:r>
            <a:r>
              <a:rPr lang="en-US" altLang="zh-C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划分的区域数目</a:t>
            </a:r>
            <a:r>
              <a:rPr lang="en-US" altLang="zh-C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= |S| 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Isoform I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one-hot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表示，由</a:t>
            </a:r>
            <a:r>
              <a:rPr lang="en-US" altLang="zh-C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isoform bin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决定</a:t>
            </a:r>
            <a:endParaRPr lang="en-US" altLang="zh-CN" sz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where µ is a user-defined threshold forbidding the inclusion of a read into the isoform bin if at least µ corrections are required. By default, we set µ = 3, allowing for up to two error corrections per read.</a:t>
            </a:r>
            <a:endParaRPr lang="en-US" altLang="zh-CN" sz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563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382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90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691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第三点，作为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339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最小化目标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CGL</a:t>
            </a:r>
            <a:r>
              <a:rPr lang="zh-CN" altLang="en-US" dirty="0"/>
              <a:t>约束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Freddie</a:t>
            </a:r>
            <a:r>
              <a:rPr lang="zh-CN" altLang="en-US" dirty="0"/>
              <a:t>将</a:t>
            </a:r>
            <a:r>
              <a:rPr lang="en-US" altLang="zh-CN" dirty="0" err="1"/>
              <a:t>MErCI</a:t>
            </a:r>
            <a:r>
              <a:rPr lang="zh-CN" altLang="en-US" dirty="0"/>
              <a:t>表示为整数线性规划问题进行求解，得到</a:t>
            </a:r>
            <a:r>
              <a:rPr lang="en-US" altLang="zh-CN" dirty="0"/>
              <a:t>reads</a:t>
            </a:r>
            <a:r>
              <a:rPr lang="zh-CN" altLang="en-US" dirty="0"/>
              <a:t>的最优分配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8343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Isoform bin</a:t>
            </a:r>
            <a:r>
              <a:rPr lang="zh-CN" altLang="en-US" dirty="0"/>
              <a:t>划分完成之后，基于</a:t>
            </a:r>
            <a:r>
              <a:rPr lang="en-US" altLang="zh-CN" dirty="0"/>
              <a:t>isoform bin</a:t>
            </a:r>
            <a:r>
              <a:rPr lang="zh-CN" altLang="en-US" dirty="0"/>
              <a:t>来重构</a:t>
            </a:r>
            <a:r>
              <a:rPr lang="en-US" altLang="zh-CN" dirty="0"/>
              <a:t>isoform</a:t>
            </a:r>
          </a:p>
          <a:p>
            <a:r>
              <a:rPr lang="zh-CN" altLang="en-US" dirty="0"/>
              <a:t>要求阈值</a:t>
            </a:r>
            <a:r>
              <a:rPr lang="en-US" altLang="zh-CN" dirty="0"/>
              <a:t>&gt;30%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209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6712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中位数长度为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1905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个核苷酸，中位数读数为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43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</a:t>
            </a:r>
            <a:r>
              <a:rPr lang="en-US" altLang="zh-CN" dirty="0"/>
              <a:t>P_T</a:t>
            </a:r>
            <a:r>
              <a:rPr lang="zh-CN" altLang="en-US" dirty="0"/>
              <a:t>为工具</a:t>
            </a:r>
            <a:r>
              <a:rPr lang="en-US" altLang="zh-CN" dirty="0"/>
              <a:t>T</a:t>
            </a:r>
            <a:r>
              <a:rPr lang="zh-CN" altLang="en-US" dirty="0"/>
              <a:t>预测出来的</a:t>
            </a:r>
            <a:r>
              <a:rPr lang="en-US" altLang="zh-CN" dirty="0"/>
              <a:t>isoform</a:t>
            </a:r>
            <a:r>
              <a:rPr lang="zh-CN" altLang="en-US" dirty="0"/>
              <a:t>集合，而</a:t>
            </a:r>
            <a:r>
              <a:rPr lang="en-US" altLang="zh-CN" dirty="0"/>
              <a:t>S</a:t>
            </a:r>
            <a:r>
              <a:rPr lang="zh-CN" altLang="en-US" dirty="0"/>
              <a:t>为模拟数据中</a:t>
            </a:r>
            <a:r>
              <a:rPr lang="en-US" altLang="zh-CN" dirty="0"/>
              <a:t>isoform</a:t>
            </a:r>
            <a:r>
              <a:rPr lang="zh-CN" altLang="en-US" dirty="0"/>
              <a:t>集合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aln</a:t>
            </a:r>
            <a:r>
              <a:rPr lang="en-US" altLang="zh-CN" dirty="0"/>
              <a:t>(i1, i2)</a:t>
            </a:r>
            <a:r>
              <a:rPr lang="zh-CN" altLang="en-US" dirty="0"/>
              <a:t>为</a:t>
            </a:r>
            <a:r>
              <a:rPr lang="en-US" altLang="zh-CN" dirty="0"/>
              <a:t>LR</a:t>
            </a:r>
            <a:r>
              <a:rPr lang="zh-CN" altLang="en-US" dirty="0"/>
              <a:t>同时映射到</a:t>
            </a:r>
            <a:r>
              <a:rPr lang="en-US" altLang="zh-CN" dirty="0"/>
              <a:t>i1</a:t>
            </a:r>
            <a:r>
              <a:rPr lang="zh-CN" altLang="en-US" dirty="0"/>
              <a:t>和</a:t>
            </a:r>
            <a:r>
              <a:rPr lang="en-US" altLang="zh-CN" dirty="0"/>
              <a:t>i2</a:t>
            </a:r>
            <a:r>
              <a:rPr lang="zh-CN" altLang="en-US" dirty="0"/>
              <a:t>上的总长度。</a:t>
            </a:r>
            <a:r>
              <a:rPr lang="en-US" altLang="zh-CN" dirty="0"/>
              <a:t>Len(i1)</a:t>
            </a:r>
            <a:r>
              <a:rPr lang="zh-CN" altLang="en-US" dirty="0"/>
              <a:t>为</a:t>
            </a:r>
            <a:r>
              <a:rPr lang="en-US" altLang="zh-CN" dirty="0"/>
              <a:t>isoform</a:t>
            </a:r>
            <a:r>
              <a:rPr lang="zh-CN" altLang="en-US" dirty="0"/>
              <a:t>序列的长度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095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混合图代表成对相似的</a:t>
            </a:r>
            <a:r>
              <a:rPr lang="en-US" altLang="zh-CN" dirty="0"/>
              <a:t>PI</a:t>
            </a:r>
            <a:r>
              <a:rPr lang="zh-CN" altLang="en-US" dirty="0"/>
              <a:t>和</a:t>
            </a:r>
            <a:r>
              <a:rPr lang="en-US" altLang="zh-CN" dirty="0"/>
              <a:t>GTI</a:t>
            </a:r>
            <a:r>
              <a:rPr lang="zh-CN" altLang="en-US" dirty="0"/>
              <a:t>集合，解释为真阳性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混合模糊图无法明确标注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226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为了评估上述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中的每一步对于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isoform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预测的影响，以三种方式构建了完美读簇图（将从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isoform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模拟出来的读数进行聚类）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fontAlgn="base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准确率反映了模拟数据的测序误差大小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fontAlgn="base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反映了测序和读数映射的组合误差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fontAlgn="base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Freddie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划分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过程引入的误差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fontAlgn="base">
              <a:buAutoNum type="arabicPeriod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fontAlgn="base">
              <a:buAutoNum type="arabicPeriod"/>
            </a:pP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847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9763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横轴为节点间相关系数阈值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fontAlgn="base"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纵轴表示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GTI / 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占比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fontAlgn="base"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fontAlgn="base"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随相关系数阈值增加，真阳性增加；可以看到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Freddie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与三个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perfect cluster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的结果是最相近的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6374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横轴为节点间相关系数阈值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fontAlgn="base"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纵轴表示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GTI / 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占比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fontAlgn="base"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fontAlgn="base">
              <a:buNone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Freddie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的假阳性是三者最低的，且接近于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perfect cluster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855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横轴为节点间相关系数阈值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fontAlgn="base"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纵轴表示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GTI / 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占比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fontAlgn="base"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fontAlgn="base">
              <a:buNone/>
            </a:pP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1517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中位数长度为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1905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个核苷酸，中位数读数为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5585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为其他文献验证过的区域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13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为其他文献验证过的区域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659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52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可变剪接相关的背景知识不介绍了</a:t>
            </a:r>
            <a:endParaRPr lang="en-US" altLang="zh-CN" dirty="0"/>
          </a:p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可变剪接是许多癌症发展的重要机制，特别是新颖的或异常的可变剪接模式</a:t>
            </a:r>
          </a:p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在对新颖或异常可变剪接事件无注释的情况下，检测十分困难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二代测序的读段长读很少跨过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个以上的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splice junction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，对于依据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splice junction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来重建完整异构体的方法不利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而三代测序足以完美定义出潜在异构体的外显子。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790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根据使用现有的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isoform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注释数据库的程度，目前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LRs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的异构体检测方法主要分为三种</a:t>
            </a:r>
            <a:endParaRPr lang="en-US" altLang="zh-CN" sz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仅检测注释中描述的异构体，如图，需要长读段与注释异构体最大匹配，或者是丢弃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部分依赖注释（如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FLAIR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）：要求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与注释剪接位点匹配。可检测具有潜在新外显子的异构体，例如这些外显子边界存在于某些注释异构体中。依赖于注释的方法，将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与注释中最近的外显子边界进行匹配，并假设任何偏差都是测序噪声的结果而不是潜在的新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de-novo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，不依赖于任何注释，仅依赖于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LRs</a:t>
            </a:r>
            <a:endParaRPr lang="zh-CN" alt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显然，前两种方式，都将受到注释数据库不完整的限制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356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根据使用现有的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isoform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注释数据库的程度，目前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LRs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的异构体检测方法主要分为三种</a:t>
            </a:r>
            <a:endParaRPr lang="en-US" altLang="zh-CN" sz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仅检测注释中描述的异构体，如图，需要长读段与注释异构体最大匹配，或者是丢弃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部分依赖注释（如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FLAIR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）：要求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与注释剪接位点匹配。可检测具有潜在新外显子的异构体，例如这些外显子边界存在于某些注释异构体中。依赖于注释的方法，将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与注释中最近的外显子边界进行匹配，并假设任何偏差都是测序噪声的结果而不是潜在的新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de-novo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，不依赖于任何注释，仅依赖于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LRs</a:t>
            </a:r>
            <a:endParaRPr lang="zh-CN" alt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显然，前两种方式，都将受到注释数据库不完整的限制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982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根据使用现有的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isoform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注释数据库的程度，目前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LRs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的异构体检测方法主要分为三种</a:t>
            </a:r>
            <a:endParaRPr lang="en-US" altLang="zh-CN" sz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仅检测注释中描述的异构体，如图，需要长读段与注释异构体最大匹配，或者是丢弃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部分依赖注释（如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FLAIR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）：要求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与注释剪接位点匹配。可检测具有潜在新外显子的异构体，例如这些外显子边界存在于某些注释异构体中。依赖于注释的方法，将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与注释中最近的外显子边界进行匹配，并假设任何偏差都是测序噪声的结果而不是潜在的新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de-novo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，不依赖于任何注释，仅依赖于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LRs</a:t>
            </a:r>
            <a:endParaRPr lang="zh-CN" alt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显然，前两种方式，都将受到注释数据库不完整的限制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42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277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关于映射：读段映射工具应该是</a:t>
            </a:r>
            <a:r>
              <a:rPr lang="en-US" altLang="zh-C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splice-aware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的，</a:t>
            </a:r>
            <a:r>
              <a:rPr lang="en-US" altLang="zh-C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Freddie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推荐使用</a:t>
            </a:r>
            <a:r>
              <a:rPr lang="en-US" altLang="zh-CN" sz="12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deSALT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，其为</a:t>
            </a:r>
            <a:r>
              <a:rPr lang="en-US" altLang="zh-C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split-align</a:t>
            </a:r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设计且无需注释</a:t>
            </a:r>
            <a:endParaRPr lang="en-US" altLang="zh-CN" sz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449A1-6881-4E18-9118-9CA8B63513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99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0886-4AD8-4161-82C9-52765C4B543F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altLang="zh-CN" dirty="0"/>
              <a:t>Central South University</a:t>
            </a:r>
            <a:endParaRPr lang="zh-CN" altLang="en-US" dirty="0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5B3C-719C-4EE6-913A-D4CBE95DEF28}" type="datetime1">
              <a:rPr lang="zh-CN" altLang="en-US" smtClean="0"/>
              <a:t>2021/4/6</a:t>
            </a:fld>
            <a:endParaRPr lang="zh-CN" altLang="en-US" dirty="0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altLang="zh-CN" b="0" i="0" u="none" strike="noStrike" smtClean="0">
                <a:effectLst/>
              </a:defRPr>
            </a:lvl1pPr>
          </a:lstStyle>
          <a:p>
            <a:r>
              <a:rPr lang="en-US" dirty="0"/>
              <a:t>Central South University</a:t>
            </a:r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8E14CB7-AD97-4197-906A-49C9BC49447E}" type="datetime1">
              <a:rPr lang="zh-CN" altLang="en-US" smtClean="0"/>
              <a:t>2021/4/6</a:t>
            </a:fld>
            <a:endParaRPr lang="zh-CN" altLang="en-US" dirty="0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2"/>
                </a:solidFill>
              </a:defRPr>
            </a:lvl1pPr>
          </a:lstStyle>
          <a:p>
            <a:r>
              <a:rPr lang="en-US" altLang="zh-CN" dirty="0"/>
              <a:t>Central South University</a:t>
            </a:r>
            <a:endParaRPr lang="zh-CN" altLang="en-US" dirty="0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3D39BEF3-C642-43F7-A951-ECBD4B3810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文本框 43"/>
          <p:cNvSpPr txBox="1"/>
          <p:nvPr/>
        </p:nvSpPr>
        <p:spPr>
          <a:xfrm>
            <a:off x="19474" y="1328299"/>
            <a:ext cx="121725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Freddie: Annotation-independent Detection and Discovery of Transcriptomic Alternative Splicing Isoforms</a:t>
            </a:r>
            <a:endParaRPr lang="en-US" altLang="zh-CN" sz="4000" dirty="0">
              <a:solidFill>
                <a:schemeClr val="bg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C31FE8-970D-4D25-93D9-400D7C05225D}"/>
              </a:ext>
            </a:extLst>
          </p:cNvPr>
          <p:cNvSpPr/>
          <p:nvPr/>
        </p:nvSpPr>
        <p:spPr>
          <a:xfrm>
            <a:off x="521650" y="5114202"/>
            <a:ext cx="11148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bioRxiv</a:t>
            </a:r>
          </a:p>
          <a:p>
            <a:pPr algn="ctr"/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Published: 2021.01.22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81BB64-38E5-4F49-824F-A89FD08C83CD}"/>
              </a:ext>
            </a:extLst>
          </p:cNvPr>
          <p:cNvSpPr/>
          <p:nvPr/>
        </p:nvSpPr>
        <p:spPr>
          <a:xfrm>
            <a:off x="9092602" y="5911070"/>
            <a:ext cx="2009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汇报人：郑剑涛</a:t>
            </a:r>
            <a:endParaRPr lang="en-US" altLang="zh-CN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53116B-82E8-4004-963D-A82A40A0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683E-E80C-47E1-8D6C-E8E69B1817CA}" type="datetime1">
              <a:rPr lang="zh-CN" altLang="en-US" smtClean="0"/>
              <a:t>2021/4/6</a:t>
            </a:fld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CBA1E94-B396-486D-B7FF-1EC2EC01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C8DA97C6-7CD6-4D55-B537-0259BDE0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Central South University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E99C12-EF51-4875-A3B0-CF1AC808A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50" y="2756269"/>
            <a:ext cx="11128212" cy="22534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19"/>
    </mc:Choice>
    <mc:Fallback xmlns="">
      <p:transition advTm="9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4209372" y="310593"/>
            <a:ext cx="3405643" cy="629900"/>
            <a:chOff x="4100740" y="960074"/>
            <a:chExt cx="3405643" cy="629900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4100740" y="960074"/>
              <a:ext cx="3405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8F608A"/>
                  </a:solidFill>
                  <a:latin typeface="+mj-ea"/>
                  <a:sym typeface="+mn-ea"/>
                </a:rPr>
                <a:t>Read partitioning</a:t>
              </a: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ED59-86AE-4264-8D36-5D2037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378-4BF4-4E9B-B4FE-182405EC07F0}" type="datetime1">
              <a:rPr lang="zh-CN" altLang="en-US" smtClean="0"/>
              <a:t>2021/4/6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E469-3B60-4627-9D2C-418F3CF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9365-B5CB-42CF-B0DB-3A13E2D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Central South University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B70A9C-01B6-4A32-B77F-B6053775CA87}"/>
              </a:ext>
            </a:extLst>
          </p:cNvPr>
          <p:cNvSpPr txBox="1"/>
          <p:nvPr/>
        </p:nvSpPr>
        <p:spPr>
          <a:xfrm>
            <a:off x="129610" y="1047174"/>
            <a:ext cx="7065949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目的：将可能来自相似异构体的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划分到同一组中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划分满足的充要条件：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如果两个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包含重叠区域，则应归于同一组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如果两个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位于不同组，则应无重叠区域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做法：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LRs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按坐标排序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根据重叠宽度优先源则，找出连续覆盖区域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后续步骤均基于某分组进行，因此并行化程度高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EF907C-DDE1-4E14-9FD6-5012A8C9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559" y="2457483"/>
            <a:ext cx="5129213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88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2367082" y="304277"/>
            <a:ext cx="7065949" cy="636216"/>
            <a:chOff x="2258450" y="953758"/>
            <a:chExt cx="7065949" cy="636216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2258450" y="953758"/>
              <a:ext cx="70659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8F608A"/>
                  </a:solidFill>
                  <a:latin typeface="+mj-ea"/>
                  <a:sym typeface="+mn-ea"/>
                </a:rPr>
                <a:t>Canonical segmentation of the genome</a:t>
              </a: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ED59-86AE-4264-8D36-5D2037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378-4BF4-4E9B-B4FE-182405EC07F0}" type="datetime1">
              <a:rPr lang="zh-CN" altLang="en-US" smtClean="0"/>
              <a:t>2021/4/6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E469-3B60-4627-9D2C-418F3CF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9365-B5CB-42CF-B0DB-3A13E2D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Central South University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B70A9C-01B6-4A32-B77F-B6053775CA87}"/>
              </a:ext>
            </a:extLst>
          </p:cNvPr>
          <p:cNvSpPr txBox="1"/>
          <p:nvPr/>
        </p:nvSpPr>
        <p:spPr>
          <a:xfrm>
            <a:off x="1333144" y="1090031"/>
            <a:ext cx="10630968" cy="556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依赖于注释的异构体检测工具的限制：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与注释中最接近的外显子边界进行匹配，假定其匹配偏差都是测序噪声的结果，而不是潜在的新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事件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目的：提出一种数据驱动的分割方法，以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作为支持，筛选出足够多的分割断点来识别外显子边界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步骤：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定义候选断点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筛选标准断点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61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2367082" y="304277"/>
            <a:ext cx="7065949" cy="636216"/>
            <a:chOff x="2258450" y="953758"/>
            <a:chExt cx="7065949" cy="636216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2258450" y="953758"/>
              <a:ext cx="70659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8F608A"/>
                  </a:solidFill>
                  <a:latin typeface="+mj-ea"/>
                  <a:sym typeface="+mn-ea"/>
                </a:rPr>
                <a:t>Identifying candidate breakpoints</a:t>
              </a: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ED59-86AE-4264-8D36-5D2037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378-4BF4-4E9B-B4FE-182405EC07F0}" type="datetime1">
              <a:rPr lang="zh-CN" altLang="en-US" smtClean="0"/>
              <a:t>2021/4/6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E469-3B60-4627-9D2C-418F3CF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9365-B5CB-42CF-B0DB-3A13E2D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Central South University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B70A9C-01B6-4A32-B77F-B6053775CA87}"/>
              </a:ext>
            </a:extLst>
          </p:cNvPr>
          <p:cNvSpPr txBox="1"/>
          <p:nvPr/>
        </p:nvSpPr>
        <p:spPr>
          <a:xfrm>
            <a:off x="261458" y="975451"/>
            <a:ext cx="11927020" cy="279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定义候选断点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视作离散信号：对于每个基因组位置 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，定义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M[</a:t>
            </a:r>
            <a:r>
              <a:rPr lang="en-US" altLang="zh-CN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表示起点或终点在 </a:t>
            </a:r>
            <a:r>
              <a:rPr lang="en-US" altLang="zh-CN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的读段数目。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使用高斯滤波对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进行平滑，以消除噪声，如潜在剪接位点上的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indel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测序误差（假设噪声符合正态分布）。用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表示平滑后的高斯峰点（局部最大值）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33703A-A98D-405B-85C1-A44776AF0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094" y="3738356"/>
            <a:ext cx="5159964" cy="15920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5E7AA9-C95C-4A55-8F58-B1909BF6D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463" y="5212037"/>
            <a:ext cx="10073903" cy="164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6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2367082" y="304277"/>
            <a:ext cx="7888542" cy="636216"/>
            <a:chOff x="2258450" y="953758"/>
            <a:chExt cx="7888542" cy="636216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2258450" y="953758"/>
              <a:ext cx="7888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8F608A"/>
                  </a:solidFill>
                  <a:latin typeface="+mj-ea"/>
                  <a:sym typeface="+mn-ea"/>
                </a:rPr>
                <a:t>Pruning the set of the candidate breakpoints</a:t>
              </a: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ED59-86AE-4264-8D36-5D2037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378-4BF4-4E9B-B4FE-182405EC07F0}" type="datetime1">
              <a:rPr lang="zh-CN" altLang="en-US" smtClean="0"/>
              <a:t>2021/4/6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E469-3B60-4627-9D2C-418F3CF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9365-B5CB-42CF-B0DB-3A13E2D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Central South University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B70A9C-01B6-4A32-B77F-B6053775CA87}"/>
              </a:ext>
            </a:extLst>
          </p:cNvPr>
          <p:cNvSpPr txBox="1"/>
          <p:nvPr/>
        </p:nvSpPr>
        <p:spPr>
          <a:xfrm>
            <a:off x="347843" y="1859997"/>
            <a:ext cx="11927020" cy="335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筛选标准断点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目的：从 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中找出 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，用 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来表示基因组中的标准外显子边界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问题转化：定义评分函数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，找出的 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将使得 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 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定义：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给定一组断点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j,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k)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，对于其中的两个片段</a:t>
            </a:r>
            <a:r>
              <a:rPr lang="en-US" altLang="zh-CN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-j, j-k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若片段间覆盖度剧烈变化，则赋予正值；若片段只有部分映射，则赋予负值。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34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2367082" y="304277"/>
            <a:ext cx="7888542" cy="636216"/>
            <a:chOff x="2258450" y="953758"/>
            <a:chExt cx="7888542" cy="636216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2258450" y="953758"/>
              <a:ext cx="7888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8F608A"/>
                  </a:solidFill>
                  <a:latin typeface="+mj-ea"/>
                  <a:sym typeface="+mn-ea"/>
                </a:rPr>
                <a:t>Pruning the set of the candidate breakpoints</a:t>
              </a: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ED59-86AE-4264-8D36-5D2037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378-4BF4-4E9B-B4FE-182405EC07F0}" type="datetime1">
              <a:rPr lang="zh-CN" altLang="en-US" smtClean="0"/>
              <a:t>2021/4/6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E469-3B60-4627-9D2C-418F3CF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9365-B5CB-42CF-B0DB-3A13E2D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Central South University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B70A9C-01B6-4A32-B77F-B6053775CA87}"/>
              </a:ext>
            </a:extLst>
          </p:cNvPr>
          <p:cNvSpPr txBox="1"/>
          <p:nvPr/>
        </p:nvSpPr>
        <p:spPr>
          <a:xfrm>
            <a:off x="347843" y="1178679"/>
            <a:ext cx="11927020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的公式定义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1AFE221-7052-47A6-A0C8-B7855EA8D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36" y="5034465"/>
            <a:ext cx="111252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26213B1-7A3A-4D4C-A013-DBB16E8E5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28" y="1910429"/>
            <a:ext cx="92392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23C1FE60-E358-45E9-B4AD-55C91F9EA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673502"/>
            <a:ext cx="744855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7F47DB5E-CFD4-4171-9B84-64A0600DE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3936802"/>
            <a:ext cx="325755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75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2367082" y="304277"/>
            <a:ext cx="7888542" cy="636216"/>
            <a:chOff x="2258450" y="953758"/>
            <a:chExt cx="7888542" cy="636216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2258450" y="953758"/>
              <a:ext cx="7888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8F608A"/>
                  </a:solidFill>
                  <a:latin typeface="+mj-ea"/>
                  <a:sym typeface="+mn-ea"/>
                </a:rPr>
                <a:t>Pruning the set of the candidate breakpoints</a:t>
              </a: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B70A9C-01B6-4A32-B77F-B6053775CA87}"/>
                  </a:ext>
                </a:extLst>
              </p:cNvPr>
              <p:cNvSpPr txBox="1"/>
              <p:nvPr/>
            </p:nvSpPr>
            <p:spPr>
              <a:xfrm>
                <a:off x="364935" y="1071999"/>
                <a:ext cx="11927020" cy="5568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如何从 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中寻找集合 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，使得 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f(S)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最大化？ 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动态规划 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DP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相关定义：</a:t>
                </a: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排序后得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∁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∁</m:t>
                    </m:r>
                  </m:oMath>
                </a14:m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dirty="0" err="1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表示排序后在位置 </a:t>
                </a:r>
                <a:r>
                  <a:rPr lang="en-US" altLang="zh-CN" sz="2400" dirty="0" err="1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的断点，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∁</m:t>
                    </m:r>
                  </m:oMath>
                </a14:m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dirty="0" err="1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..j]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对应断点集合，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𝑙𝑒𝑛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(∁)</m:t>
                    </m:r>
                  </m:oMath>
                </a14:m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状态描述：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∁</m:t>
                    </m:r>
                    <m:r>
                      <a:rPr lang="en-US" altLang="zh-CN" sz="24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4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..</m:t>
                    </m:r>
                    <m:r>
                      <a:rPr lang="en-US" altLang="zh-CN" sz="24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4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zh-CN" altLang="en-US" sz="24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中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的最高得分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4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4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4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4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4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状态转移：</a:t>
                </a:r>
                <a:r>
                  <a:rPr lang="en-US" altLang="zh-CN" sz="2400" dirty="0">
                    <a:solidFill>
                      <a:schemeClr val="bg2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max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,?])</m:t>
                    </m:r>
                  </m:oMath>
                </a14:m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初始化：</a:t>
                </a:r>
                <a:r>
                  <a:rPr lang="en-US" altLang="zh-CN" sz="2400" dirty="0">
                    <a:solidFill>
                      <a:schemeClr val="bg2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?</m:t>
                        </m:r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?</m:t>
                        </m:r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sz="24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altLang="zh-CN" sz="24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([?,?,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altLang="zh-CN" sz="24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])</m:t>
                    </m:r>
                  </m:oMath>
                </a14:m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最终结果：寻找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1&lt;</m:t>
                            </m:r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lim>
                        </m:limLow>
                      </m:fName>
                      <m:e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[1,</m:t>
                            </m:r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func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，然后回溯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DP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表得到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B70A9C-01B6-4A32-B77F-B6053775C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35" y="1071999"/>
                <a:ext cx="11927020" cy="5568576"/>
              </a:xfrm>
              <a:prstGeom prst="rect">
                <a:avLst/>
              </a:prstGeom>
              <a:blipFill>
                <a:blip r:embed="rId3"/>
                <a:stretch>
                  <a:fillRect l="-818" b="-3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>
            <a:extLst>
              <a:ext uri="{FF2B5EF4-FFF2-40B4-BE49-F238E27FC236}">
                <a16:creationId xmlns:a16="http://schemas.microsoft.com/office/drawing/2014/main" id="{C0A06CE0-021F-48F8-8B1A-AA3307C2D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04" y="4841814"/>
            <a:ext cx="104965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74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2367082" y="304277"/>
            <a:ext cx="7888542" cy="636216"/>
            <a:chOff x="2258450" y="953758"/>
            <a:chExt cx="7888542" cy="636216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2258450" y="953758"/>
              <a:ext cx="7888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8F608A"/>
                  </a:solidFill>
                  <a:latin typeface="+mj-ea"/>
                  <a:sym typeface="+mn-ea"/>
                </a:rPr>
                <a:t>Pruning the set of the candidate breakpoints</a:t>
              </a: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ED59-86AE-4264-8D36-5D2037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378-4BF4-4E9B-B4FE-182405EC07F0}" type="datetime1">
              <a:rPr lang="zh-CN" altLang="en-US" smtClean="0"/>
              <a:t>2021/4/6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E469-3B60-4627-9D2C-418F3CF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9365-B5CB-42CF-B0DB-3A13E2D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Central South University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B70A9C-01B6-4A32-B77F-B6053775CA87}"/>
                  </a:ext>
                </a:extLst>
              </p:cNvPr>
              <p:cNvSpPr txBox="1"/>
              <p:nvPr/>
            </p:nvSpPr>
            <p:spPr>
              <a:xfrm>
                <a:off x="347843" y="1422224"/>
                <a:ext cx="11927020" cy="4457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DP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性能优化 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1.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断点预先确定：从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中选择出读段数高于三倍均值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标准差的断点，作为标准断点</a:t>
                </a: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2.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限制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大小：用户设定阈值（默认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），若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超过该值，则将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划分为多个小集合</a:t>
                </a: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LR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向量化：</a:t>
                </a: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确定 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之后，根据 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划分的 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|S| -1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个基因组区域，对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LR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进行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one-hot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编码</a:t>
                </a: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要求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LR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在基因组区域 </a:t>
                </a:r>
                <a:r>
                  <a:rPr lang="en-US" altLang="zh-CN" sz="2400" dirty="0" err="1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的覆盖率达到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90%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以上时，对应值为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B70A9C-01B6-4A32-B77F-B6053775C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43" y="1422224"/>
                <a:ext cx="11927020" cy="4457952"/>
              </a:xfrm>
              <a:prstGeom prst="rect">
                <a:avLst/>
              </a:prstGeom>
              <a:blipFill>
                <a:blip r:embed="rId3"/>
                <a:stretch>
                  <a:fillRect l="-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utoShape 2">
            <a:extLst>
              <a:ext uri="{FF2B5EF4-FFF2-40B4-BE49-F238E27FC236}">
                <a16:creationId xmlns:a16="http://schemas.microsoft.com/office/drawing/2014/main" id="{CCC53230-EE25-4722-A5DC-91B2F62FC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5250" y="3119438"/>
            <a:ext cx="4381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42924380-991A-4306-B17C-7598157066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57650" y="3271838"/>
            <a:ext cx="4381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294" name="Picture 6">
            <a:extLst>
              <a:ext uri="{FF2B5EF4-FFF2-40B4-BE49-F238E27FC236}">
                <a16:creationId xmlns:a16="http://schemas.microsoft.com/office/drawing/2014/main" id="{A33B380E-864B-4F6E-A1E9-380E930FC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94" y="5435776"/>
            <a:ext cx="99155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85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2367082" y="304277"/>
            <a:ext cx="7888542" cy="636216"/>
            <a:chOff x="2258450" y="953758"/>
            <a:chExt cx="7888542" cy="636216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2258450" y="953758"/>
              <a:ext cx="7888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8F608A"/>
                  </a:solidFill>
                  <a:latin typeface="+mj-ea"/>
                  <a:sym typeface="+mn-ea"/>
                </a:rPr>
                <a:t> Clustering and error correction</a:t>
              </a: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ED59-86AE-4264-8D36-5D2037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378-4BF4-4E9B-B4FE-182405EC07F0}" type="datetime1">
              <a:rPr lang="zh-CN" altLang="en-US" smtClean="0"/>
              <a:t>2021/4/6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E469-3B60-4627-9D2C-418F3CF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9365-B5CB-42CF-B0DB-3A13E2D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Central South University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B70A9C-01B6-4A32-B77F-B6053775CA87}"/>
              </a:ext>
            </a:extLst>
          </p:cNvPr>
          <p:cNvSpPr txBox="1"/>
          <p:nvPr/>
        </p:nvSpPr>
        <p:spPr>
          <a:xfrm>
            <a:off x="347843" y="1422224"/>
            <a:ext cx="11927020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目的：找出所有潜在异构体，以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one-hot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关键问题：考虑单个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indels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及外显子缺失的问题，使用同簇的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LRs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进行纠正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簇：由可能来自相同异构体的相似读数组成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如何重构异构体：通过簇中的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LRs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生成的共识结构来重构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挑战：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异构体（聚类簇）数量不知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用片段表示异构体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方法灵感来源：单倍体组装的最小误差修正（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）问题，称为</a:t>
            </a:r>
            <a:r>
              <a:rPr lang="en-US" altLang="zh-CN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MErCI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CCC53230-EE25-4722-A5DC-91B2F62FC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5250" y="3119438"/>
            <a:ext cx="4381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42924380-991A-4306-B17C-7598157066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57650" y="3271838"/>
            <a:ext cx="4381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98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2367082" y="304277"/>
            <a:ext cx="7888542" cy="636216"/>
            <a:chOff x="2258450" y="953758"/>
            <a:chExt cx="7888542" cy="636216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2258450" y="953758"/>
              <a:ext cx="7888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8F608A"/>
                  </a:solidFill>
                  <a:latin typeface="+mj-ea"/>
                  <a:sym typeface="+mn-ea"/>
                </a:rPr>
                <a:t> Clustering and error correction</a:t>
              </a: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ED59-86AE-4264-8D36-5D2037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378-4BF4-4E9B-B4FE-182405EC07F0}" type="datetime1">
              <a:rPr lang="zh-CN" altLang="en-US" smtClean="0"/>
              <a:t>2021/4/6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E469-3B60-4627-9D2C-418F3CF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9365-B5CB-42CF-B0DB-3A13E2D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Central South University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B70A9C-01B6-4A32-B77F-B6053775CA87}"/>
              </a:ext>
            </a:extLst>
          </p:cNvPr>
          <p:cNvSpPr txBox="1"/>
          <p:nvPr/>
        </p:nvSpPr>
        <p:spPr>
          <a:xfrm>
            <a:off x="300684" y="831120"/>
            <a:ext cx="7018632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MErCI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过程描述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CCC53230-EE25-4722-A5DC-91B2F62FC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5250" y="3119438"/>
            <a:ext cx="4381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42924380-991A-4306-B17C-7598157066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57650" y="3271838"/>
            <a:ext cx="4381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B7FD0F4-7D67-4FCA-B703-3678B4A25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850744"/>
            <a:ext cx="12182475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42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2367082" y="304277"/>
            <a:ext cx="7888542" cy="636216"/>
            <a:chOff x="2258450" y="953758"/>
            <a:chExt cx="7888542" cy="636216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2258450" y="953758"/>
              <a:ext cx="7888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8F608A"/>
                  </a:solidFill>
                  <a:latin typeface="+mj-ea"/>
                  <a:sym typeface="+mn-ea"/>
                </a:rPr>
                <a:t> Clustering and error correction</a:t>
              </a: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ED59-86AE-4264-8D36-5D2037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378-4BF4-4E9B-B4FE-182405EC07F0}" type="datetime1">
              <a:rPr lang="zh-CN" altLang="en-US" smtClean="0"/>
              <a:t>2021/4/6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E469-3B60-4627-9D2C-418F3CF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9365-B5CB-42CF-B0DB-3A13E2D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Central South University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B70A9C-01B6-4A32-B77F-B6053775CA87}"/>
                  </a:ext>
                </a:extLst>
              </p:cNvPr>
              <p:cNvSpPr txBox="1"/>
              <p:nvPr/>
            </p:nvSpPr>
            <p:spPr>
              <a:xfrm>
                <a:off x="309649" y="831120"/>
                <a:ext cx="11236892" cy="5012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err="1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MErCI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公式化描述</a:t>
                </a: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定义： </a:t>
                </a: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2.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给定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isoform I,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one-hot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表示为</a:t>
                </a: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3.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reads </a:t>
                </a:r>
                <a:r>
                  <a:rPr lang="en-US" altLang="zh-CN" sz="2400" dirty="0" err="1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相对于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isoform I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的矫正成本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 (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区域在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isoform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中而不在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迭代过程中的最小化目标：</a:t>
                </a: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B70A9C-01B6-4A32-B77F-B6053775C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49" y="831120"/>
                <a:ext cx="11236892" cy="5012847"/>
              </a:xfrm>
              <a:prstGeom prst="rect">
                <a:avLst/>
              </a:prstGeom>
              <a:blipFill>
                <a:blip r:embed="rId3"/>
                <a:stretch>
                  <a:fillRect l="-868" b="-1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utoShape 2">
            <a:extLst>
              <a:ext uri="{FF2B5EF4-FFF2-40B4-BE49-F238E27FC236}">
                <a16:creationId xmlns:a16="http://schemas.microsoft.com/office/drawing/2014/main" id="{CCC53230-EE25-4722-A5DC-91B2F62FC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5250" y="3119438"/>
            <a:ext cx="4381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42924380-991A-4306-B17C-7598157066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57650" y="3271838"/>
            <a:ext cx="4381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47D287E-3D75-43E2-9991-126299613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890" y="2233774"/>
            <a:ext cx="23050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BAE6A460-E76F-4D16-9F96-F3F15E16E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3627940"/>
            <a:ext cx="520065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75619B99-AB92-45D1-8294-0BFD886E7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453" y="4947557"/>
            <a:ext cx="512064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26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4209372" y="310593"/>
            <a:ext cx="3405643" cy="629900"/>
            <a:chOff x="4100740" y="960074"/>
            <a:chExt cx="3405643" cy="629900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4100740" y="960074"/>
              <a:ext cx="3405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F608A"/>
                  </a:solidFill>
                  <a:latin typeface="+mj-ea"/>
                  <a:ea typeface="+mj-ea"/>
                  <a:sym typeface="+mn-ea"/>
                </a:rPr>
                <a:t>前言</a:t>
              </a:r>
              <a:endParaRPr lang="en-US" altLang="zh-CN" sz="2800" dirty="0">
                <a:solidFill>
                  <a:srgbClr val="8F608A"/>
                </a:solidFill>
                <a:latin typeface="+mj-ea"/>
                <a:ea typeface="+mj-ea"/>
                <a:sym typeface="+mn-ea"/>
              </a:endParaRP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381B61B-ACB0-407E-A5FF-433D8B0F1828}"/>
              </a:ext>
            </a:extLst>
          </p:cNvPr>
          <p:cNvSpPr txBox="1"/>
          <p:nvPr/>
        </p:nvSpPr>
        <p:spPr>
          <a:xfrm>
            <a:off x="3581400" y="1660814"/>
            <a:ext cx="5233893" cy="3247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看完这篇文章我们能了解到什么？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三代测序相关知识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isoform</a:t>
            </a: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组装相关流程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动态规划等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ED59-86AE-4264-8D36-5D2037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378-4BF4-4E9B-B4FE-182405EC07F0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E469-3B60-4627-9D2C-418F3CF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9365-B5CB-42CF-B0DB-3A13E2D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Central South 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8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2367082" y="304277"/>
            <a:ext cx="7888542" cy="636216"/>
            <a:chOff x="2258450" y="953758"/>
            <a:chExt cx="7888542" cy="636216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2258450" y="953758"/>
              <a:ext cx="7888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8F608A"/>
                  </a:solidFill>
                  <a:latin typeface="+mj-ea"/>
                  <a:sym typeface="+mn-ea"/>
                </a:rPr>
                <a:t> Clustering and error correction</a:t>
              </a: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ED59-86AE-4264-8D36-5D2037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378-4BF4-4E9B-B4FE-182405EC07F0}" type="datetime1">
              <a:rPr lang="zh-CN" altLang="en-US" smtClean="0"/>
              <a:t>2021/4/6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E469-3B60-4627-9D2C-418F3CF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9365-B5CB-42CF-B0DB-3A13E2D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Central South University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B70A9C-01B6-4A32-B77F-B6053775CA87}"/>
              </a:ext>
            </a:extLst>
          </p:cNvPr>
          <p:cNvSpPr txBox="1"/>
          <p:nvPr/>
        </p:nvSpPr>
        <p:spPr>
          <a:xfrm>
            <a:off x="403653" y="1232588"/>
            <a:ext cx="11236892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MErCI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公式修正 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结合转录组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背景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poly-A tail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在转录的生物学过程中，被剪接的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RNA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分子会扩展出额外的腺嘌呤核苷酸序列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poly-A tail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在测序制备步骤常用作标记，用于提取和分离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分子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poly-A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不是基因组序列的一部分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若在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的最后一个覆盖段观察到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poly-A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，则可推断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位于正链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因此，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Freddie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限制同时分配正向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和反向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到一个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isoform bin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CCC53230-EE25-4722-A5DC-91B2F62FC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5250" y="3119438"/>
            <a:ext cx="4381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42924380-991A-4306-B17C-7598157066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57650" y="3271838"/>
            <a:ext cx="4381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65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2367082" y="304277"/>
            <a:ext cx="7888542" cy="636216"/>
            <a:chOff x="2258450" y="953758"/>
            <a:chExt cx="7888542" cy="636216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2258450" y="953758"/>
              <a:ext cx="7888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8F608A"/>
                  </a:solidFill>
                  <a:latin typeface="+mj-ea"/>
                  <a:sym typeface="+mn-ea"/>
                </a:rPr>
                <a:t> Clustering and error correction</a:t>
              </a: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ED59-86AE-4264-8D36-5D2037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378-4BF4-4E9B-B4FE-182405EC07F0}" type="datetime1">
              <a:rPr lang="zh-CN" altLang="en-US" smtClean="0"/>
              <a:t>2021/4/6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E469-3B60-4627-9D2C-418F3CF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9365-B5CB-42CF-B0DB-3A13E2D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Central South University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B70A9C-01B6-4A32-B77F-B6053775CA87}"/>
                  </a:ext>
                </a:extLst>
              </p:cNvPr>
              <p:cNvSpPr txBox="1"/>
              <p:nvPr/>
            </p:nvSpPr>
            <p:spPr>
              <a:xfrm>
                <a:off x="403653" y="1232588"/>
                <a:ext cx="11236892" cy="5080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MErCI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公式修正 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结合转录组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LR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背景</a:t>
                </a: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  Truncated reads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LR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不总是覆盖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RNA / cDNA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分子的全长</a:t>
                </a: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Freddie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只对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LR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的内部覆盖段进行计算</a:t>
                </a: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1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内部覆盖段：位于第一个覆盖段和最后一个覆盖段之间</a:t>
                </a: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1">
                  <a:lnSpc>
                    <a:spcPct val="150000"/>
                  </a:lnSpc>
                </a:pP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1">
                  <a:lnSpc>
                    <a:spcPct val="150000"/>
                  </a:lnSpc>
                </a:pP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𝐼𝑛𝑡𝑒𝑟𝑛𝑎𝑙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用于表示覆盖段 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是否是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 </a:t>
                </a:r>
                <a:r>
                  <a:rPr lang="en-US" altLang="zh-CN" sz="2400" dirty="0" err="1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的内部覆盖段</a:t>
                </a: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B70A9C-01B6-4A32-B77F-B6053775C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53" y="1232588"/>
                <a:ext cx="11236892" cy="5080173"/>
              </a:xfrm>
              <a:prstGeom prst="rect">
                <a:avLst/>
              </a:prstGeom>
              <a:blipFill>
                <a:blip r:embed="rId3"/>
                <a:stretch>
                  <a:fillRect l="-813" b="-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utoShape 2">
            <a:extLst>
              <a:ext uri="{FF2B5EF4-FFF2-40B4-BE49-F238E27FC236}">
                <a16:creationId xmlns:a16="http://schemas.microsoft.com/office/drawing/2014/main" id="{CCC53230-EE25-4722-A5DC-91B2F62FC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5250" y="3119438"/>
            <a:ext cx="4381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42924380-991A-4306-B17C-7598157066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57650" y="3271838"/>
            <a:ext cx="4381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EBF3170C-1D15-47F7-920A-7E2E74F13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629" y="4682437"/>
            <a:ext cx="66675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3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2367082" y="304277"/>
            <a:ext cx="7888542" cy="636216"/>
            <a:chOff x="2258450" y="953758"/>
            <a:chExt cx="7888542" cy="636216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2258450" y="953758"/>
              <a:ext cx="7888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8F608A"/>
                  </a:solidFill>
                  <a:latin typeface="+mj-ea"/>
                  <a:sym typeface="+mn-ea"/>
                </a:rPr>
                <a:t> Clustering and error correction</a:t>
              </a: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ED59-86AE-4264-8D36-5D2037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378-4BF4-4E9B-B4FE-182405EC07F0}" type="datetime1">
              <a:rPr lang="zh-CN" altLang="en-US" smtClean="0"/>
              <a:t>2021/4/6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E469-3B60-4627-9D2C-418F3CF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9365-B5CB-42CF-B0DB-3A13E2D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Central South University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B70A9C-01B6-4A32-B77F-B6053775CA87}"/>
                  </a:ext>
                </a:extLst>
              </p:cNvPr>
              <p:cNvSpPr txBox="1"/>
              <p:nvPr/>
            </p:nvSpPr>
            <p:spPr>
              <a:xfrm>
                <a:off x="403652" y="1232588"/>
                <a:ext cx="11483547" cy="4457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err="1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MErCI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公式修正 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结合转录组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LR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背景</a:t>
                </a: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AutoNum type="arabicPeriod" startAt="3"/>
                </a:pP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Length of corrected segments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前述计算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 </a:t>
                </a:r>
                <a:r>
                  <a:rPr lang="en-US" altLang="zh-CN" sz="2400" dirty="0" err="1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isoform I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的矫正成本时，未考虑覆盖段的长度</a:t>
                </a: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考虑到长度较短的覆盖段，有可能是测序和映射错误的结果</a:t>
                </a: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Freddie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内部连续的缺失覆盖段，及侧翼覆盖段，记为三元组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sz="24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4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为该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 err="1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s,e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间无碱基映射的长度。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Freddie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期望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尽可能逼近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 err="1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s,e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的基因组长度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(GL)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B70A9C-01B6-4A32-B77F-B6053775C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52" y="1232588"/>
                <a:ext cx="11483547" cy="4457952"/>
              </a:xfrm>
              <a:prstGeom prst="rect">
                <a:avLst/>
              </a:prstGeom>
              <a:blipFill>
                <a:blip r:embed="rId3"/>
                <a:stretch>
                  <a:fillRect l="-796" r="-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utoShape 2">
            <a:extLst>
              <a:ext uri="{FF2B5EF4-FFF2-40B4-BE49-F238E27FC236}">
                <a16:creationId xmlns:a16="http://schemas.microsoft.com/office/drawing/2014/main" id="{CCC53230-EE25-4722-A5DC-91B2F62FC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5250" y="3119438"/>
            <a:ext cx="4381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42924380-991A-4306-B17C-7598157066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57650" y="3271838"/>
            <a:ext cx="4381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D93CFA36-5628-48A2-BE3D-2CCB389DC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140" y="4570400"/>
            <a:ext cx="6903720" cy="112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F7D8B440-8EDA-407D-B53B-9CC37FEED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3" y="5625412"/>
            <a:ext cx="972502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97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2367082" y="304277"/>
            <a:ext cx="7888542" cy="636216"/>
            <a:chOff x="2258450" y="953758"/>
            <a:chExt cx="7888542" cy="636216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2258450" y="953758"/>
              <a:ext cx="7888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8F608A"/>
                  </a:solidFill>
                  <a:latin typeface="+mj-ea"/>
                  <a:sym typeface="+mn-ea"/>
                </a:rPr>
                <a:t> Clustering and error correction</a:t>
              </a: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ED59-86AE-4264-8D36-5D2037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378-4BF4-4E9B-B4FE-182405EC07F0}" type="datetime1">
              <a:rPr lang="zh-CN" altLang="en-US" smtClean="0"/>
              <a:t>2021/4/6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E469-3B60-4627-9D2C-418F3CF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9365-B5CB-42CF-B0DB-3A13E2D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Central South University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B70A9C-01B6-4A32-B77F-B6053775CA87}"/>
              </a:ext>
            </a:extLst>
          </p:cNvPr>
          <p:cNvSpPr txBox="1"/>
          <p:nvPr/>
        </p:nvSpPr>
        <p:spPr>
          <a:xfrm>
            <a:off x="403652" y="1232588"/>
            <a:ext cx="11483547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MErCI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最终公式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CCC53230-EE25-4722-A5DC-91B2F62FC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5250" y="3119438"/>
            <a:ext cx="4381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D93CFA36-5628-48A2-BE3D-2CCB389DC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480" y="5625412"/>
            <a:ext cx="6903720" cy="112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F7D8B440-8EDA-407D-B53B-9CC37FEED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4376293"/>
            <a:ext cx="972502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941EA333-28D4-4D92-8937-C80DB020D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033" y="1576388"/>
            <a:ext cx="512064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EC588EE0-2AC4-4C71-8B5E-02A72C304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603" y="3099919"/>
            <a:ext cx="66675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76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2367082" y="304277"/>
            <a:ext cx="7888542" cy="636216"/>
            <a:chOff x="2258450" y="953758"/>
            <a:chExt cx="7888542" cy="636216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2258450" y="953758"/>
              <a:ext cx="7888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8F608A"/>
                  </a:solidFill>
                  <a:latin typeface="+mj-ea"/>
                  <a:sym typeface="+mn-ea"/>
                </a:rPr>
                <a:t> Clustering and error correction</a:t>
              </a: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ED59-86AE-4264-8D36-5D2037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378-4BF4-4E9B-B4FE-182405EC07F0}" type="datetime1">
              <a:rPr lang="zh-CN" altLang="en-US" smtClean="0"/>
              <a:t>2021/4/6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E469-3B60-4627-9D2C-418F3CF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9365-B5CB-42CF-B0DB-3A13E2D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Central South University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B70A9C-01B6-4A32-B77F-B6053775CA87}"/>
              </a:ext>
            </a:extLst>
          </p:cNvPr>
          <p:cNvSpPr txBox="1"/>
          <p:nvPr/>
        </p:nvSpPr>
        <p:spPr>
          <a:xfrm>
            <a:off x="403652" y="1232588"/>
            <a:ext cx="11483547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isoform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重构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30%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阈值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CCC53230-EE25-4722-A5DC-91B2F62FC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5250" y="3119438"/>
            <a:ext cx="4381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02FE0B-B882-4D37-A227-676B2DDE4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018" y="2920551"/>
            <a:ext cx="7045964" cy="19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4209372" y="310593"/>
            <a:ext cx="3405643" cy="629900"/>
            <a:chOff x="4100740" y="960074"/>
            <a:chExt cx="3405643" cy="629900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4100740" y="960074"/>
              <a:ext cx="3405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F608A"/>
                  </a:solidFill>
                  <a:latin typeface="+mj-ea"/>
                  <a:ea typeface="+mj-ea"/>
                  <a:sym typeface="+mn-ea"/>
                </a:rPr>
                <a:t>提纲</a:t>
              </a:r>
              <a:endParaRPr lang="en-US" altLang="zh-CN" sz="2800" dirty="0">
                <a:solidFill>
                  <a:srgbClr val="8F608A"/>
                </a:solidFill>
                <a:latin typeface="+mj-ea"/>
                <a:ea typeface="+mj-ea"/>
                <a:sym typeface="+mn-ea"/>
              </a:endParaRP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ED59-86AE-4264-8D36-5D2037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378-4BF4-4E9B-B4FE-182405EC07F0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E469-3B60-4627-9D2C-418F3CF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9365-B5CB-42CF-B0DB-3A13E2D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Central South University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238DB9-B1AD-4A65-932D-F334A8781CAD}"/>
              </a:ext>
            </a:extLst>
          </p:cNvPr>
          <p:cNvSpPr txBox="1"/>
          <p:nvPr/>
        </p:nvSpPr>
        <p:spPr>
          <a:xfrm>
            <a:off x="4529334" y="1663757"/>
            <a:ext cx="5785440" cy="335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相关背景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Freddie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核心思想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Canonical segmentation of the genome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and error correction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实验结果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8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2367082" y="304277"/>
            <a:ext cx="7076021" cy="636216"/>
            <a:chOff x="2258450" y="953758"/>
            <a:chExt cx="7076021" cy="636216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2258450" y="953758"/>
              <a:ext cx="70760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F608A"/>
                  </a:solidFill>
                  <a:latin typeface="+mj-ea"/>
                  <a:sym typeface="+mn-ea"/>
                </a:rPr>
                <a:t>模拟数据</a:t>
              </a:r>
              <a:endParaRPr lang="en-US" altLang="zh-CN" sz="2800" dirty="0">
                <a:solidFill>
                  <a:srgbClr val="8F608A"/>
                </a:solidFill>
                <a:latin typeface="+mj-ea"/>
                <a:sym typeface="+mn-ea"/>
              </a:endParaRP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ED59-86AE-4264-8D36-5D2037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378-4BF4-4E9B-B4FE-182405EC07F0}" type="datetime1">
              <a:rPr lang="zh-CN" altLang="en-US" smtClean="0"/>
              <a:t>2021/4/6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E469-3B60-4627-9D2C-418F3CF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9365-B5CB-42CF-B0DB-3A13E2D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Central South University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B70A9C-01B6-4A32-B77F-B6053775CA87}"/>
              </a:ext>
            </a:extLst>
          </p:cNvPr>
          <p:cNvSpPr txBox="1"/>
          <p:nvPr/>
        </p:nvSpPr>
        <p:spPr>
          <a:xfrm>
            <a:off x="403652" y="1232588"/>
            <a:ext cx="11483547" cy="390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对比方法：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FLAIR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StringTie2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模拟数据生成：基于人类基因组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号染色体生成；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702 isoforms, 26731 reads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性能评估：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背景：模拟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isoform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不应视为独立数据点，来自同一基因的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isoform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结构可能会有很大重叠，使用精确度、召回度来度量不太可靠；且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isoform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间的相似性需要得到解释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CCC53230-EE25-4722-A5DC-91B2F62FC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5250" y="3119438"/>
            <a:ext cx="4381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34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2367082" y="304277"/>
            <a:ext cx="7076021" cy="636216"/>
            <a:chOff x="2258450" y="953758"/>
            <a:chExt cx="7076021" cy="636216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2258450" y="953758"/>
              <a:ext cx="70760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F608A"/>
                  </a:solidFill>
                  <a:latin typeface="+mj-ea"/>
                  <a:sym typeface="+mn-ea"/>
                </a:rPr>
                <a:t>模拟数据</a:t>
              </a:r>
              <a:endParaRPr lang="en-US" altLang="zh-CN" sz="2800" dirty="0">
                <a:solidFill>
                  <a:srgbClr val="8F608A"/>
                </a:solidFill>
                <a:latin typeface="+mj-ea"/>
                <a:sym typeface="+mn-ea"/>
              </a:endParaRP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ED59-86AE-4264-8D36-5D2037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378-4BF4-4E9B-B4FE-182405EC07F0}" type="datetime1">
              <a:rPr lang="zh-CN" altLang="en-US" smtClean="0"/>
              <a:t>2021/4/6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E469-3B60-4627-9D2C-418F3CF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9365-B5CB-42CF-B0DB-3A13E2D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Central South University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B70A9C-01B6-4A32-B77F-B6053775CA87}"/>
                  </a:ext>
                </a:extLst>
              </p:cNvPr>
              <p:cNvSpPr txBox="1"/>
              <p:nvPr/>
            </p:nvSpPr>
            <p:spPr>
              <a:xfrm>
                <a:off x="403652" y="1232588"/>
                <a:ext cx="11483547" cy="5011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Freddie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性能评估：</a:t>
                </a: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构建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isoform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图，图中节点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sz="24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zh-CN" altLang="en-US" sz="24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zh-CN" sz="24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zh-CN" sz="24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，边定义为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isoform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的相关系数 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(0, 1)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相关系数计算： </a:t>
                </a: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提取连通分量，分为三类，记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 (predicted isoform)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GTI (ground truth isoform)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1.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混合图：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𝑃𝐼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≥1 &amp;&amp; 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𝐺𝑇𝐼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≥1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，且任意两节点间均有边</a:t>
                </a: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2.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非混合图：只包含 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 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GTI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3.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混合模糊图：</a:t>
                </a:r>
                <a:r>
                  <a:rPr lang="en-US" altLang="zh-CN" sz="2400" dirty="0">
                    <a:solidFill>
                      <a:schemeClr val="bg2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𝑃𝐼</m:t>
                    </m:r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≥1 &amp;&amp; </m:t>
                    </m:r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𝐺𝑇𝐼</m:t>
                    </m:r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≥1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，允许任意两节点间无边</a:t>
                </a:r>
                <a:endPara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B70A9C-01B6-4A32-B77F-B6053775C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52" y="1232588"/>
                <a:ext cx="11483547" cy="5011949"/>
              </a:xfrm>
              <a:prstGeom prst="rect">
                <a:avLst/>
              </a:prstGeom>
              <a:blipFill>
                <a:blip r:embed="rId3"/>
                <a:stretch>
                  <a:fillRect l="-796" b="-1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utoShape 2">
            <a:extLst>
              <a:ext uri="{FF2B5EF4-FFF2-40B4-BE49-F238E27FC236}">
                <a16:creationId xmlns:a16="http://schemas.microsoft.com/office/drawing/2014/main" id="{CCC53230-EE25-4722-A5DC-91B2F62FC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5250" y="3119438"/>
            <a:ext cx="4381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C90016DD-2AD1-44C9-8ACC-561D64CE2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763" y="2986088"/>
            <a:ext cx="227647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46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2367082" y="304277"/>
            <a:ext cx="7076021" cy="636216"/>
            <a:chOff x="2258450" y="953758"/>
            <a:chExt cx="7076021" cy="636216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2258450" y="953758"/>
              <a:ext cx="70760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F608A"/>
                  </a:solidFill>
                  <a:latin typeface="+mj-ea"/>
                  <a:sym typeface="+mn-ea"/>
                </a:rPr>
                <a:t>模拟数据</a:t>
              </a:r>
              <a:endParaRPr lang="en-US" altLang="zh-CN" sz="2800" dirty="0">
                <a:solidFill>
                  <a:srgbClr val="8F608A"/>
                </a:solidFill>
                <a:latin typeface="+mj-ea"/>
                <a:sym typeface="+mn-ea"/>
              </a:endParaRP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ED59-86AE-4264-8D36-5D2037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378-4BF4-4E9B-B4FE-182405EC07F0}" type="datetime1">
              <a:rPr lang="zh-CN" altLang="en-US" smtClean="0"/>
              <a:t>2021/4/6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E469-3B60-4627-9D2C-418F3CF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9365-B5CB-42CF-B0DB-3A13E2D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Central South University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B70A9C-01B6-4A32-B77F-B6053775CA87}"/>
              </a:ext>
            </a:extLst>
          </p:cNvPr>
          <p:cNvSpPr txBox="1"/>
          <p:nvPr/>
        </p:nvSpPr>
        <p:spPr>
          <a:xfrm>
            <a:off x="403652" y="1232588"/>
            <a:ext cx="11483547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Freddie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性能评估：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混合图：真阳性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非混合图：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PI—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假阳性，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GTI—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假阴性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3.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混合模糊图：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连接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GTIs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可能真阳性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连接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PIs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GTI –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可能真阳性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连接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GTIs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 –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可能假阳性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连接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PIs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GTI –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可能假阴性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CCC53230-EE25-4722-A5DC-91B2F62FC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5250" y="3119438"/>
            <a:ext cx="4381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5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2367082" y="304277"/>
            <a:ext cx="7076021" cy="636216"/>
            <a:chOff x="2258450" y="953758"/>
            <a:chExt cx="7076021" cy="636216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2258450" y="953758"/>
              <a:ext cx="70760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F608A"/>
                  </a:solidFill>
                  <a:latin typeface="+mj-ea"/>
                  <a:sym typeface="+mn-ea"/>
                </a:rPr>
                <a:t>模拟数据</a:t>
              </a:r>
              <a:endParaRPr lang="en-US" altLang="zh-CN" sz="2800" dirty="0">
                <a:solidFill>
                  <a:srgbClr val="8F608A"/>
                </a:solidFill>
                <a:latin typeface="+mj-ea"/>
                <a:sym typeface="+mn-ea"/>
              </a:endParaRP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ED59-86AE-4264-8D36-5D2037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378-4BF4-4E9B-B4FE-182405EC07F0}" type="datetime1">
              <a:rPr lang="zh-CN" altLang="en-US" smtClean="0"/>
              <a:t>2021/4/6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E469-3B60-4627-9D2C-418F3CF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9365-B5CB-42CF-B0DB-3A13E2D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Central South University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B70A9C-01B6-4A32-B77F-B6053775CA87}"/>
              </a:ext>
            </a:extLst>
          </p:cNvPr>
          <p:cNvSpPr txBox="1"/>
          <p:nvPr/>
        </p:nvSpPr>
        <p:spPr>
          <a:xfrm>
            <a:off x="403652" y="1232588"/>
            <a:ext cx="11483547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对照组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(perfect read cluster: clustering the reads simulated from each isoform together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对每个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perfect read cluster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，生成共识序列，并与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reads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所属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isoform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进行比对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对每个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perfect read cluster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，生成共识序列，并与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reads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所映射的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genome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进行比对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clustering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替换成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Freddie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read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分配过程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Freddie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FLAIR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StringTie2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CCC53230-EE25-4722-A5DC-91B2F62FC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5250" y="3119438"/>
            <a:ext cx="4381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50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4209372" y="310593"/>
            <a:ext cx="3405643" cy="629900"/>
            <a:chOff x="4100740" y="960074"/>
            <a:chExt cx="3405643" cy="629900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4100740" y="960074"/>
              <a:ext cx="3405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F608A"/>
                  </a:solidFill>
                  <a:latin typeface="+mj-ea"/>
                  <a:ea typeface="+mj-ea"/>
                  <a:sym typeface="+mn-ea"/>
                </a:rPr>
                <a:t>提纲</a:t>
              </a:r>
              <a:endParaRPr lang="en-US" altLang="zh-CN" sz="2800" dirty="0">
                <a:solidFill>
                  <a:srgbClr val="8F608A"/>
                </a:solidFill>
                <a:latin typeface="+mj-ea"/>
                <a:ea typeface="+mj-ea"/>
                <a:sym typeface="+mn-ea"/>
              </a:endParaRP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ED59-86AE-4264-8D36-5D2037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378-4BF4-4E9B-B4FE-182405EC07F0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E469-3B60-4627-9D2C-418F3CF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9365-B5CB-42CF-B0DB-3A13E2D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Central South University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238DB9-B1AD-4A65-932D-F334A8781CAD}"/>
              </a:ext>
            </a:extLst>
          </p:cNvPr>
          <p:cNvSpPr txBox="1"/>
          <p:nvPr/>
        </p:nvSpPr>
        <p:spPr>
          <a:xfrm>
            <a:off x="4529334" y="1663757"/>
            <a:ext cx="5785440" cy="335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相关背景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Freddie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核心思想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Canonical segmentation of the genome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and error correction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实验结果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38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2367082" y="304277"/>
            <a:ext cx="7076021" cy="636216"/>
            <a:chOff x="2258450" y="953758"/>
            <a:chExt cx="7076021" cy="636216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2258450" y="953758"/>
              <a:ext cx="70760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F608A"/>
                  </a:solidFill>
                  <a:latin typeface="+mj-ea"/>
                  <a:sym typeface="+mn-ea"/>
                </a:rPr>
                <a:t>模拟数据</a:t>
              </a:r>
              <a:endParaRPr lang="en-US" altLang="zh-CN" sz="2800" dirty="0">
                <a:solidFill>
                  <a:srgbClr val="8F608A"/>
                </a:solidFill>
                <a:latin typeface="+mj-ea"/>
                <a:sym typeface="+mn-ea"/>
              </a:endParaRP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ED59-86AE-4264-8D36-5D2037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378-4BF4-4E9B-B4FE-182405EC07F0}" type="datetime1">
              <a:rPr lang="zh-CN" altLang="en-US" smtClean="0"/>
              <a:t>2021/4/6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E469-3B60-4627-9D2C-418F3CF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9365-B5CB-42CF-B0DB-3A13E2D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Central South University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B70A9C-01B6-4A32-B77F-B6053775CA87}"/>
              </a:ext>
            </a:extLst>
          </p:cNvPr>
          <p:cNvSpPr txBox="1"/>
          <p:nvPr/>
        </p:nvSpPr>
        <p:spPr>
          <a:xfrm>
            <a:off x="403652" y="1232588"/>
            <a:ext cx="11483547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混合图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CCC53230-EE25-4722-A5DC-91B2F62FC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5250" y="3119438"/>
            <a:ext cx="4381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25287-0CA3-41DC-885F-F9BA97502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18" y="4296860"/>
            <a:ext cx="11710613" cy="3891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B5978E-EFAE-4AC0-B0AE-49189E895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374" y="2211285"/>
            <a:ext cx="12036105" cy="18255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4B44A8E-3F1C-48AC-A2BE-2F8BE6804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06" y="5294226"/>
            <a:ext cx="11880435" cy="156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4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2367082" y="304277"/>
            <a:ext cx="7076021" cy="636216"/>
            <a:chOff x="2258450" y="953758"/>
            <a:chExt cx="7076021" cy="636216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2258450" y="953758"/>
              <a:ext cx="70760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F608A"/>
                  </a:solidFill>
                  <a:latin typeface="+mj-ea"/>
                  <a:sym typeface="+mn-ea"/>
                </a:rPr>
                <a:t>模拟数据</a:t>
              </a:r>
              <a:endParaRPr lang="en-US" altLang="zh-CN" sz="2800" dirty="0">
                <a:solidFill>
                  <a:srgbClr val="8F608A"/>
                </a:solidFill>
                <a:latin typeface="+mj-ea"/>
                <a:sym typeface="+mn-ea"/>
              </a:endParaRP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ED59-86AE-4264-8D36-5D2037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378-4BF4-4E9B-B4FE-182405EC07F0}" type="datetime1">
              <a:rPr lang="zh-CN" altLang="en-US" smtClean="0"/>
              <a:t>2021/4/6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E469-3B60-4627-9D2C-418F3CF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9365-B5CB-42CF-B0DB-3A13E2D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Central South University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B70A9C-01B6-4A32-B77F-B6053775CA87}"/>
              </a:ext>
            </a:extLst>
          </p:cNvPr>
          <p:cNvSpPr txBox="1"/>
          <p:nvPr/>
        </p:nvSpPr>
        <p:spPr>
          <a:xfrm>
            <a:off x="403652" y="1232588"/>
            <a:ext cx="11483547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非混合图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CCC53230-EE25-4722-A5DC-91B2F62FC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5250" y="3119438"/>
            <a:ext cx="4381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25287-0CA3-41DC-885F-F9BA97502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18" y="4296860"/>
            <a:ext cx="11710613" cy="3891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4B44A8E-3F1C-48AC-A2BE-2F8BE6804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06" y="5294226"/>
            <a:ext cx="11880435" cy="15637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5A76D82-6139-4A2C-9B1D-B218DF584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3" y="2171537"/>
            <a:ext cx="12222799" cy="182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8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2367082" y="304277"/>
            <a:ext cx="7076021" cy="636216"/>
            <a:chOff x="2258450" y="953758"/>
            <a:chExt cx="7076021" cy="636216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2258450" y="953758"/>
              <a:ext cx="70760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F608A"/>
                  </a:solidFill>
                  <a:latin typeface="+mj-ea"/>
                  <a:sym typeface="+mn-ea"/>
                </a:rPr>
                <a:t>模拟数据</a:t>
              </a:r>
              <a:endParaRPr lang="en-US" altLang="zh-CN" sz="2800" dirty="0">
                <a:solidFill>
                  <a:srgbClr val="8F608A"/>
                </a:solidFill>
                <a:latin typeface="+mj-ea"/>
                <a:sym typeface="+mn-ea"/>
              </a:endParaRP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ED59-86AE-4264-8D36-5D2037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378-4BF4-4E9B-B4FE-182405EC07F0}" type="datetime1">
              <a:rPr lang="zh-CN" altLang="en-US" smtClean="0"/>
              <a:t>2021/4/6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E469-3B60-4627-9D2C-418F3CF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9365-B5CB-42CF-B0DB-3A13E2D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Central South University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B70A9C-01B6-4A32-B77F-B6053775CA87}"/>
              </a:ext>
            </a:extLst>
          </p:cNvPr>
          <p:cNvSpPr txBox="1"/>
          <p:nvPr/>
        </p:nvSpPr>
        <p:spPr>
          <a:xfrm>
            <a:off x="403648" y="630907"/>
            <a:ext cx="11483547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混合模糊图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CCC53230-EE25-4722-A5DC-91B2F62FC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5250" y="3119438"/>
            <a:ext cx="4381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25287-0CA3-41DC-885F-F9BA97502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16" y="4985914"/>
            <a:ext cx="11710613" cy="3891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4B44A8E-3F1C-48AC-A2BE-2F8BE6804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06" y="5294226"/>
            <a:ext cx="11880435" cy="15637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8074989-FA0D-4245-B667-C86C7E022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70" y="1363053"/>
            <a:ext cx="11420501" cy="362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0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2367082" y="304277"/>
            <a:ext cx="7076021" cy="636216"/>
            <a:chOff x="2258450" y="953758"/>
            <a:chExt cx="7076021" cy="636216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2258450" y="953758"/>
              <a:ext cx="70760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F608A"/>
                  </a:solidFill>
                  <a:latin typeface="+mj-ea"/>
                  <a:sym typeface="+mn-ea"/>
                </a:rPr>
                <a:t>真实数据</a:t>
              </a:r>
              <a:endParaRPr lang="en-US" altLang="zh-CN" sz="2800" dirty="0">
                <a:solidFill>
                  <a:srgbClr val="8F608A"/>
                </a:solidFill>
                <a:latin typeface="+mj-ea"/>
                <a:sym typeface="+mn-ea"/>
              </a:endParaRP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ED59-86AE-4264-8D36-5D2037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378-4BF4-4E9B-B4FE-182405EC07F0}" type="datetime1">
              <a:rPr lang="zh-CN" altLang="en-US" smtClean="0"/>
              <a:t>2021/4/6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E469-3B60-4627-9D2C-418F3CF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9365-B5CB-42CF-B0DB-3A13E2D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Central South University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B70A9C-01B6-4A32-B77F-B6053775CA87}"/>
              </a:ext>
            </a:extLst>
          </p:cNvPr>
          <p:cNvSpPr txBox="1"/>
          <p:nvPr/>
        </p:nvSpPr>
        <p:spPr>
          <a:xfrm>
            <a:off x="403652" y="1232588"/>
            <a:ext cx="11483547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数据来源：前列腺癌细胞系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22Rv1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数据集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数据详情：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330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万个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LRs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，平均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1587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个核苷酸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重点分析：雄激素受体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(AR)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基因，其中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839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LRs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映射到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基因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目的：检测潜在的新型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 isoform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结论：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发现了一种潜在的且有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支持的新型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 isoform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与已知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AR-204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相似，但第一和第四外显子更长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CCC53230-EE25-4722-A5DC-91B2F62FC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5250" y="3119438"/>
            <a:ext cx="4381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66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2367082" y="304277"/>
            <a:ext cx="7076021" cy="636216"/>
            <a:chOff x="2258450" y="953758"/>
            <a:chExt cx="7076021" cy="636216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2258450" y="953758"/>
              <a:ext cx="70760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F608A"/>
                  </a:solidFill>
                  <a:latin typeface="+mj-ea"/>
                  <a:sym typeface="+mn-ea"/>
                </a:rPr>
                <a:t>真实数据</a:t>
              </a:r>
              <a:endParaRPr lang="en-US" altLang="zh-CN" sz="2800" dirty="0">
                <a:solidFill>
                  <a:srgbClr val="8F608A"/>
                </a:solidFill>
                <a:latin typeface="+mj-ea"/>
                <a:sym typeface="+mn-ea"/>
              </a:endParaRP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ED59-86AE-4264-8D36-5D2037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378-4BF4-4E9B-B4FE-182405EC07F0}" type="datetime1">
              <a:rPr lang="zh-CN" altLang="en-US" smtClean="0"/>
              <a:t>2021/4/6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E469-3B60-4627-9D2C-418F3CF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9365-B5CB-42CF-B0DB-3A13E2D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Central South University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B70A9C-01B6-4A32-B77F-B6053775CA87}"/>
              </a:ext>
            </a:extLst>
          </p:cNvPr>
          <p:cNvSpPr txBox="1"/>
          <p:nvPr/>
        </p:nvSpPr>
        <p:spPr>
          <a:xfrm>
            <a:off x="403652" y="1232588"/>
            <a:ext cx="11483547" cy="168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结论：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发现了一种潜在的且有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支持的新型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 isoform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与已知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AR-204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相似，但第一和第四外显子更长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CCC53230-EE25-4722-A5DC-91B2F62FC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5250" y="3119438"/>
            <a:ext cx="4381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B93FF2A-490A-4944-A71C-EB1F99B7B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52" y="3036842"/>
            <a:ext cx="9693982" cy="16345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05F6A1-FE79-4D4E-9DE6-C80BF27E8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52" y="4818057"/>
            <a:ext cx="11625702" cy="190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2367082" y="304277"/>
            <a:ext cx="7076021" cy="636216"/>
            <a:chOff x="2258450" y="953758"/>
            <a:chExt cx="7076021" cy="636216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2258450" y="953758"/>
              <a:ext cx="70760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F608A"/>
                  </a:solidFill>
                  <a:latin typeface="+mj-ea"/>
                  <a:sym typeface="+mn-ea"/>
                </a:rPr>
                <a:t>真实数据</a:t>
              </a:r>
              <a:endParaRPr lang="en-US" altLang="zh-CN" sz="2800" dirty="0">
                <a:solidFill>
                  <a:srgbClr val="8F608A"/>
                </a:solidFill>
                <a:latin typeface="+mj-ea"/>
                <a:sym typeface="+mn-ea"/>
              </a:endParaRP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ED59-86AE-4264-8D36-5D2037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378-4BF4-4E9B-B4FE-182405EC07F0}" type="datetime1">
              <a:rPr lang="zh-CN" altLang="en-US" smtClean="0"/>
              <a:t>2021/4/6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E469-3B60-4627-9D2C-418F3CF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9365-B5CB-42CF-B0DB-3A13E2D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Central South University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B70A9C-01B6-4A32-B77F-B6053775CA87}"/>
              </a:ext>
            </a:extLst>
          </p:cNvPr>
          <p:cNvSpPr txBox="1"/>
          <p:nvPr/>
        </p:nvSpPr>
        <p:spPr>
          <a:xfrm>
            <a:off x="529158" y="889986"/>
            <a:ext cx="11483547" cy="168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利用二代测序进行验证：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部分保留的内含子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的读段覆盖中位数为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47x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，明显高于内含子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内含子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未保留区域的读段覆盖度中位数为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34x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，是由于有隐藏外显子位于该区域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CCC53230-EE25-4722-A5DC-91B2F62FC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5250" y="3119438"/>
            <a:ext cx="4381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C5D71C-1394-4B3B-B491-8B4D0EDED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076" y="2631473"/>
            <a:ext cx="8931962" cy="430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5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2401265" y="2792784"/>
            <a:ext cx="7076021" cy="646331"/>
            <a:chOff x="2258450" y="953758"/>
            <a:chExt cx="7076021" cy="646331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2258450" y="953758"/>
              <a:ext cx="70760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8F608A"/>
                  </a:solidFill>
                  <a:latin typeface="+mj-ea"/>
                  <a:sym typeface="+mn-ea"/>
                </a:rPr>
                <a:t>Thanks</a:t>
              </a: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ED59-86AE-4264-8D36-5D2037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378-4BF4-4E9B-B4FE-182405EC07F0}" type="datetime1">
              <a:rPr lang="zh-CN" altLang="en-US" smtClean="0"/>
              <a:t>2021/4/6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E469-3B60-4627-9D2C-418F3CF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9365-B5CB-42CF-B0DB-3A13E2D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Central South University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CCC53230-EE25-4722-A5DC-91B2F62FC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5250" y="3119438"/>
            <a:ext cx="4381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61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4209372" y="310593"/>
            <a:ext cx="3405643" cy="629900"/>
            <a:chOff x="4100740" y="960074"/>
            <a:chExt cx="3405643" cy="629900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4100740" y="960074"/>
              <a:ext cx="3405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F608A"/>
                  </a:solidFill>
                  <a:latin typeface="+mj-ea"/>
                  <a:ea typeface="+mj-ea"/>
                  <a:sym typeface="+mn-ea"/>
                </a:rPr>
                <a:t>三代测序</a:t>
              </a:r>
              <a:endParaRPr lang="en-US" altLang="zh-CN" sz="2800" dirty="0">
                <a:solidFill>
                  <a:srgbClr val="8F608A"/>
                </a:solidFill>
                <a:latin typeface="+mj-ea"/>
                <a:ea typeface="+mj-ea"/>
                <a:sym typeface="+mn-ea"/>
              </a:endParaRP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381B61B-ACB0-407E-A5FF-433D8B0F1828}"/>
              </a:ext>
            </a:extLst>
          </p:cNvPr>
          <p:cNvSpPr txBox="1"/>
          <p:nvPr/>
        </p:nvSpPr>
        <p:spPr>
          <a:xfrm>
            <a:off x="0" y="1125033"/>
            <a:ext cx="11932779" cy="5566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二代测序 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(short-read, SR)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测序错误率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(1‰)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，测序读长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75-250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三代测序 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(long-read, LR)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测序错误率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(10%-20%)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，测序读长理论上为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RNA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分子的全长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数千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数万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测序错误率高的原因：碱基的错误插入，删除，统称为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indels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当比对到基因组时，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indels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造成的现象：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外显子的边界偏移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部分小外显子完全缺失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另外，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测序通常在到达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RNA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分子末端前终止，因此会导致异构体尾部缺失外显子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639363-C431-41F0-B713-27A17EF41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921" y="1018352"/>
            <a:ext cx="54959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02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4209372" y="310593"/>
            <a:ext cx="3405643" cy="629900"/>
            <a:chOff x="4100740" y="960074"/>
            <a:chExt cx="3405643" cy="629900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4100740" y="960074"/>
              <a:ext cx="3405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F608A"/>
                  </a:solidFill>
                  <a:latin typeface="+mj-ea"/>
                  <a:ea typeface="+mj-ea"/>
                  <a:sym typeface="+mn-ea"/>
                </a:rPr>
                <a:t>对比方法</a:t>
              </a:r>
              <a:endParaRPr lang="en-US" altLang="zh-CN" sz="2800" dirty="0">
                <a:solidFill>
                  <a:srgbClr val="8F608A"/>
                </a:solidFill>
                <a:latin typeface="+mj-ea"/>
                <a:ea typeface="+mj-ea"/>
                <a:sym typeface="+mn-ea"/>
              </a:endParaRP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381B61B-ACB0-407E-A5FF-433D8B0F1828}"/>
              </a:ext>
            </a:extLst>
          </p:cNvPr>
          <p:cNvSpPr txBox="1"/>
          <p:nvPr/>
        </p:nvSpPr>
        <p:spPr>
          <a:xfrm>
            <a:off x="399990" y="1107941"/>
            <a:ext cx="5127477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目前基于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LRs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的异构体检测方法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仅检测注释中描述的异构体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ED59-86AE-4264-8D36-5D2037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378-4BF4-4E9B-B4FE-182405EC07F0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E469-3B60-4627-9D2C-418F3CF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9365-B5CB-42CF-B0DB-3A13E2D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Central South University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8705D6-90B6-46F0-984D-A10A44C48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54825"/>
            <a:ext cx="9941094" cy="21031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74D582-3A5E-48DC-BC62-8D779E14F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015" y="0"/>
            <a:ext cx="4442577" cy="483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5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4209372" y="310593"/>
            <a:ext cx="3405643" cy="629900"/>
            <a:chOff x="4100740" y="960074"/>
            <a:chExt cx="3405643" cy="629900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4100740" y="960074"/>
              <a:ext cx="3405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F608A"/>
                  </a:solidFill>
                  <a:latin typeface="+mj-ea"/>
                  <a:ea typeface="+mj-ea"/>
                  <a:sym typeface="+mn-ea"/>
                </a:rPr>
                <a:t>对比方法</a:t>
              </a:r>
              <a:endParaRPr lang="en-US" altLang="zh-CN" sz="2800" dirty="0">
                <a:solidFill>
                  <a:srgbClr val="8F608A"/>
                </a:solidFill>
                <a:latin typeface="+mj-ea"/>
                <a:ea typeface="+mj-ea"/>
                <a:sym typeface="+mn-ea"/>
              </a:endParaRP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381B61B-ACB0-407E-A5FF-433D8B0F1828}"/>
              </a:ext>
            </a:extLst>
          </p:cNvPr>
          <p:cNvSpPr txBox="1"/>
          <p:nvPr/>
        </p:nvSpPr>
        <p:spPr>
          <a:xfrm>
            <a:off x="399990" y="1107941"/>
            <a:ext cx="5127477" cy="168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目前基于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LRs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的异构体检测方法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仅检测注释中描述的异构体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部分依赖注释（如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FLAIR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ED59-86AE-4264-8D36-5D2037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378-4BF4-4E9B-B4FE-182405EC07F0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E469-3B60-4627-9D2C-418F3CF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9365-B5CB-42CF-B0DB-3A13E2D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Central South University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8705D6-90B6-46F0-984D-A10A44C48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54825"/>
            <a:ext cx="9941094" cy="2103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AF405D-BC27-4C83-BDB7-84E4B7B61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998" y="0"/>
            <a:ext cx="3723012" cy="48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6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4209372" y="310593"/>
            <a:ext cx="3405643" cy="629900"/>
            <a:chOff x="4100740" y="960074"/>
            <a:chExt cx="3405643" cy="629900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4100740" y="960074"/>
              <a:ext cx="3405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F608A"/>
                  </a:solidFill>
                  <a:latin typeface="+mj-ea"/>
                  <a:ea typeface="+mj-ea"/>
                  <a:sym typeface="+mn-ea"/>
                </a:rPr>
                <a:t>对比方法</a:t>
              </a:r>
              <a:endParaRPr lang="en-US" altLang="zh-CN" sz="2800" dirty="0">
                <a:solidFill>
                  <a:srgbClr val="8F608A"/>
                </a:solidFill>
                <a:latin typeface="+mj-ea"/>
                <a:ea typeface="+mj-ea"/>
                <a:sym typeface="+mn-ea"/>
              </a:endParaRP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381B61B-ACB0-407E-A5FF-433D8B0F1828}"/>
              </a:ext>
            </a:extLst>
          </p:cNvPr>
          <p:cNvSpPr txBox="1"/>
          <p:nvPr/>
        </p:nvSpPr>
        <p:spPr>
          <a:xfrm>
            <a:off x="399990" y="1107941"/>
            <a:ext cx="6496466" cy="224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目前基于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LRs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的异构体检测方法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仅检测注释中描述的异构体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部分依赖注释（如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FLAIR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de-novo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，仅依赖于测序读段（如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StringTie2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ED59-86AE-4264-8D36-5D2037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378-4BF4-4E9B-B4FE-182405EC07F0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E469-3B60-4627-9D2C-418F3CF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9365-B5CB-42CF-B0DB-3A13E2D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Central South University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8705D6-90B6-46F0-984D-A10A44C48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54825"/>
            <a:ext cx="9941094" cy="21031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0F536C9-D050-4A55-BA29-C95BF5B39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0"/>
            <a:ext cx="3958150" cy="482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4209372" y="310593"/>
            <a:ext cx="3405643" cy="629900"/>
            <a:chOff x="4100740" y="960074"/>
            <a:chExt cx="3405643" cy="629900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4100740" y="960074"/>
              <a:ext cx="3405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8F608A"/>
                  </a:solidFill>
                  <a:latin typeface="+mj-ea"/>
                  <a:ea typeface="+mj-ea"/>
                  <a:sym typeface="+mn-ea"/>
                </a:rPr>
                <a:t>提纲</a:t>
              </a:r>
              <a:endParaRPr lang="en-US" altLang="zh-CN" sz="2800" dirty="0">
                <a:solidFill>
                  <a:srgbClr val="8F608A"/>
                </a:solidFill>
                <a:latin typeface="+mj-ea"/>
                <a:ea typeface="+mj-ea"/>
                <a:sym typeface="+mn-ea"/>
              </a:endParaRP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ED59-86AE-4264-8D36-5D2037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378-4BF4-4E9B-B4FE-182405EC07F0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E469-3B60-4627-9D2C-418F3CF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9365-B5CB-42CF-B0DB-3A13E2D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Central South University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238DB9-B1AD-4A65-932D-F334A8781CAD}"/>
              </a:ext>
            </a:extLst>
          </p:cNvPr>
          <p:cNvSpPr txBox="1"/>
          <p:nvPr/>
        </p:nvSpPr>
        <p:spPr>
          <a:xfrm>
            <a:off x="4529334" y="1663757"/>
            <a:ext cx="5785440" cy="335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相关背景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Freddie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核心思想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Canonical segmentation of the genome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and error correction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实验结果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39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D2BAED-59D1-4D79-9564-BD12BA84CC09}"/>
              </a:ext>
            </a:extLst>
          </p:cNvPr>
          <p:cNvGrpSpPr/>
          <p:nvPr/>
        </p:nvGrpSpPr>
        <p:grpSpPr>
          <a:xfrm>
            <a:off x="4209372" y="310593"/>
            <a:ext cx="3405643" cy="629900"/>
            <a:chOff x="4100740" y="960074"/>
            <a:chExt cx="3405643" cy="629900"/>
          </a:xfrm>
        </p:grpSpPr>
        <p:sp>
          <p:nvSpPr>
            <p:cNvPr id="1048584" name="文本框 46"/>
            <p:cNvSpPr txBox="1"/>
            <p:nvPr/>
          </p:nvSpPr>
          <p:spPr>
            <a:xfrm>
              <a:off x="4100740" y="960074"/>
              <a:ext cx="3405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8F608A"/>
                  </a:solidFill>
                  <a:latin typeface="+mj-ea"/>
                  <a:ea typeface="+mj-ea"/>
                  <a:sym typeface="+mn-ea"/>
                </a:rPr>
                <a:t>Freddie</a:t>
              </a:r>
              <a:r>
                <a:rPr lang="zh-CN" altLang="en-US" sz="2800" dirty="0">
                  <a:solidFill>
                    <a:srgbClr val="8F608A"/>
                  </a:solidFill>
                  <a:latin typeface="+mj-ea"/>
                  <a:ea typeface="+mj-ea"/>
                  <a:sym typeface="+mn-ea"/>
                </a:rPr>
                <a:t>核心思想</a:t>
              </a:r>
              <a:endParaRPr lang="en-US" altLang="zh-CN" sz="2800" dirty="0">
                <a:solidFill>
                  <a:srgbClr val="8F608A"/>
                </a:solidFill>
                <a:latin typeface="+mj-ea"/>
                <a:ea typeface="+mj-ea"/>
                <a:sym typeface="+mn-ea"/>
              </a:endParaRPr>
            </a:p>
          </p:txBody>
        </p:sp>
        <p:grpSp>
          <p:nvGrpSpPr>
            <p:cNvPr id="25" name="组合 67"/>
            <p:cNvGrpSpPr/>
            <p:nvPr/>
          </p:nvGrpSpPr>
          <p:grpSpPr>
            <a:xfrm flipV="1">
              <a:off x="4608710" y="1483294"/>
              <a:ext cx="2365430" cy="106680"/>
              <a:chOff x="5512406" y="946363"/>
              <a:chExt cx="1625132" cy="0"/>
            </a:xfrm>
          </p:grpSpPr>
          <p:cxnSp>
            <p:nvCxnSpPr>
              <p:cNvPr id="3145728" name="直接连接符 48"/>
              <p:cNvCxnSpPr>
                <a:cxnSpLocks/>
              </p:cNvCxnSpPr>
              <p:nvPr/>
            </p:nvCxnSpPr>
            <p:spPr>
              <a:xfrm>
                <a:off x="5512406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直接连接符 63"/>
              <p:cNvCxnSpPr>
                <a:cxnSpLocks/>
              </p:cNvCxnSpPr>
              <p:nvPr/>
            </p:nvCxnSpPr>
            <p:spPr>
              <a:xfrm>
                <a:off x="5918689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64"/>
              <p:cNvCxnSpPr>
                <a:cxnSpLocks/>
              </p:cNvCxnSpPr>
              <p:nvPr/>
            </p:nvCxnSpPr>
            <p:spPr>
              <a:xfrm>
                <a:off x="6324972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直接连接符 65"/>
              <p:cNvCxnSpPr>
                <a:cxnSpLocks/>
              </p:cNvCxnSpPr>
              <p:nvPr/>
            </p:nvCxnSpPr>
            <p:spPr>
              <a:xfrm>
                <a:off x="6731255" y="946363"/>
                <a:ext cx="406283" cy="0"/>
              </a:xfrm>
              <a:prstGeom prst="line">
                <a:avLst/>
              </a:prstGeom>
              <a:ln w="476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381B61B-ACB0-407E-A5FF-433D8B0F1828}"/>
              </a:ext>
            </a:extLst>
          </p:cNvPr>
          <p:cNvSpPr txBox="1"/>
          <p:nvPr/>
        </p:nvSpPr>
        <p:spPr>
          <a:xfrm>
            <a:off x="129610" y="1047174"/>
            <a:ext cx="11932779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Freddie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是一种多阶段的异构体检测算法，仅利用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测序而不依赖于任何异构体注释数据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输入：转录组长读序列映射到参考基因组的结果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输出：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GTF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格式输出检测到的异构体列表，每个异构体用一组基因组间隔表示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步骤：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Read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Canonical segmentation of the genome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Clustering and error correction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ED59-86AE-4264-8D36-5D20371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1378-4BF4-4E9B-B4FE-182405EC07F0}" type="datetime1">
              <a:rPr lang="zh-CN" altLang="en-US" smtClean="0"/>
              <a:t>2021/4/6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E469-3B60-4627-9D2C-418F3CF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B9365-B5CB-42CF-B0DB-3A13E2D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Central South University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AEA638-006E-4798-B135-5D5D99292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4817745"/>
            <a:ext cx="8258175" cy="204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3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"/>
    </mc:Choice>
    <mc:Fallback xmlns="">
      <p:transition spd="slow" advTm="607"/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多彩系列02">
      <a:dk1>
        <a:srgbClr val="FFFFFF"/>
      </a:dk1>
      <a:lt1>
        <a:srgbClr val="F2F2F2"/>
      </a:lt1>
      <a:dk2>
        <a:srgbClr val="232226"/>
      </a:dk2>
      <a:lt2>
        <a:srgbClr val="E7E6E6"/>
      </a:lt2>
      <a:accent1>
        <a:srgbClr val="774F71"/>
      </a:accent1>
      <a:accent2>
        <a:srgbClr val="D1758E"/>
      </a:accent2>
      <a:accent3>
        <a:srgbClr val="F7C17F"/>
      </a:accent3>
      <a:accent4>
        <a:srgbClr val="55B2A0"/>
      </a:accent4>
      <a:accent5>
        <a:srgbClr val="8F608A"/>
      </a:accent5>
      <a:accent6>
        <a:srgbClr val="D58C2E"/>
      </a:accent6>
      <a:hlink>
        <a:srgbClr val="0563C1"/>
      </a:hlink>
      <a:folHlink>
        <a:srgbClr val="954F72"/>
      </a:folHlink>
    </a:clrScheme>
    <a:fontScheme name="自定义 1">
      <a:majorFont>
        <a:latin typeface="Nexa Bold"/>
        <a:ea typeface="方正大标宋简体"/>
        <a:cs typeface=""/>
      </a:majorFont>
      <a:minorFont>
        <a:latin typeface="Nexa Light"/>
        <a:ea typeface="方正兰亭黑简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5234</TotalTime>
  <Words>3266</Words>
  <Application>Microsoft Office PowerPoint</Application>
  <PresentationFormat>宽屏</PresentationFormat>
  <Paragraphs>437</Paragraphs>
  <Slides>36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Nexa Bold</vt:lpstr>
      <vt:lpstr>Nexa Light</vt:lpstr>
      <vt:lpstr>方正大标宋简体</vt:lpstr>
      <vt:lpstr>微软雅黑</vt:lpstr>
      <vt:lpstr>Arial</vt:lpstr>
      <vt:lpstr>Calibri</vt:lpstr>
      <vt:lpstr>Cambria Math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彩色线条</dc:title>
  <dc:creator>第一PPT</dc:creator>
  <cp:lastModifiedBy>郑 剑涛</cp:lastModifiedBy>
  <cp:revision>599</cp:revision>
  <dcterms:created xsi:type="dcterms:W3CDTF">2016-10-09T14:25:58Z</dcterms:created>
  <dcterms:modified xsi:type="dcterms:W3CDTF">2021-04-06T05:53:18Z</dcterms:modified>
</cp:coreProperties>
</file>