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36" autoAdjust="0"/>
  </p:normalViewPr>
  <p:slideViewPr>
    <p:cSldViewPr snapToGrid="0">
      <p:cViewPr varScale="1">
        <p:scale>
          <a:sx n="87" d="100"/>
          <a:sy n="87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97254-E02E-4A87-BCCC-C228B95897E1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BD671-E37F-4CE3-830A-CC9155F06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Pearson</a:t>
            </a:r>
            <a:r>
              <a:rPr lang="zh-CN" altLang="en-US" dirty="0"/>
              <a:t>相关系数的过程是先计算两个向量的协方差矩阵，再用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协方差除以两个向量的标准差得到</a:t>
            </a:r>
            <a:r>
              <a:rPr lang="en-US" altLang="zh-CN" dirty="0"/>
              <a:t>Pearson</a:t>
            </a:r>
            <a:r>
              <a:rPr lang="zh-CN" altLang="en-US" dirty="0"/>
              <a:t>相关系数，取值是</a:t>
            </a:r>
            <a:r>
              <a:rPr lang="en-US" altLang="zh-CN" dirty="0"/>
              <a:t>-1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/>
              <a:t>，数值越高，代表相似性越高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D671-E37F-4CE3-830A-CC9155F06E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1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Pearson</a:t>
            </a:r>
            <a:r>
              <a:rPr lang="zh-CN" altLang="en-US" dirty="0"/>
              <a:t>相关系数的过程是先计算两个向量的协方差矩阵，再用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协方差除以两个向量的标准差得到</a:t>
            </a:r>
            <a:r>
              <a:rPr lang="en-US" altLang="zh-CN" dirty="0"/>
              <a:t>Pearson</a:t>
            </a:r>
            <a:r>
              <a:rPr lang="zh-CN" altLang="en-US" dirty="0"/>
              <a:t>相关系数，取值是</a:t>
            </a:r>
            <a:r>
              <a:rPr lang="en-US" altLang="zh-CN" dirty="0"/>
              <a:t>-1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/>
              <a:t>，数值越高，代表相似性越高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D671-E37F-4CE3-830A-CC9155F06E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3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D671-E37F-4CE3-830A-CC9155F06E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7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1D65-229B-4660-A144-6CC71C1AD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E83901-E421-4D9A-B897-CD7FD49BA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1D0D2-8C0F-4947-B76D-2EC04601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A3FD-7727-41A7-9486-4AF50C0CAEE0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0FDB8-4057-460F-9F1A-F9C52A60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8B745-0799-4BF4-881F-E7D76038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DE47-2753-4BE4-BCD6-3975198A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F3E20-9D06-41FC-855B-F4410E08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BFE6E2-2D52-4E0C-B659-DFA17F192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82F02-3559-4DC1-B4FB-651399D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A3FD-7727-41A7-9486-4AF50C0CAEE0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30B20-D6C8-479A-A171-ED8854E7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01A9A-29BB-4291-BCFC-EF183252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DE47-2753-4BE4-BCD6-3975198A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5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BEA236-A099-4FAB-8398-14EEAF610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56C40-765C-415A-9FBF-A58A20D0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FFDFC-417B-4090-9966-DFA38BE1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A3FD-7727-41A7-9486-4AF50C0CAEE0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E3C23-B89E-4809-8E2A-CFAC6A30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DF58C-15BF-4CE2-AEF4-57E4BF2F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DE47-2753-4BE4-BCD6-3975198A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0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84E91-2098-4430-BDC7-9B2AAABB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0CBCD-9430-4165-8411-20C53A26B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8BD5B-4F4F-461F-AC27-8EA0D45C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A3FD-7727-41A7-9486-4AF50C0CAEE0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98A6-AF36-4467-8874-576E88DC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48A82-0E60-4146-8E3E-F3882B48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DE47-2753-4BE4-BCD6-3975198A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5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9D60A-344D-45C5-A2FF-890139F9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BB7F9-00A9-404E-9BA2-ED9B8932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CE623-0E11-46B7-B9BD-E6E8F66C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A3FD-7727-41A7-9486-4AF50C0CAEE0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823E9-39D3-4445-BD35-218A0311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B6A3E-9546-4125-9A2B-6822FBF7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DE47-2753-4BE4-BCD6-3975198A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1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3026A-90F0-4755-B0AA-3ACE2022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E6816-C464-405B-A419-292FC8B63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14FF8-8599-4773-ADD1-ED4C9DF43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21572-B711-4586-994F-981A3B34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A3FD-7727-41A7-9486-4AF50C0CAEE0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21991-8C49-43AA-AA89-DD851029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7717C3-FE85-4F3C-9619-892146C3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DE47-2753-4BE4-BCD6-3975198A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847D1-63F8-4B95-9DA8-A8C5678C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B470D-2233-4BE4-84C6-57D3373C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8E3245-F12A-40B2-967A-67837717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9D978-C43B-4B8A-8595-A03C7279E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0ECBCF-D012-4C1D-B580-261EFB87B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4EE9A6-F1A1-4847-B522-3C9D1302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A3FD-7727-41A7-9486-4AF50C0CAEE0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863359-40A7-4996-A068-FFDE6492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FCD72C-91E9-4138-998F-718164A6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DE47-2753-4BE4-BCD6-3975198A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2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F2E43-1ED3-417F-86C5-9BCED501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026A42-88A2-4B76-8C51-5E8EEA76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A3FD-7727-41A7-9486-4AF50C0CAEE0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E17CBF-2BDD-4F48-AF9A-43EF480C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16D399-1ED3-41AF-9CEA-D7C2F655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DE47-2753-4BE4-BCD6-3975198A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9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51BA8-6599-47D6-BA0D-5E1B43E4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A3FD-7727-41A7-9486-4AF50C0CAEE0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421172-F951-4510-B159-0A844E00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AB484-A00C-4C99-865C-5EE37D3D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DE47-2753-4BE4-BCD6-3975198A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4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471B4-610B-42E9-A092-8F81018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154ED-EF0B-4B8B-8F99-E5B9570A5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507D4-6E48-49EE-A5C2-7C877D210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DF32F-459B-4FDE-A4A9-621B545A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A3FD-7727-41A7-9486-4AF50C0CAEE0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26155-6B81-445A-9D84-E4BC249C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EC444-30E2-4553-8C7B-4E70B2C2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DE47-2753-4BE4-BCD6-3975198A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7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2E68C-7F30-4DC5-BE2D-52E03A08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580AE1-E8B3-4A64-87F8-2D8C9AF03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9FE6B9-1F0C-44ED-9E4B-8A1095FF2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4FDF4-A019-4264-BE27-6DC8CD35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A3FD-7727-41A7-9486-4AF50C0CAEE0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2539E-1194-46F2-92E8-74F48EFA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BED00-512E-41B9-B105-20BC5EB5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DE47-2753-4BE4-BCD6-3975198A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7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222286-7FD1-4AA9-9B69-35266F6E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2210E-D083-4ED2-877C-51B442D8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F4328-FFFD-433C-95AB-A6CAE27DC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A3FD-7727-41A7-9486-4AF50C0CAEE0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FB371-275E-40B4-888B-FAF7DA140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76C36-E9BF-45C8-B719-C43683DAE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DE47-2753-4BE4-BCD6-3975198A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5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949B22F-B511-4901-B98F-A43FD6CF934A}"/>
              </a:ext>
            </a:extLst>
          </p:cNvPr>
          <p:cNvSpPr txBox="1"/>
          <p:nvPr/>
        </p:nvSpPr>
        <p:spPr>
          <a:xfrm>
            <a:off x="1546932" y="2451106"/>
            <a:ext cx="9807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SRHiC</a:t>
            </a:r>
            <a:r>
              <a:rPr lang="en-US" altLang="zh-CN" sz="2400" b="1" i="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Deep Learning Model to Enhance the Resolution of Hi-C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F76F23-069D-4A8E-BEFC-755D885A7CC7}"/>
              </a:ext>
            </a:extLst>
          </p:cNvPr>
          <p:cNvSpPr txBox="1"/>
          <p:nvPr/>
        </p:nvSpPr>
        <p:spPr>
          <a:xfrm>
            <a:off x="3020627" y="3591287"/>
            <a:ext cx="70200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 of Data and Computer Science, Sun </a:t>
            </a:r>
            <a:r>
              <a:rPr lang="en-US" altLang="zh-CN" sz="2000" b="0" i="1" dirty="0" err="1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0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i="1" dirty="0" err="1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</a:t>
            </a:r>
            <a:endParaRPr lang="en-US" altLang="zh-CN" sz="2000" b="0" i="1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2021,</a:t>
            </a:r>
            <a:r>
              <a:rPr lang="zh-CN" altLang="en-US" sz="2000" i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genetics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65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1AF433-67EE-455A-8D05-ACDCC93C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54" y="1431061"/>
            <a:ext cx="4534533" cy="30484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A98916B-78C9-4463-85A5-25A1F16CE377}"/>
              </a:ext>
            </a:extLst>
          </p:cNvPr>
          <p:cNvSpPr txBox="1"/>
          <p:nvPr/>
        </p:nvSpPr>
        <p:spPr>
          <a:xfrm>
            <a:off x="7191259" y="1662611"/>
            <a:ext cx="41891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只考虑基因距离</a:t>
            </a:r>
            <a:r>
              <a:rPr lang="en-US" altLang="zh-CN" dirty="0"/>
              <a:t>&lt;2Mb </a:t>
            </a:r>
            <a:r>
              <a:rPr lang="zh-CN" altLang="en-US" dirty="0"/>
              <a:t>且 </a:t>
            </a:r>
            <a:r>
              <a:rPr lang="en-US" altLang="zh-CN" dirty="0"/>
              <a:t>q-value&lt;1e-6</a:t>
            </a:r>
            <a:r>
              <a:rPr lang="zh-CN" altLang="en-US" dirty="0"/>
              <a:t>的</a:t>
            </a:r>
            <a:r>
              <a:rPr lang="en-US" altLang="zh-CN" dirty="0"/>
              <a:t>interaction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interaction</a:t>
            </a:r>
            <a:r>
              <a:rPr lang="zh-CN" altLang="en-US" dirty="0"/>
              <a:t>按照基因距离分类：</a:t>
            </a:r>
            <a:r>
              <a:rPr lang="en-US" altLang="zh-CN" dirty="0"/>
              <a:t>50kb-250kb, 250kb-1Mb, 1Mb-2Mb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50-250kb</a:t>
            </a:r>
            <a:r>
              <a:rPr lang="zh-CN" altLang="en-US" dirty="0"/>
              <a:t>的时间间隔内，这三种模型的重叠率是相似的。然而，随着相互作用距离的增加，</a:t>
            </a:r>
            <a:r>
              <a:rPr lang="en-US" altLang="zh-CN" dirty="0" err="1"/>
              <a:t>SRHiC</a:t>
            </a:r>
            <a:r>
              <a:rPr lang="zh-CN" altLang="en-US" dirty="0"/>
              <a:t>模型的优点越来越明显。</a:t>
            </a:r>
          </a:p>
        </p:txBody>
      </p:sp>
    </p:spTree>
    <p:extLst>
      <p:ext uri="{BB962C8B-B14F-4D97-AF65-F5344CB8AC3E}">
        <p14:creationId xmlns:p14="http://schemas.microsoft.com/office/powerpoint/2010/main" val="275956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20FE737-3408-481D-8081-91FA8CF58087}"/>
              </a:ext>
            </a:extLst>
          </p:cNvPr>
          <p:cNvSpPr txBox="1"/>
          <p:nvPr/>
        </p:nvSpPr>
        <p:spPr>
          <a:xfrm>
            <a:off x="7645548" y="2387475"/>
            <a:ext cx="44688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021"/>
                </a:solidFill>
                <a:latin typeface="MinionPro-Regular"/>
              </a:rPr>
              <a:t>以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MinionPro-Regular"/>
              </a:rPr>
              <a:t>TAD knowledge base(TADKB)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MinionPro-Regular"/>
              </a:rPr>
              <a:t>数据作为金标准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MinionPro-Regular"/>
              </a:rPr>
              <a:t> 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MinionPro-Regular"/>
              </a:rPr>
              <a:t>，用</a:t>
            </a:r>
            <a:r>
              <a:rPr lang="en-US" altLang="zh-CN" sz="1800" b="0" i="0" dirty="0" err="1">
                <a:solidFill>
                  <a:srgbClr val="242021"/>
                </a:solidFill>
                <a:effectLst/>
                <a:latin typeface="MinionPro-Regular"/>
              </a:rPr>
              <a:t>rGMAP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MinionPro-Regular"/>
              </a:rPr>
              <a:t>方法识别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MinionPro-Regular"/>
              </a:rPr>
              <a:t>TADs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MinionPro-Regular"/>
              </a:rPr>
              <a:t>，比较不同方法增强的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MinionPro-Regular"/>
              </a:rPr>
              <a:t>Hi-C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MinionPro-Regular"/>
              </a:rPr>
              <a:t>数据上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MinionPro-Regular"/>
              </a:rPr>
              <a:t>TADs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MinionPro-Regular"/>
              </a:rPr>
              <a:t>的</a:t>
            </a:r>
            <a:r>
              <a:rPr lang="en-US" altLang="zh-CN" sz="1800" b="0" i="0">
                <a:solidFill>
                  <a:srgbClr val="242021"/>
                </a:solidFill>
                <a:effectLst/>
                <a:latin typeface="MinionPro-Regular"/>
              </a:rPr>
              <a:t>overlap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0407AD-ACE7-470C-8F63-153033C8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66" y="902351"/>
            <a:ext cx="5963482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2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E57DE8-495E-41AA-BCEF-5A731562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27" y="861356"/>
            <a:ext cx="7744906" cy="34485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889C8C-0694-4D8E-83A5-A0FFF573DEDD}"/>
              </a:ext>
            </a:extLst>
          </p:cNvPr>
          <p:cNvSpPr txBox="1"/>
          <p:nvPr/>
        </p:nvSpPr>
        <p:spPr>
          <a:xfrm>
            <a:off x="2585991" y="4692118"/>
            <a:ext cx="70200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目标：增强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zh-CN" altLang="en-US" sz="2000" b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分辨的</a:t>
            </a:r>
            <a:r>
              <a:rPr lang="en-US" altLang="zh-CN" sz="2000" b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Hi-C</a:t>
            </a:r>
            <a:r>
              <a:rPr lang="zh-CN" altLang="en-US" sz="2000" b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1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9A1D74-DEE5-404C-8271-904DB822B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7" y="226462"/>
            <a:ext cx="10545647" cy="28007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B99993-A46B-4D3E-A8E7-BE40ADDB89DC}"/>
              </a:ext>
            </a:extLst>
          </p:cNvPr>
          <p:cNvSpPr txBox="1"/>
          <p:nvPr/>
        </p:nvSpPr>
        <p:spPr>
          <a:xfrm>
            <a:off x="2053330" y="3333835"/>
            <a:ext cx="70200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输入数据 </a:t>
            </a:r>
            <a:r>
              <a:rPr lang="en-US" altLang="zh-CN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40*40*1</a:t>
            </a:r>
            <a:r>
              <a:rPr lang="zh-CN" altLang="en-US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， </a:t>
            </a:r>
            <a:r>
              <a:rPr lang="en-US" altLang="zh-CN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代表是通道</a:t>
            </a:r>
            <a:endParaRPr lang="en-US" altLang="zh-CN" sz="2000" dirty="0">
              <a:solidFill>
                <a:srgbClr val="242021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242021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+mn-ea"/>
              </a:rPr>
              <a:t>Conv1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：主要是获取低分率</a:t>
            </a:r>
            <a:r>
              <a:rPr lang="en-US" altLang="zh-CN" sz="2000" dirty="0">
                <a:latin typeface="+mn-ea"/>
              </a:rPr>
              <a:t>Hi-C</a:t>
            </a:r>
            <a:r>
              <a:rPr lang="zh-CN" altLang="en-US" sz="2000" dirty="0">
                <a:latin typeface="+mn-ea"/>
              </a:rPr>
              <a:t>数据的特征和模式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两层卷积，</a:t>
            </a:r>
            <a:r>
              <a:rPr lang="en-US" altLang="zh-CN" sz="2000" dirty="0">
                <a:latin typeface="+mn-ea"/>
              </a:rPr>
              <a:t>filter</a:t>
            </a:r>
            <a:r>
              <a:rPr lang="zh-CN" altLang="en-US" sz="2000" dirty="0">
                <a:latin typeface="+mn-ea"/>
              </a:rPr>
              <a:t>分别为</a:t>
            </a:r>
            <a:r>
              <a:rPr lang="en-US" altLang="zh-CN" sz="2000" dirty="0">
                <a:latin typeface="+mn-ea"/>
              </a:rPr>
              <a:t>32*7*7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32*5*5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Kernel size: h*w</a:t>
            </a:r>
          </a:p>
          <a:p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Filter size: k*h*w</a:t>
            </a:r>
          </a:p>
          <a:p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filter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对应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188125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AB99993-A46B-4D3E-A8E7-BE40ADDB89DC}"/>
              </a:ext>
            </a:extLst>
          </p:cNvPr>
          <p:cNvSpPr txBox="1"/>
          <p:nvPr/>
        </p:nvSpPr>
        <p:spPr>
          <a:xfrm>
            <a:off x="837088" y="501859"/>
            <a:ext cx="1097909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第一个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Res-block: </a:t>
            </a:r>
          </a:p>
          <a:p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先用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Filter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128*1*1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卷积网络增加特征的深度，再用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Filter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32*1*1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的卷积网络减少特征的深度，再通过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32*7*7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的卷积层，再把输出和跳跃连接得到的浅层网络叠加输入到后面的网络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1*1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卷积核增加网络的非线性，提高拟合能力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1*1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卷积核与全连接网络的比较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Y=W*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X+b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全连接网络中，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X[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Y[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的映射中，权值（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）是共享的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1*1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卷积网络中，不同的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feature map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中 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X[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Y[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的映射对应有不同的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filter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filter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的权值是不共享的，因此增加了网络的非线性能力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1*1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卷积核的其他作用：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通道数的降维和升维：比如对于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通道的图像数据，通过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1*1*128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卷积核，通过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1*1*32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的卷积核升维或降维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1*1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卷积核可以替代全连接网络实现任意大小的输出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9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AB99993-A46B-4D3E-A8E7-BE40ADDB89DC}"/>
              </a:ext>
            </a:extLst>
          </p:cNvPr>
          <p:cNvSpPr txBox="1"/>
          <p:nvPr/>
        </p:nvSpPr>
        <p:spPr>
          <a:xfrm>
            <a:off x="614815" y="492980"/>
            <a:ext cx="885140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第一个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Res-block: </a:t>
            </a:r>
          </a:p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跳跃连接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中的恒等映射主要的作用是使浅层信息直接流到深层网络层</a:t>
            </a:r>
            <a:endParaRPr lang="en-US" altLang="zh-CN" sz="2000" b="0" dirty="0">
              <a:solidFill>
                <a:srgbClr val="24202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24202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Conv2</a:t>
            </a:r>
            <a:r>
              <a:rPr lang="zh-CN" altLang="en-US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的主要作用是裁剪输入</a:t>
            </a:r>
            <a:r>
              <a:rPr lang="en-US" altLang="zh-CN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Hi-C</a:t>
            </a:r>
            <a:r>
              <a:rPr lang="zh-CN" altLang="en-US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接触矩阵的大小。</a:t>
            </a:r>
            <a:r>
              <a:rPr lang="en-US" altLang="zh-CN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Conv2</a:t>
            </a:r>
            <a:r>
              <a:rPr lang="zh-CN" altLang="en-US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使用四个小的卷积核来裁剪矩阵四次。</a:t>
            </a:r>
            <a:r>
              <a:rPr lang="en-US" altLang="zh-CN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filter</a:t>
            </a:r>
            <a:r>
              <a:rPr lang="zh-CN" altLang="en-US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32*6*5</a:t>
            </a:r>
            <a:r>
              <a:rPr lang="zh-CN" altLang="en-US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32*3*3</a:t>
            </a:r>
            <a:r>
              <a:rPr lang="zh-CN" altLang="en-US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32*5*5</a:t>
            </a:r>
            <a:r>
              <a:rPr lang="zh-CN" altLang="en-US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32*3*3</a:t>
            </a:r>
          </a:p>
          <a:p>
            <a:r>
              <a:rPr lang="zh-CN" altLang="en-US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由于裁剪可能会丢失边距信息，而使用较大的卷积核尺寸一次裁剪可能会丢失大量信息，所以使用小的卷积核裁剪</a:t>
            </a:r>
            <a:r>
              <a:rPr lang="en-US" altLang="zh-CN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次。</a:t>
            </a:r>
            <a:endParaRPr lang="en-US" altLang="zh-CN" sz="2000" dirty="0">
              <a:solidFill>
                <a:srgbClr val="242021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b="0" dirty="0">
              <a:solidFill>
                <a:srgbClr val="24202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Res-block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可以解决网络退化问题。</a:t>
            </a:r>
          </a:p>
          <a:p>
            <a:r>
              <a:rPr lang="en-US" altLang="zh-CN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H(x)=F(x)+x</a:t>
            </a:r>
          </a:p>
          <a:p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如何网络退化：学习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F(x)=0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比学习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H(x)=x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容易，网络更新参数更快，收敛更快</a:t>
            </a:r>
            <a:endParaRPr lang="en-US" altLang="zh-CN" sz="2000" b="0" dirty="0">
              <a:solidFill>
                <a:srgbClr val="24202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242021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残差网络的其他应用：解决梯度消失问题</a:t>
            </a:r>
            <a:endParaRPr lang="en-US" altLang="zh-CN" sz="2000" dirty="0">
              <a:solidFill>
                <a:srgbClr val="242021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242021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24202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Conv3</a:t>
            </a:r>
            <a:r>
              <a:rPr lang="zh-CN" altLang="en-US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的作用就是利用前面模块提取得到的特征预测高分辨率的</a:t>
            </a:r>
            <a:r>
              <a:rPr lang="en-US" altLang="zh-CN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Hi-C</a:t>
            </a:r>
            <a:r>
              <a:rPr lang="zh-CN" altLang="en-US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数据，</a:t>
            </a:r>
            <a:r>
              <a:rPr lang="en-US" altLang="zh-CN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filter</a:t>
            </a:r>
            <a:r>
              <a:rPr lang="zh-CN" altLang="en-US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分别为</a:t>
            </a:r>
            <a:r>
              <a:rPr lang="en-US" altLang="zh-CN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32*7*7</a:t>
            </a:r>
            <a:r>
              <a:rPr lang="zh-CN" altLang="en-US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1*5*5</a:t>
            </a:r>
            <a:endParaRPr lang="en-US" altLang="zh-CN" sz="2000" dirty="0">
              <a:solidFill>
                <a:srgbClr val="24202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FC9A9F-65CA-427B-8B06-562B42261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68" y="2543949"/>
            <a:ext cx="2855576" cy="2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5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AB99993-A46B-4D3E-A8E7-BE40ADDB89DC}"/>
              </a:ext>
            </a:extLst>
          </p:cNvPr>
          <p:cNvSpPr txBox="1"/>
          <p:nvPr/>
        </p:nvSpPr>
        <p:spPr>
          <a:xfrm>
            <a:off x="1570837" y="999073"/>
            <a:ext cx="27908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Loss</a:t>
            </a:r>
            <a:r>
              <a:rPr lang="zh-CN" altLang="en-US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函数 </a:t>
            </a:r>
            <a:r>
              <a:rPr lang="en-US" altLang="zh-CN" sz="20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MSE</a:t>
            </a:r>
          </a:p>
          <a:p>
            <a:endParaRPr lang="en-US" altLang="zh-CN" sz="2000" dirty="0">
              <a:solidFill>
                <a:srgbClr val="242021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24202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2F2C93-9731-4669-931F-5EE2AAC62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37" y="1556534"/>
            <a:ext cx="2924583" cy="8097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25D20E-D589-49F3-9434-FA5CF9D5E7AE}"/>
              </a:ext>
            </a:extLst>
          </p:cNvPr>
          <p:cNvSpPr txBox="1"/>
          <p:nvPr/>
        </p:nvSpPr>
        <p:spPr>
          <a:xfrm>
            <a:off x="1448160" y="2572197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Metrics</a:t>
            </a:r>
          </a:p>
          <a:p>
            <a:endParaRPr lang="en-US" altLang="zh-CN" dirty="0">
              <a:solidFill>
                <a:srgbClr val="242021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242021"/>
                </a:solidFill>
                <a:latin typeface="+mn-ea"/>
                <a:cs typeface="Times New Roman" panose="02020603050405020304" pitchFamily="18" charset="0"/>
              </a:rPr>
              <a:t>皮尔逊相关系数</a:t>
            </a:r>
            <a:endParaRPr lang="en-US" altLang="zh-CN" dirty="0">
              <a:solidFill>
                <a:srgbClr val="242021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1800" b="0" dirty="0">
              <a:solidFill>
                <a:srgbClr val="24202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1800" b="0" dirty="0">
                <a:solidFill>
                  <a:srgbClr val="242021"/>
                </a:solidFill>
                <a:effectLst/>
                <a:latin typeface="+mn-ea"/>
                <a:cs typeface="Times New Roman" panose="02020603050405020304" pitchFamily="18" charset="0"/>
              </a:rPr>
              <a:t>SSIM(structural similarity index)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38C3FE-6808-4E85-83EA-3E97CE75A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60" y="4231036"/>
            <a:ext cx="4096322" cy="6668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AA319F6-2532-43DF-A0A2-292A36580186}"/>
              </a:ext>
            </a:extLst>
          </p:cNvPr>
          <p:cNvSpPr txBox="1"/>
          <p:nvPr/>
        </p:nvSpPr>
        <p:spPr>
          <a:xfrm>
            <a:off x="1448160" y="507939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μ</a:t>
            </a:r>
            <a:r>
              <a:rPr lang="zh-CN" altLang="en-US" dirty="0"/>
              <a:t>为均值 </a:t>
            </a:r>
            <a:r>
              <a:rPr lang="en-US" altLang="zh-CN" dirty="0"/>
              <a:t>σ</a:t>
            </a:r>
            <a:r>
              <a:rPr lang="zh-CN" altLang="en-US" dirty="0"/>
              <a:t>为方差， </a:t>
            </a:r>
            <a:r>
              <a:rPr lang="en-US" altLang="zh-CN" dirty="0"/>
              <a:t>c1,c2</a:t>
            </a:r>
            <a:r>
              <a:rPr lang="zh-CN" altLang="en-US" dirty="0"/>
              <a:t>为常数，避免分母为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SSIM</a:t>
            </a:r>
            <a:r>
              <a:rPr lang="zh-CN" altLang="en-US" dirty="0"/>
              <a:t>取值是</a:t>
            </a:r>
            <a:r>
              <a:rPr lang="en-US" altLang="zh-CN" dirty="0"/>
              <a:t>[0,1]</a:t>
            </a:r>
            <a:r>
              <a:rPr lang="zh-CN" altLang="en-US" dirty="0"/>
              <a:t>，数值越高代表两幅图像越相近</a:t>
            </a:r>
          </a:p>
        </p:txBody>
      </p:sp>
    </p:spTree>
    <p:extLst>
      <p:ext uri="{BB962C8B-B14F-4D97-AF65-F5344CB8AC3E}">
        <p14:creationId xmlns:p14="http://schemas.microsoft.com/office/powerpoint/2010/main" val="111977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12F45C-56A4-4A41-9A4D-85E7C94B8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69" y="518706"/>
            <a:ext cx="9334904" cy="599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3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E303FA9-24E6-475A-804C-AC1E72898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51" y="3264299"/>
            <a:ext cx="3219899" cy="321037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51FFD0-713D-472A-83C7-A554E7E3A8BF}"/>
              </a:ext>
            </a:extLst>
          </p:cNvPr>
          <p:cNvCxnSpPr>
            <a:cxnSpLocks/>
          </p:cNvCxnSpPr>
          <p:nvPr/>
        </p:nvCxnSpPr>
        <p:spPr>
          <a:xfrm>
            <a:off x="3749321" y="3426224"/>
            <a:ext cx="2924175" cy="2933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6CABA40-9EA7-40A5-AC5A-2BACD31982F3}"/>
              </a:ext>
            </a:extLst>
          </p:cNvPr>
          <p:cNvCxnSpPr>
            <a:cxnSpLocks/>
          </p:cNvCxnSpPr>
          <p:nvPr/>
        </p:nvCxnSpPr>
        <p:spPr>
          <a:xfrm>
            <a:off x="4335974" y="3426224"/>
            <a:ext cx="2337522" cy="2402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4BFEA0D-C61F-44B9-B281-F5A9193001E5}"/>
              </a:ext>
            </a:extLst>
          </p:cNvPr>
          <p:cNvSpPr txBox="1"/>
          <p:nvPr/>
        </p:nvSpPr>
        <p:spPr>
          <a:xfrm>
            <a:off x="6760526" y="6219209"/>
            <a:ext cx="2040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Genomic</a:t>
            </a:r>
            <a:r>
              <a:rPr lang="zh-CN" altLang="en-US" dirty="0"/>
              <a:t> </a:t>
            </a:r>
            <a:r>
              <a:rPr lang="en-US" altLang="zh-CN" dirty="0" err="1"/>
              <a:t>ditance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9EB28B-CEB6-44D3-A1C0-DAB18634EF59}"/>
              </a:ext>
            </a:extLst>
          </p:cNvPr>
          <p:cNvSpPr txBox="1"/>
          <p:nvPr/>
        </p:nvSpPr>
        <p:spPr>
          <a:xfrm>
            <a:off x="6730819" y="5505175"/>
            <a:ext cx="1685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Genomic</a:t>
            </a:r>
            <a:r>
              <a:rPr lang="zh-CN" altLang="en-US" dirty="0"/>
              <a:t> </a:t>
            </a:r>
            <a:r>
              <a:rPr lang="en-US" altLang="zh-CN" dirty="0" err="1"/>
              <a:t>ditance</a:t>
            </a:r>
            <a:r>
              <a:rPr lang="en-US" altLang="zh-CN" dirty="0"/>
              <a:t>=10kb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B24530-3A20-4138-8639-8233C5967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5" y="154490"/>
            <a:ext cx="9184199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4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05C7B8-A4F5-4460-B8EB-1C26F4F37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08" y="676275"/>
            <a:ext cx="8225713" cy="2752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9558E8-CBF3-4B94-941C-BABD79B57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10" y="3688111"/>
            <a:ext cx="4096322" cy="6668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DC20332-4019-49D2-9E99-346FC683159E}"/>
              </a:ext>
            </a:extLst>
          </p:cNvPr>
          <p:cNvSpPr txBox="1"/>
          <p:nvPr/>
        </p:nvSpPr>
        <p:spPr>
          <a:xfrm>
            <a:off x="3448410" y="453646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μ</a:t>
            </a:r>
            <a:r>
              <a:rPr lang="zh-CN" altLang="en-US" dirty="0"/>
              <a:t>为均值 </a:t>
            </a:r>
            <a:r>
              <a:rPr lang="en-US" altLang="zh-CN" dirty="0"/>
              <a:t>σ</a:t>
            </a:r>
            <a:r>
              <a:rPr lang="zh-CN" altLang="en-US" dirty="0"/>
              <a:t>为方差， </a:t>
            </a:r>
            <a:r>
              <a:rPr lang="en-US" altLang="zh-CN" dirty="0"/>
              <a:t>c1,c2</a:t>
            </a:r>
            <a:r>
              <a:rPr lang="zh-CN" altLang="en-US" dirty="0"/>
              <a:t>为常数，避免分母为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SSIM</a:t>
            </a:r>
            <a:r>
              <a:rPr lang="zh-CN" altLang="en-US" dirty="0"/>
              <a:t>取值是</a:t>
            </a:r>
            <a:r>
              <a:rPr lang="en-US" altLang="zh-CN" dirty="0"/>
              <a:t>[0,1]</a:t>
            </a:r>
            <a:r>
              <a:rPr lang="zh-CN" altLang="en-US" dirty="0"/>
              <a:t>，数值越高代表两幅图像越相近</a:t>
            </a:r>
          </a:p>
        </p:txBody>
      </p:sp>
    </p:spTree>
    <p:extLst>
      <p:ext uri="{BB962C8B-B14F-4D97-AF65-F5344CB8AC3E}">
        <p14:creationId xmlns:p14="http://schemas.microsoft.com/office/powerpoint/2010/main" val="172721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717</Words>
  <Application>Microsoft Office PowerPoint</Application>
  <PresentationFormat>宽屏</PresentationFormat>
  <Paragraphs>60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MinionPro-Regular</vt:lpstr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kmiles</dc:creator>
  <cp:lastModifiedBy>kmiles</cp:lastModifiedBy>
  <cp:revision>37</cp:revision>
  <dcterms:created xsi:type="dcterms:W3CDTF">2021-05-23T05:59:04Z</dcterms:created>
  <dcterms:modified xsi:type="dcterms:W3CDTF">2021-06-01T06:02:22Z</dcterms:modified>
</cp:coreProperties>
</file>