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07" r:id="rId1"/>
  </p:sldMasterIdLst>
  <p:notesMasterIdLst>
    <p:notesMasterId r:id="rId15"/>
  </p:notesMasterIdLst>
  <p:sldIdLst>
    <p:sldId id="312" r:id="rId2"/>
    <p:sldId id="353" r:id="rId3"/>
    <p:sldId id="355" r:id="rId4"/>
    <p:sldId id="356" r:id="rId5"/>
    <p:sldId id="354" r:id="rId6"/>
    <p:sldId id="357" r:id="rId7"/>
    <p:sldId id="358" r:id="rId8"/>
    <p:sldId id="359" r:id="rId9"/>
    <p:sldId id="361" r:id="rId10"/>
    <p:sldId id="362" r:id="rId11"/>
    <p:sldId id="360" r:id="rId12"/>
    <p:sldId id="363" r:id="rId13"/>
    <p:sldId id="3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4" d="100"/>
          <a:sy n="84" d="100"/>
        </p:scale>
        <p:origin x="9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97525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7957C9-0891-492B-8F83-2A8049A8E15F}" type="datetime1">
              <a:rPr lang="en-US" smtClean="0"/>
              <a:t>7/3/2023</a:t>
            </a:fld>
            <a:endParaRPr lang="en-US"/>
          </a:p>
        </p:txBody>
      </p:sp>
      <p:sp>
        <p:nvSpPr>
          <p:cNvPr id="5" name="Footer Placeholder 4"/>
          <p:cNvSpPr>
            <a:spLocks noGrp="1"/>
          </p:cNvSpPr>
          <p:nvPr>
            <p:ph type="ftr" sz="quarter" idx="11"/>
          </p:nvPr>
        </p:nvSpPr>
        <p:spPr/>
        <p:txBody>
          <a:bodyPr/>
          <a:lstStyle/>
          <a:p>
            <a:r>
              <a:rPr lang="en-US" smtClean="0"/>
              <a:t>FSCE                     AMIT                    ARBAMINCH UNIVERSITY</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0909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622F63-5CA0-44D1-B6E5-5D4D5A5C5E2A}" type="datetime1">
              <a:rPr lang="en-US" smtClean="0"/>
              <a:t>7/3/2023</a:t>
            </a:fld>
            <a:endParaRPr lang="en-US"/>
          </a:p>
        </p:txBody>
      </p:sp>
      <p:sp>
        <p:nvSpPr>
          <p:cNvPr id="5" name="Footer Placeholder 4"/>
          <p:cNvSpPr>
            <a:spLocks noGrp="1"/>
          </p:cNvSpPr>
          <p:nvPr>
            <p:ph type="ftr" sz="quarter" idx="11"/>
          </p:nvPr>
        </p:nvSpPr>
        <p:spPr/>
        <p:txBody>
          <a:bodyPr/>
          <a:lstStyle/>
          <a:p>
            <a:r>
              <a:rPr lang="en-US" smtClean="0"/>
              <a:t>FSCE                     AMIT                    ARBAMINCH UNIVERSITY</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7840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61219-4A2F-4710-B6DA-81FE29226763}" type="datetime1">
              <a:rPr lang="en-US" smtClean="0"/>
              <a:t>7/3/2023</a:t>
            </a:fld>
            <a:endParaRPr lang="en-US"/>
          </a:p>
        </p:txBody>
      </p:sp>
      <p:sp>
        <p:nvSpPr>
          <p:cNvPr id="5" name="Footer Placeholder 4"/>
          <p:cNvSpPr>
            <a:spLocks noGrp="1"/>
          </p:cNvSpPr>
          <p:nvPr>
            <p:ph type="ftr" sz="quarter" idx="11"/>
          </p:nvPr>
        </p:nvSpPr>
        <p:spPr/>
        <p:txBody>
          <a:bodyPr/>
          <a:lstStyle/>
          <a:p>
            <a:r>
              <a:rPr lang="en-US" smtClean="0"/>
              <a:t>FSCE                     AMIT                    ARBAMINCH UNIVERSITY</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245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0C1B43-29C9-448A-9C70-674F32902A29}" type="datetime1">
              <a:rPr lang="en-US" smtClean="0"/>
              <a:t>7/3/2023</a:t>
            </a:fld>
            <a:endParaRPr lang="en-US"/>
          </a:p>
        </p:txBody>
      </p:sp>
      <p:sp>
        <p:nvSpPr>
          <p:cNvPr id="5" name="Footer Placeholder 4"/>
          <p:cNvSpPr>
            <a:spLocks noGrp="1"/>
          </p:cNvSpPr>
          <p:nvPr>
            <p:ph type="ftr" sz="quarter" idx="11"/>
          </p:nvPr>
        </p:nvSpPr>
        <p:spPr/>
        <p:txBody>
          <a:bodyPr/>
          <a:lstStyle/>
          <a:p>
            <a:r>
              <a:rPr lang="en-US" smtClean="0"/>
              <a:t>FSCE                     AMIT                    ARBAMINCH UNIVERSITY</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3372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7CC6D-F4AA-4E16-B6C1-E5DD031B88EA}" type="datetime1">
              <a:rPr lang="en-US" smtClean="0"/>
              <a:t>7/3/2023</a:t>
            </a:fld>
            <a:endParaRPr lang="en-US"/>
          </a:p>
        </p:txBody>
      </p:sp>
      <p:sp>
        <p:nvSpPr>
          <p:cNvPr id="5" name="Footer Placeholder 4"/>
          <p:cNvSpPr>
            <a:spLocks noGrp="1"/>
          </p:cNvSpPr>
          <p:nvPr>
            <p:ph type="ftr" sz="quarter" idx="11"/>
          </p:nvPr>
        </p:nvSpPr>
        <p:spPr/>
        <p:txBody>
          <a:bodyPr/>
          <a:lstStyle/>
          <a:p>
            <a:r>
              <a:rPr lang="en-US" smtClean="0"/>
              <a:t>FSCE                     AMIT                    ARBAMINCH UNIVERSITY</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0128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F69779-3E4D-46EF-B635-97550599035F}" type="datetime1">
              <a:rPr lang="en-US" smtClean="0"/>
              <a:t>7/3/2023</a:t>
            </a:fld>
            <a:endParaRPr lang="en-US"/>
          </a:p>
        </p:txBody>
      </p:sp>
      <p:sp>
        <p:nvSpPr>
          <p:cNvPr id="6" name="Footer Placeholder 5"/>
          <p:cNvSpPr>
            <a:spLocks noGrp="1"/>
          </p:cNvSpPr>
          <p:nvPr>
            <p:ph type="ftr" sz="quarter" idx="11"/>
          </p:nvPr>
        </p:nvSpPr>
        <p:spPr/>
        <p:txBody>
          <a:bodyPr/>
          <a:lstStyle/>
          <a:p>
            <a:r>
              <a:rPr lang="en-US" smtClean="0"/>
              <a:t>FSCE                     AMIT                    ARBAMINCH UNIVERSITY</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8574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106E58-1E6F-4FA3-B2D8-F89BBDCF6889}" type="datetime1">
              <a:rPr lang="en-US" smtClean="0"/>
              <a:t>7/3/2023</a:t>
            </a:fld>
            <a:endParaRPr lang="en-US"/>
          </a:p>
        </p:txBody>
      </p:sp>
      <p:sp>
        <p:nvSpPr>
          <p:cNvPr id="8" name="Footer Placeholder 7"/>
          <p:cNvSpPr>
            <a:spLocks noGrp="1"/>
          </p:cNvSpPr>
          <p:nvPr>
            <p:ph type="ftr" sz="quarter" idx="11"/>
          </p:nvPr>
        </p:nvSpPr>
        <p:spPr/>
        <p:txBody>
          <a:bodyPr/>
          <a:lstStyle/>
          <a:p>
            <a:r>
              <a:rPr lang="en-US" smtClean="0"/>
              <a:t>FSCE                     AMIT                    ARBAMINCH UNIVERSITY</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9679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7DEF5E-0BC2-4BF6-9917-6A49E5EECC7A}" type="datetime1">
              <a:rPr lang="en-US" smtClean="0"/>
              <a:t>7/3/2023</a:t>
            </a:fld>
            <a:endParaRPr lang="en-US"/>
          </a:p>
        </p:txBody>
      </p:sp>
      <p:sp>
        <p:nvSpPr>
          <p:cNvPr id="4" name="Footer Placeholder 3"/>
          <p:cNvSpPr>
            <a:spLocks noGrp="1"/>
          </p:cNvSpPr>
          <p:nvPr>
            <p:ph type="ftr" sz="quarter" idx="11"/>
          </p:nvPr>
        </p:nvSpPr>
        <p:spPr/>
        <p:txBody>
          <a:bodyPr/>
          <a:lstStyle/>
          <a:p>
            <a:r>
              <a:rPr lang="en-US" smtClean="0"/>
              <a:t>FSCE                     AMIT                    ARBAMINCH UNIVERSITY</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811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B5BF2-0BC0-4980-B532-8F3982D379E2}" type="datetime1">
              <a:rPr lang="en-US" smtClean="0"/>
              <a:t>7/3/2023</a:t>
            </a:fld>
            <a:endParaRPr lang="en-US"/>
          </a:p>
        </p:txBody>
      </p:sp>
      <p:sp>
        <p:nvSpPr>
          <p:cNvPr id="3" name="Footer Placeholder 2"/>
          <p:cNvSpPr>
            <a:spLocks noGrp="1"/>
          </p:cNvSpPr>
          <p:nvPr>
            <p:ph type="ftr" sz="quarter" idx="11"/>
          </p:nvPr>
        </p:nvSpPr>
        <p:spPr/>
        <p:txBody>
          <a:bodyPr/>
          <a:lstStyle/>
          <a:p>
            <a:r>
              <a:rPr lang="en-US" smtClean="0"/>
              <a:t>FSCE                     AMIT                    ARBAMINCH UNIVERSITY</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6370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5F372-C189-4A5D-8A22-45F8A106B67E}" type="datetime1">
              <a:rPr lang="en-US" smtClean="0"/>
              <a:t>7/3/2023</a:t>
            </a:fld>
            <a:endParaRPr lang="en-US"/>
          </a:p>
        </p:txBody>
      </p:sp>
      <p:sp>
        <p:nvSpPr>
          <p:cNvPr id="6" name="Footer Placeholder 5"/>
          <p:cNvSpPr>
            <a:spLocks noGrp="1"/>
          </p:cNvSpPr>
          <p:nvPr>
            <p:ph type="ftr" sz="quarter" idx="11"/>
          </p:nvPr>
        </p:nvSpPr>
        <p:spPr/>
        <p:txBody>
          <a:bodyPr/>
          <a:lstStyle/>
          <a:p>
            <a:r>
              <a:rPr lang="en-US" smtClean="0"/>
              <a:t>FSCE                     AMIT                    ARBAMINCH UNIVERSITY</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3731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D2F84-D26D-4F32-8CD6-F248705D2E26}" type="datetime1">
              <a:rPr lang="en-US" smtClean="0"/>
              <a:t>7/3/2023</a:t>
            </a:fld>
            <a:endParaRPr lang="en-US"/>
          </a:p>
        </p:txBody>
      </p:sp>
      <p:sp>
        <p:nvSpPr>
          <p:cNvPr id="6" name="Footer Placeholder 5"/>
          <p:cNvSpPr>
            <a:spLocks noGrp="1"/>
          </p:cNvSpPr>
          <p:nvPr>
            <p:ph type="ftr" sz="quarter" idx="11"/>
          </p:nvPr>
        </p:nvSpPr>
        <p:spPr/>
        <p:txBody>
          <a:bodyPr/>
          <a:lstStyle/>
          <a:p>
            <a:r>
              <a:rPr lang="en-US" smtClean="0"/>
              <a:t>FSCE                     AMIT                    ARBAMINCH UNIVERSITY</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0001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F4B04-0FA8-4D8A-965E-B7924EE0DF78}" type="datetime1">
              <a:rPr lang="en-US" smtClean="0"/>
              <a:t>7/3/2023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FSCE                     AMIT                    ARBAMINCH UNIVERSITY</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91139500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24" y="1212289"/>
            <a:ext cx="10515600" cy="1679502"/>
          </a:xfrm>
        </p:spPr>
        <p:txBody>
          <a:bodyPr>
            <a:normAutofit/>
          </a:bodyPr>
          <a:lstStyle/>
          <a:p>
            <a:pPr algn="ctr"/>
            <a:r>
              <a:rPr lang="en-US" alt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139507" y="4659636"/>
            <a:ext cx="10679114" cy="1912614"/>
          </a:xfrm>
        </p:spPr>
        <p:txBody>
          <a:bodyPr/>
          <a:lstStyle/>
          <a:p>
            <a:pPr algn="l"/>
            <a:r>
              <a:rPr lang="en-US" sz="1800" dirty="0" smtClean="0">
                <a:solidFill>
                  <a:schemeClr val="tx1"/>
                </a:solidFill>
                <a:latin typeface="Times New Roman" panose="02020603050405020304" pitchFamily="18" charset="0"/>
                <a:cs typeface="Times New Roman" panose="02020603050405020304" pitchFamily="18" charset="0"/>
              </a:rPr>
              <a:t>Set by:-</a:t>
            </a:r>
          </a:p>
          <a:p>
            <a:pPr algn="l"/>
            <a:r>
              <a:rPr lang="en-US" sz="1800" dirty="0" smtClean="0">
                <a:solidFill>
                  <a:schemeClr val="tx1"/>
                </a:solidFill>
                <a:latin typeface="Times New Roman" panose="02020603050405020304" pitchFamily="18" charset="0"/>
                <a:cs typeface="Times New Roman" panose="02020603050405020304" pitchFamily="18" charset="0"/>
              </a:rPr>
              <a:t>1.Eyob </a:t>
            </a:r>
            <a:r>
              <a:rPr lang="en-US" sz="1800" dirty="0" err="1">
                <a:solidFill>
                  <a:schemeClr val="tx1"/>
                </a:solidFill>
                <a:latin typeface="Times New Roman" panose="02020603050405020304" pitchFamily="18" charset="0"/>
                <a:cs typeface="Times New Roman" panose="02020603050405020304" pitchFamily="18" charset="0"/>
              </a:rPr>
              <a:t>A</a:t>
            </a:r>
            <a:r>
              <a:rPr lang="en-US" sz="1800" dirty="0" err="1" smtClean="0">
                <a:solidFill>
                  <a:schemeClr val="tx1"/>
                </a:solidFill>
                <a:latin typeface="Times New Roman" panose="02020603050405020304" pitchFamily="18" charset="0"/>
                <a:cs typeface="Times New Roman" panose="02020603050405020304" pitchFamily="18" charset="0"/>
              </a:rPr>
              <a:t>diss</a:t>
            </a:r>
            <a:r>
              <a:rPr lang="en-US" sz="1800" dirty="0" smtClean="0">
                <a:solidFill>
                  <a:schemeClr val="tx1"/>
                </a:solidFill>
                <a:latin typeface="Times New Roman" panose="02020603050405020304" pitchFamily="18" charset="0"/>
                <a:cs typeface="Times New Roman" panose="02020603050405020304" pitchFamily="18" charset="0"/>
              </a:rPr>
              <a:t>              NSR/957/13</a:t>
            </a:r>
          </a:p>
          <a:p>
            <a:pPr algn="l"/>
            <a:r>
              <a:rPr lang="en-US" sz="1800" dirty="0" smtClean="0">
                <a:solidFill>
                  <a:schemeClr val="tx1"/>
                </a:solidFill>
                <a:latin typeface="Times New Roman" panose="02020603050405020304" pitchFamily="18" charset="0"/>
                <a:cs typeface="Times New Roman" panose="02020603050405020304" pitchFamily="18" charset="0"/>
              </a:rPr>
              <a:t>2.Kidest  </a:t>
            </a:r>
            <a:r>
              <a:rPr lang="en-US" sz="1800" dirty="0" err="1">
                <a:solidFill>
                  <a:schemeClr val="tx1"/>
                </a:solidFill>
                <a:latin typeface="Times New Roman" panose="02020603050405020304" pitchFamily="18" charset="0"/>
                <a:cs typeface="Times New Roman" panose="02020603050405020304" pitchFamily="18" charset="0"/>
              </a:rPr>
              <a:t>G</a:t>
            </a:r>
            <a:r>
              <a:rPr lang="en-US" sz="1800" dirty="0" err="1" smtClean="0">
                <a:solidFill>
                  <a:schemeClr val="tx1"/>
                </a:solidFill>
                <a:latin typeface="Times New Roman" panose="02020603050405020304" pitchFamily="18" charset="0"/>
                <a:cs typeface="Times New Roman" panose="02020603050405020304" pitchFamily="18" charset="0"/>
              </a:rPr>
              <a:t>ashaw</a:t>
            </a:r>
            <a:r>
              <a:rPr lang="en-US" sz="1800" dirty="0" smtClean="0">
                <a:solidFill>
                  <a:schemeClr val="tx1"/>
                </a:solidFill>
                <a:latin typeface="Times New Roman" panose="02020603050405020304" pitchFamily="18" charset="0"/>
                <a:cs typeface="Times New Roman" panose="02020603050405020304" pitchFamily="18" charset="0"/>
              </a:rPr>
              <a:t>        NSR/1429/13</a:t>
            </a:r>
          </a:p>
          <a:p>
            <a:pPr algn="l"/>
            <a:r>
              <a:rPr lang="en-US" sz="1800" dirty="0" smtClean="0">
                <a:solidFill>
                  <a:schemeClr val="tx1"/>
                </a:solidFill>
                <a:latin typeface="Times New Roman" panose="02020603050405020304" pitchFamily="18" charset="0"/>
                <a:cs typeface="Times New Roman" panose="02020603050405020304" pitchFamily="18" charset="0"/>
              </a:rPr>
              <a:t>3.Bereket Kindie        NSR/478/13</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Bodoni MT" panose="02070603080606020203" pitchFamily="18" charset="0"/>
              </a:rPr>
              <a:t>July 4 2023</a:t>
            </a: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5254307" y="255200"/>
            <a:ext cx="2140903" cy="1768793"/>
          </a:xfrm>
          <a:prstGeom prst="rect">
            <a:avLst/>
          </a:prstGeom>
        </p:spPr>
      </p:pic>
      <p:sp>
        <p:nvSpPr>
          <p:cNvPr id="3" name="Rectangle 2"/>
          <p:cNvSpPr/>
          <p:nvPr/>
        </p:nvSpPr>
        <p:spPr>
          <a:xfrm>
            <a:off x="2267109" y="2052040"/>
            <a:ext cx="8423910" cy="2227789"/>
          </a:xfrm>
          <a:prstGeom prst="rect">
            <a:avLst/>
          </a:prstGeom>
        </p:spPr>
        <p:txBody>
          <a:bodyPr wrap="square">
            <a:spAutoFit/>
          </a:bodyPr>
          <a:lstStyle/>
          <a:p>
            <a:pPr marL="1943100" marR="0" indent="-1371600" algn="ctr">
              <a:lnSpc>
                <a:spcPct val="107000"/>
              </a:lnSpc>
              <a:spcBef>
                <a:spcPts val="0"/>
              </a:spcBef>
              <a:spcAft>
                <a:spcPts val="800"/>
              </a:spcAft>
              <a:tabLst>
                <a:tab pos="1049655" algn="l"/>
                <a:tab pos="3257550" algn="ctr"/>
              </a:tabLst>
            </a:pPr>
            <a:r>
              <a:rPr lang="en-US" sz="2800" dirty="0" err="1">
                <a:latin typeface="Bodoni MT" panose="02070603080606020203" pitchFamily="18" charset="0"/>
                <a:ea typeface="Calibri" panose="020F0502020204030204" pitchFamily="34" charset="0"/>
                <a:cs typeface="Calibri" panose="020F0502020204030204" pitchFamily="34" charset="0"/>
              </a:rPr>
              <a:t>Arba</a:t>
            </a:r>
            <a:r>
              <a:rPr lang="en-US" sz="2800" dirty="0">
                <a:latin typeface="Bodoni MT" panose="02070603080606020203" pitchFamily="18" charset="0"/>
                <a:ea typeface="Calibri" panose="020F0502020204030204" pitchFamily="34" charset="0"/>
                <a:cs typeface="Calibri" panose="020F0502020204030204" pitchFamily="34" charset="0"/>
              </a:rPr>
              <a:t> Minch   University</a:t>
            </a:r>
            <a:endParaRPr lang="en-US" sz="2800" dirty="0">
              <a:latin typeface="Bodoni MT" panose="02070603080606020203" pitchFamily="18" charset="0"/>
              <a:ea typeface="Calibri" panose="020F0502020204030204" pitchFamily="34" charset="0"/>
              <a:cs typeface="SimSun" panose="02010600030101010101" pitchFamily="2" charset="-122"/>
            </a:endParaRPr>
          </a:p>
          <a:p>
            <a:pPr algn="ctr">
              <a:lnSpc>
                <a:spcPct val="107000"/>
              </a:lnSpc>
              <a:spcAft>
                <a:spcPts val="800"/>
              </a:spcAft>
              <a:tabLst>
                <a:tab pos="1880235" algn="l"/>
              </a:tabLst>
            </a:pPr>
            <a:r>
              <a:rPr lang="en-US" sz="2800" dirty="0" err="1">
                <a:latin typeface="Bodoni MT" panose="02070603080606020203" pitchFamily="18" charset="0"/>
                <a:ea typeface="Calibri" panose="020F0502020204030204" pitchFamily="34" charset="0"/>
                <a:cs typeface="Calibri" panose="020F0502020204030204" pitchFamily="34" charset="0"/>
              </a:rPr>
              <a:t>Arba</a:t>
            </a:r>
            <a:r>
              <a:rPr lang="en-US" sz="2800" dirty="0">
                <a:latin typeface="Bodoni MT" panose="02070603080606020203" pitchFamily="18" charset="0"/>
                <a:ea typeface="Calibri" panose="020F0502020204030204" pitchFamily="34" charset="0"/>
                <a:cs typeface="Calibri" panose="020F0502020204030204" pitchFamily="34" charset="0"/>
              </a:rPr>
              <a:t> Minch </a:t>
            </a:r>
            <a:r>
              <a:rPr lang="en-US" sz="2800" dirty="0" smtClean="0">
                <a:latin typeface="Bodoni MT" panose="02070603080606020203" pitchFamily="18" charset="0"/>
                <a:ea typeface="Calibri" panose="020F0502020204030204" pitchFamily="34" charset="0"/>
                <a:cs typeface="Calibri" panose="020F0502020204030204" pitchFamily="34" charset="0"/>
              </a:rPr>
              <a:t>Institute </a:t>
            </a:r>
            <a:r>
              <a:rPr lang="en-US" sz="2800" dirty="0">
                <a:latin typeface="Bodoni MT" panose="02070603080606020203" pitchFamily="18" charset="0"/>
                <a:ea typeface="Calibri" panose="020F0502020204030204" pitchFamily="34" charset="0"/>
                <a:cs typeface="Calibri" panose="020F0502020204030204" pitchFamily="34" charset="0"/>
              </a:rPr>
              <a:t>of </a:t>
            </a:r>
            <a:r>
              <a:rPr lang="en-US" sz="2800" dirty="0" smtClean="0">
                <a:latin typeface="Bodoni MT" panose="02070603080606020203" pitchFamily="18" charset="0"/>
                <a:ea typeface="Calibri" panose="020F0502020204030204" pitchFamily="34" charset="0"/>
                <a:cs typeface="Calibri" panose="020F0502020204030204" pitchFamily="34" charset="0"/>
              </a:rPr>
              <a:t>Technology</a:t>
            </a:r>
          </a:p>
          <a:p>
            <a:pPr algn="ctr">
              <a:lnSpc>
                <a:spcPct val="107000"/>
              </a:lnSpc>
              <a:spcAft>
                <a:spcPts val="800"/>
              </a:spcAft>
              <a:tabLst>
                <a:tab pos="1880235" algn="l"/>
              </a:tabLst>
            </a:pPr>
            <a:r>
              <a:rPr lang="en-US" sz="2800" dirty="0" smtClean="0">
                <a:latin typeface="Bodoni MT" panose="02070603080606020203" pitchFamily="18" charset="0"/>
                <a:ea typeface="Calibri" panose="020F0502020204030204" pitchFamily="34" charset="0"/>
                <a:cs typeface="Calibri" panose="020F0502020204030204" pitchFamily="34" charset="0"/>
              </a:rPr>
              <a:t>Faculty of Computing And Software </a:t>
            </a:r>
            <a:r>
              <a:rPr lang="en-US" sz="2800" dirty="0">
                <a:latin typeface="Bodoni MT" panose="02070603080606020203" pitchFamily="18" charset="0"/>
                <a:ea typeface="Calibri" panose="020F0502020204030204" pitchFamily="34" charset="0"/>
                <a:cs typeface="Calibri" panose="020F0502020204030204" pitchFamily="34" charset="0"/>
              </a:rPr>
              <a:t>E</a:t>
            </a:r>
            <a:r>
              <a:rPr lang="en-US" sz="2800" dirty="0" smtClean="0">
                <a:latin typeface="Bodoni MT" panose="02070603080606020203" pitchFamily="18" charset="0"/>
                <a:ea typeface="Calibri" panose="020F0502020204030204" pitchFamily="34" charset="0"/>
                <a:cs typeface="Calibri" panose="020F0502020204030204" pitchFamily="34" charset="0"/>
              </a:rPr>
              <a:t>ngineering</a:t>
            </a:r>
          </a:p>
          <a:p>
            <a:pPr algn="ctr">
              <a:lnSpc>
                <a:spcPct val="107000"/>
              </a:lnSpc>
              <a:spcAft>
                <a:spcPts val="800"/>
              </a:spcAft>
              <a:tabLst>
                <a:tab pos="1880235" algn="l"/>
              </a:tabLst>
            </a:pPr>
            <a:r>
              <a:rPr lang="en-US" sz="2700" dirty="0" smtClean="0">
                <a:solidFill>
                  <a:srgbClr val="548DD4"/>
                </a:solidFill>
                <a:effectLst/>
                <a:latin typeface="Bodoni MT" panose="02070603080606020203" pitchFamily="18" charset="0"/>
                <a:ea typeface="Calibri" panose="020F0502020204030204" pitchFamily="34" charset="0"/>
                <a:cs typeface="Calibri" panose="020F0502020204030204" pitchFamily="34" charset="0"/>
              </a:rPr>
              <a:t>BKE-Fruit Market And Delivery</a:t>
            </a:r>
            <a:endParaRPr lang="en-US" sz="2700" dirty="0">
              <a:effectLst/>
              <a:latin typeface="Bodoni MT" panose="02070603080606020203" pitchFamily="18"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235150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Database (table lists</a:t>
            </a:r>
            <a:r>
              <a:rPr lang="en-US" dirty="0" smtClean="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User</a:t>
            </a:r>
          </a:p>
          <a:p>
            <a:r>
              <a:rPr lang="en-US" dirty="0" smtClean="0">
                <a:latin typeface="Times New Roman" panose="02020603050405020304" pitchFamily="18" charset="0"/>
                <a:cs typeface="Times New Roman" panose="02020603050405020304" pitchFamily="18" charset="0"/>
              </a:rPr>
              <a:t>Checkbox</a:t>
            </a:r>
          </a:p>
          <a:p>
            <a:r>
              <a:rPr lang="en-US" dirty="0" smtClean="0">
                <a:latin typeface="Times New Roman" panose="02020603050405020304" pitchFamily="18" charset="0"/>
                <a:cs typeface="Times New Roman" panose="02020603050405020304" pitchFamily="18" charset="0"/>
              </a:rPr>
              <a:t>Admin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FSCE                     AMIT                    ARBAMINCH UNIVERSITY</a:t>
            </a:r>
            <a:endParaRPr lang="en-US"/>
          </a:p>
        </p:txBody>
      </p:sp>
    </p:spTree>
    <p:extLst>
      <p:ext uri="{BB962C8B-B14F-4D97-AF65-F5344CB8AC3E}">
        <p14:creationId xmlns:p14="http://schemas.microsoft.com/office/powerpoint/2010/main" val="1014396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Security</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FSCE                     AMIT                    ARBAMINCH UNIVERSITY</a:t>
            </a:r>
            <a:endParaRPr lang="en-US"/>
          </a:p>
        </p:txBody>
      </p:sp>
    </p:spTree>
    <p:extLst>
      <p:ext uri="{BB962C8B-B14F-4D97-AF65-F5344CB8AC3E}">
        <p14:creationId xmlns:p14="http://schemas.microsoft.com/office/powerpoint/2010/main" val="1596811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fruit delivery and marketing document emphasizes the potential for success in the fruit industry by implementing efficient delivery methods and impactful marketing strategies. By leveraging the growing consumer demand for fresh and convenient produce, businesses can capitalize on the rising trend of home deliveries and create a seamless shopping experience for customers. Furthermore, investing in targeted marketing campaigns that highlight the quality, freshness, and health benefits of the fruits can effectively attract and retain a loyal customer base. To truly stand out in the market, continuous innovation, responsiveness to customer feedback, and building strong relationships with suppliers and farmers are crucial. With strategic planning, effective execution, and a customer-centric approach, businesses operating in the fruit delivery sector can thrive in this competitive industry and drive sustainable </a:t>
            </a:r>
            <a:r>
              <a:rPr lang="en-US" dirty="0" smtClean="0">
                <a:latin typeface="Times New Roman" panose="02020603050405020304" pitchFamily="18" charset="0"/>
                <a:cs typeface="Times New Roman" panose="02020603050405020304" pitchFamily="18" charset="0"/>
              </a:rPr>
              <a:t>growth.</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FSCE                     AMIT                    ARBAMINCH UNIVERSITY</a:t>
            </a:r>
            <a:endParaRPr lang="en-US"/>
          </a:p>
        </p:txBody>
      </p:sp>
    </p:spTree>
    <p:extLst>
      <p:ext uri="{BB962C8B-B14F-4D97-AF65-F5344CB8AC3E}">
        <p14:creationId xmlns:p14="http://schemas.microsoft.com/office/powerpoint/2010/main" val="283686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scene3d>
            <a:camera prst="isometricTopUp"/>
            <a:lightRig rig="threePt" dir="t"/>
          </a:scene3d>
        </p:spPr>
        <p:txBody>
          <a:bodyPr>
            <a:normAutofit/>
          </a:bodyPr>
          <a:lstStyle/>
          <a:p>
            <a:pPr marL="0" indent="0" algn="ctr">
              <a:buNone/>
            </a:pPr>
            <a:endParaRPr lang="en-US" sz="8000" dirty="0">
              <a:latin typeface="Abyssinica SIL" panose="02000603020000020004" pitchFamily="2" charset="0"/>
              <a:ea typeface="Abyssinica SIL" panose="02000603020000020004" pitchFamily="2" charset="0"/>
              <a:cs typeface="Abyssinica SIL" panose="02000603020000020004" pitchFamily="2" charset="0"/>
            </a:endParaRPr>
          </a:p>
        </p:txBody>
      </p:sp>
      <p:sp>
        <p:nvSpPr>
          <p:cNvPr id="4" name="Footer Placeholder 3"/>
          <p:cNvSpPr>
            <a:spLocks noGrp="1"/>
          </p:cNvSpPr>
          <p:nvPr>
            <p:ph type="ftr" sz="quarter" idx="11"/>
          </p:nvPr>
        </p:nvSpPr>
        <p:spPr/>
        <p:txBody>
          <a:bodyPr/>
          <a:lstStyle/>
          <a:p>
            <a:r>
              <a:rPr lang="en-US" smtClean="0"/>
              <a:t>FSCE                     AMIT                    ARBAMINCH UNIVERSITY</a:t>
            </a:r>
            <a:endParaRPr lang="en-US"/>
          </a:p>
        </p:txBody>
      </p:sp>
      <p:sp>
        <p:nvSpPr>
          <p:cNvPr id="5" name="Rectangle 4"/>
          <p:cNvSpPr/>
          <p:nvPr/>
        </p:nvSpPr>
        <p:spPr>
          <a:xfrm>
            <a:off x="6003632" y="2967335"/>
            <a:ext cx="184731" cy="923330"/>
          </a:xfrm>
          <a:prstGeom prst="rect">
            <a:avLst/>
          </a:prstGeom>
          <a:noFill/>
        </p:spPr>
        <p:txBody>
          <a:bodyPr wrap="none" lIns="91440" tIns="45720" rIns="91440" bIns="45720">
            <a:spAutoFit/>
          </a:bodyPr>
          <a:lstStyle/>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188219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841842"/>
            <a:ext cx="10607702" cy="5697070"/>
          </a:xfrm>
        </p:spPr>
        <p:txBody>
          <a:bodyPr>
            <a:normAutofit/>
          </a:bodyPr>
          <a:lstStyle/>
          <a:p>
            <a:pPr marL="0" indent="0" algn="ctr">
              <a:buNone/>
            </a:pPr>
            <a:r>
              <a:rPr lang="en-US" b="1" dirty="0" smtClean="0">
                <a:latin typeface="Times New Roman" panose="02020603050405020304" pitchFamily="18" charset="0"/>
                <a:cs typeface="Times New Roman" panose="02020603050405020304" pitchFamily="18" charset="0"/>
              </a:rPr>
              <a:t>Outline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Statement of the problem</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Beneficiaries of our project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Validation used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Database (table lists)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Security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55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335"/>
          </a:xfrm>
        </p:spPr>
        <p:txBody>
          <a:bodyPr/>
          <a:lstStyle/>
          <a:p>
            <a:r>
              <a:rPr lang="en-US" sz="2800" b="1" dirty="0" smtClean="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651510" y="1394460"/>
            <a:ext cx="10702290" cy="5314950"/>
          </a:xfrm>
        </p:spPr>
        <p:txBody>
          <a:bodyPr>
            <a:normAutofit fontScale="47500" lnSpcReduction="20000"/>
          </a:bodyPr>
          <a:lstStyle/>
          <a:p>
            <a:r>
              <a:rPr lang="en-US" sz="5100" dirty="0">
                <a:latin typeface="Times New Roman" panose="02020603050405020304" pitchFamily="18" charset="0"/>
                <a:cs typeface="Times New Roman" panose="02020603050405020304" pitchFamily="18" charset="0"/>
              </a:rPr>
              <a:t>Welcome to the project documentation for </a:t>
            </a:r>
            <a:r>
              <a:rPr lang="en-US" sz="5100" dirty="0" smtClean="0">
                <a:latin typeface="Times New Roman" panose="02020603050405020304" pitchFamily="18" charset="0"/>
                <a:cs typeface="Times New Roman" panose="02020603050405020304" pitchFamily="18" charset="0"/>
              </a:rPr>
              <a:t>the BKE </a:t>
            </a:r>
            <a:r>
              <a:rPr lang="en-US" sz="5100" dirty="0">
                <a:latin typeface="Times New Roman" panose="02020603050405020304" pitchFamily="18" charset="0"/>
                <a:cs typeface="Times New Roman" panose="02020603050405020304" pitchFamily="18" charset="0"/>
              </a:rPr>
              <a:t>Fruit Market and Delivery Website. This document outlines the objectives, scope, and key features of our exciting project aimed at creating an efficient and user-friendly platform for ordering and delivering fresh </a:t>
            </a:r>
            <a:r>
              <a:rPr lang="en-US" sz="5100" dirty="0" smtClean="0">
                <a:latin typeface="Times New Roman" panose="02020603050405020304" pitchFamily="18" charset="0"/>
                <a:cs typeface="Times New Roman" panose="02020603050405020304" pitchFamily="18" charset="0"/>
              </a:rPr>
              <a:t>fruits in </a:t>
            </a:r>
            <a:r>
              <a:rPr lang="en-US" sz="5100" dirty="0" err="1" smtClean="0">
                <a:latin typeface="Times New Roman" panose="02020603050405020304" pitchFamily="18" charset="0"/>
                <a:cs typeface="Times New Roman" panose="02020603050405020304" pitchFamily="18" charset="0"/>
              </a:rPr>
              <a:t>arbaminch</a:t>
            </a:r>
            <a:r>
              <a:rPr lang="en-US" sz="5100" dirty="0" smtClean="0">
                <a:latin typeface="Times New Roman" panose="02020603050405020304" pitchFamily="18" charset="0"/>
                <a:cs typeface="Times New Roman" panose="02020603050405020304" pitchFamily="18" charset="0"/>
              </a:rPr>
              <a:t>. </a:t>
            </a:r>
            <a:endParaRPr lang="en-US" sz="5100" dirty="0">
              <a:latin typeface="Times New Roman" panose="02020603050405020304" pitchFamily="18" charset="0"/>
              <a:cs typeface="Times New Roman" panose="02020603050405020304" pitchFamily="18" charset="0"/>
            </a:endParaRPr>
          </a:p>
          <a:p>
            <a:r>
              <a:rPr lang="en-US" sz="5100" dirty="0" smtClean="0">
                <a:latin typeface="Times New Roman" panose="02020603050405020304" pitchFamily="18" charset="0"/>
                <a:cs typeface="Times New Roman" panose="02020603050405020304" pitchFamily="18" charset="0"/>
              </a:rPr>
              <a:t>As we know in </a:t>
            </a:r>
            <a:r>
              <a:rPr lang="en-US" sz="5100" dirty="0" err="1" smtClean="0">
                <a:latin typeface="Times New Roman" panose="02020603050405020304" pitchFamily="18" charset="0"/>
                <a:cs typeface="Times New Roman" panose="02020603050405020304" pitchFamily="18" charset="0"/>
              </a:rPr>
              <a:t>arbaminch</a:t>
            </a:r>
            <a:r>
              <a:rPr lang="en-US" sz="5100" dirty="0" smtClean="0">
                <a:latin typeface="Times New Roman" panose="02020603050405020304" pitchFamily="18" charset="0"/>
                <a:cs typeface="Times New Roman" panose="02020603050405020304" pitchFamily="18" charset="0"/>
              </a:rPr>
              <a:t> </a:t>
            </a:r>
            <a:r>
              <a:rPr lang="en-US" sz="5100" dirty="0" smtClean="0">
                <a:latin typeface="Times New Roman" panose="02020603050405020304" pitchFamily="18" charset="0"/>
                <a:cs typeface="Times New Roman" panose="02020603050405020304" pitchFamily="18" charset="0"/>
              </a:rPr>
              <a:t>a lots of fruit loss because of there is not abridge between customer and </a:t>
            </a:r>
            <a:r>
              <a:rPr lang="en-US" sz="5100" dirty="0" smtClean="0">
                <a:latin typeface="Times New Roman" panose="02020603050405020304" pitchFamily="18" charset="0"/>
                <a:cs typeface="Times New Roman" panose="02020603050405020304" pitchFamily="18" charset="0"/>
              </a:rPr>
              <a:t>supplier, but </a:t>
            </a:r>
            <a:r>
              <a:rPr lang="en-US" sz="5100" dirty="0" smtClean="0">
                <a:latin typeface="Times New Roman" panose="02020603050405020304" pitchFamily="18" charset="0"/>
                <a:cs typeface="Times New Roman" panose="02020603050405020304" pitchFamily="18" charset="0"/>
              </a:rPr>
              <a:t>this project </a:t>
            </a:r>
            <a:r>
              <a:rPr lang="en-US" sz="5100" dirty="0">
                <a:latin typeface="Times New Roman" panose="02020603050405020304" pitchFamily="18" charset="0"/>
                <a:cs typeface="Times New Roman" panose="02020603050405020304" pitchFamily="18" charset="0"/>
              </a:rPr>
              <a:t>aim to bridge the gap between consumers and suppliers by offering a seamless online experience that allows users to explore a wide variety of fruits, place orders, and have them conveniently delivered to their doorstep</a:t>
            </a:r>
            <a:r>
              <a:rPr lang="en-US" sz="5100" dirty="0" smtClean="0">
                <a:latin typeface="Times New Roman" panose="02020603050405020304" pitchFamily="18" charset="0"/>
                <a:cs typeface="Times New Roman" panose="02020603050405020304" pitchFamily="18" charset="0"/>
              </a:rPr>
              <a:t>.</a:t>
            </a:r>
            <a:endParaRPr lang="en-US" sz="5100" dirty="0">
              <a:latin typeface="Times New Roman" panose="02020603050405020304" pitchFamily="18" charset="0"/>
              <a:cs typeface="Times New Roman" panose="02020603050405020304" pitchFamily="18" charset="0"/>
            </a:endParaRPr>
          </a:p>
          <a:p>
            <a:r>
              <a:rPr lang="en-US" sz="5100" dirty="0">
                <a:latin typeface="Times New Roman" panose="02020603050405020304" pitchFamily="18" charset="0"/>
                <a:cs typeface="Times New Roman" panose="02020603050405020304" pitchFamily="18" charset="0"/>
              </a:rPr>
              <a:t>By leveraging the power of e-commerce and modern technology, our website aims to revolutionize the fruit market industry, enabling users to effortlessly access fresh and high-quality fruits from the comfort of their homes or offices. Whether it's a busy professional, health-conscious individuals, or families seeking nutritious options, our platform caters to a diverse range of customers with varied needs and preferences</a:t>
            </a:r>
            <a:r>
              <a:rPr lang="en-US" sz="5100" dirty="0" smtClean="0">
                <a:latin typeface="Times New Roman" panose="02020603050405020304" pitchFamily="18" charset="0"/>
                <a:cs typeface="Times New Roman" panose="02020603050405020304" pitchFamily="18" charset="0"/>
              </a:rPr>
              <a:t>.</a:t>
            </a:r>
            <a:endParaRPr lang="en-US" sz="5100" dirty="0">
              <a:latin typeface="Times New Roman" panose="02020603050405020304" pitchFamily="18" charset="0"/>
              <a:cs typeface="Times New Roman" panose="02020603050405020304" pitchFamily="18" charset="0"/>
            </a:endParaRPr>
          </a:p>
          <a:p>
            <a:endParaRPr lang="en-US" dirty="0" smtClean="0"/>
          </a:p>
        </p:txBody>
      </p:sp>
    </p:spTree>
    <p:extLst>
      <p:ext uri="{BB962C8B-B14F-4D97-AF65-F5344CB8AC3E}">
        <p14:creationId xmlns:p14="http://schemas.microsoft.com/office/powerpoint/2010/main" val="289159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7340"/>
            <a:ext cx="10515600" cy="4599623"/>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key objectives of this project include designing an intuitive user interface, implementing a robust ordering system, and establishing efficient logistics for reliable and timely deliveries. We will also prioritize building a responsive and mobile-friendly website to ensure accessibility across different devices and platforms.</a:t>
            </a:r>
          </a:p>
          <a:p>
            <a:r>
              <a:rPr lang="en-US" dirty="0">
                <a:latin typeface="Times New Roman" panose="02020603050405020304" pitchFamily="18" charset="0"/>
                <a:cs typeface="Times New Roman" panose="02020603050405020304" pitchFamily="18" charset="0"/>
              </a:rPr>
              <a:t>Throughout this documentation, we will delve into the project's architecture, development process, and anticipated challenges. Additionally, we will provide detailed insights into the features and functionalities of our fruit market and delivery website, outlining how they address the needs of both customers and suppliers.</a:t>
            </a:r>
          </a:p>
          <a:p>
            <a:r>
              <a:rPr lang="en-US" dirty="0">
                <a:latin typeface="Times New Roman" panose="02020603050405020304" pitchFamily="18" charset="0"/>
                <a:cs typeface="Times New Roman" panose="02020603050405020304" pitchFamily="18" charset="0"/>
              </a:rPr>
              <a:t>We believe that this project has the potential to transform the way fruits are bought and delivered, streamlining the entire process and enhancing customer satisfaction. We are excited to embark on this journey, and we invite you to explore this documentation to gain a comprehensive understanding of our vision and the steps we will take to achieve it.</a:t>
            </a:r>
          </a:p>
          <a:p>
            <a:endParaRPr lang="en-US" dirty="0"/>
          </a:p>
        </p:txBody>
      </p:sp>
    </p:spTree>
    <p:extLst>
      <p:ext uri="{BB962C8B-B14F-4D97-AF65-F5344CB8AC3E}">
        <p14:creationId xmlns:p14="http://schemas.microsoft.com/office/powerpoint/2010/main" val="210088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Statement of problem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83080"/>
            <a:ext cx="10515600" cy="4393883"/>
          </a:xfrm>
        </p:spPr>
        <p:txBody>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fruit market and delivery service is facing a significant challenge </a:t>
            </a:r>
            <a:r>
              <a:rPr lang="en-US" dirty="0" smtClean="0">
                <a:latin typeface="Times New Roman" panose="02020603050405020304" pitchFamily="18" charset="0"/>
                <a:cs typeface="Times New Roman" panose="02020603050405020304" pitchFamily="18" charset="0"/>
              </a:rPr>
              <a:t>in optimizing </a:t>
            </a:r>
            <a:r>
              <a:rPr lang="en-US" dirty="0">
                <a:latin typeface="Times New Roman" panose="02020603050405020304" pitchFamily="18" charset="0"/>
                <a:cs typeface="Times New Roman" panose="02020603050405020304" pitchFamily="18" charset="0"/>
              </a:rPr>
              <a:t>delivery logistics to ensure timely and efficient delivery of orders. The current inefficiencies in the delivery </a:t>
            </a:r>
            <a:r>
              <a:rPr lang="en-US" dirty="0" smtClean="0">
                <a:latin typeface="Times New Roman" panose="02020603050405020304" pitchFamily="18" charset="0"/>
                <a:cs typeface="Times New Roman" panose="02020603050405020304" pitchFamily="18" charset="0"/>
              </a:rPr>
              <a:t>process , poor fruit management, broad </a:t>
            </a:r>
            <a:r>
              <a:rPr lang="en-US" dirty="0">
                <a:latin typeface="Times New Roman" panose="02020603050405020304" pitchFamily="18" charset="0"/>
                <a:cs typeface="Times New Roman" panose="02020603050405020304" pitchFamily="18" charset="0"/>
              </a:rPr>
              <a:t>gap between supplier and customer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resulting in increased customer complaints, decreased customer satisfaction, and rising operational costs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As we know in </a:t>
            </a:r>
            <a:r>
              <a:rPr lang="en-US" dirty="0" err="1" smtClean="0">
                <a:latin typeface="Times New Roman" panose="02020603050405020304" pitchFamily="18" charset="0"/>
                <a:cs typeface="Times New Roman" panose="02020603050405020304" pitchFamily="18" charset="0"/>
              </a:rPr>
              <a:t>arbaminch</a:t>
            </a:r>
            <a:r>
              <a:rPr lang="en-US" dirty="0" smtClean="0">
                <a:latin typeface="Times New Roman" panose="02020603050405020304" pitchFamily="18" charset="0"/>
                <a:cs typeface="Times New Roman" panose="02020603050405020304" pitchFamily="18" charset="0"/>
              </a:rPr>
              <a:t> there is a lots of fruit resource but the fruits not evenly distributed because of poor management of fruit therefore the consequence of this leads to customer’s dissatisfaction</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66468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610" y="582295"/>
            <a:ext cx="10515600" cy="1325563"/>
          </a:xfrm>
        </p:spPr>
        <p:txBody>
          <a:bodyPr/>
          <a:lstStyle/>
          <a:p>
            <a:r>
              <a:rPr lang="en-US" dirty="0" smtClean="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2450" y="1768475"/>
            <a:ext cx="10515600" cy="4351338"/>
          </a:xfrm>
        </p:spPr>
        <p:txBody>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objective of the fruit market and delivery website project is to create an efficient and user-friendly online platform that connects customers with a wide variety of fresh fruits and facilitates their purchase and delivery</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website aims to provide a seamless and enjoyable browsing and shopping experience for customers, while also streamlining the ordering and delivery process for the fruit market.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ultimate goal is to increase customer satisfaction, drive sales, and establish a strong online presence in the fruit market industry.</a:t>
            </a:r>
          </a:p>
          <a:p>
            <a:endParaRPr lang="en-US" dirty="0"/>
          </a:p>
        </p:txBody>
      </p:sp>
    </p:spTree>
    <p:extLst>
      <p:ext uri="{BB962C8B-B14F-4D97-AF65-F5344CB8AC3E}">
        <p14:creationId xmlns:p14="http://schemas.microsoft.com/office/powerpoint/2010/main" val="32317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Beneficiaries of our </a:t>
            </a:r>
            <a:r>
              <a:rPr lang="en-US" dirty="0" smtClean="0">
                <a:latin typeface="Times New Roman" panose="02020603050405020304" pitchFamily="18" charset="0"/>
                <a:cs typeface="Times New Roman" panose="02020603050405020304" pitchFamily="18" charset="0"/>
              </a:rPr>
              <a:t>project</a:t>
            </a:r>
            <a:endParaRPr lang="en-US" dirty="0"/>
          </a:p>
        </p:txBody>
      </p:sp>
      <p:sp>
        <p:nvSpPr>
          <p:cNvPr id="3" name="Content Placeholder 2"/>
          <p:cNvSpPr>
            <a:spLocks noGrp="1"/>
          </p:cNvSpPr>
          <p:nvPr>
            <p:ph idx="1"/>
          </p:nvPr>
        </p:nvSpPr>
        <p:spPr>
          <a:xfrm>
            <a:off x="838200" y="1497330"/>
            <a:ext cx="10515600" cy="4679633"/>
          </a:xfrm>
        </p:spPr>
        <p:txBody>
          <a:bodyPr>
            <a:normAutofit fontScale="92500" lnSpcReduction="10000"/>
          </a:bodyPr>
          <a:lstStyle/>
          <a:p>
            <a:pPr marL="514350" indent="-514350">
              <a:buAutoNum type="arabicPeriod"/>
            </a:pPr>
            <a:r>
              <a:rPr lang="en-US" dirty="0" smtClean="0">
                <a:solidFill>
                  <a:srgbClr val="FF0000"/>
                </a:solidFill>
                <a:latin typeface="Times New Roman" panose="02020603050405020304" pitchFamily="18" charset="0"/>
                <a:cs typeface="Times New Roman" panose="02020603050405020304" pitchFamily="18" charset="0"/>
              </a:rPr>
              <a:t>Customers</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primary beneficiaries are the customers who can conveniently order a wide variety of fresh fruits from the comfort of their homes or offices. They can enjoy the convenience of doorstep delivery, saving time and effort in visiting physical stores</a:t>
            </a:r>
            <a:r>
              <a:rPr lang="en-US" dirty="0" smtClean="0">
                <a:latin typeface="Times New Roman" panose="02020603050405020304" pitchFamily="18" charset="0"/>
                <a:cs typeface="Times New Roman" panose="02020603050405020304" pitchFamily="18" charset="0"/>
              </a:rPr>
              <a:t>.</a:t>
            </a:r>
          </a:p>
          <a:p>
            <a:pPr marL="514350" indent="-514350">
              <a:buAutoNum type="arabicPeriod"/>
            </a:pPr>
            <a:r>
              <a:rPr lang="en-US" dirty="0" smtClean="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Farmers and Suppliers: </a:t>
            </a:r>
            <a:r>
              <a:rPr lang="en-US" dirty="0">
                <a:latin typeface="Times New Roman" panose="02020603050405020304" pitchFamily="18" charset="0"/>
                <a:cs typeface="Times New Roman" panose="02020603050405020304" pitchFamily="18" charset="0"/>
              </a:rPr>
              <a:t>By partnering with local farmers and suppliers, the website can provide a platform for them to sell their produce directly to customers. This eliminates the need for intermediaries, allowing farmers to earn a fair price for their products and supporting local agriculture</a:t>
            </a:r>
            <a:r>
              <a:rPr lang="en-US" dirty="0" smtClean="0">
                <a:latin typeface="Times New Roman" panose="02020603050405020304" pitchFamily="18" charset="0"/>
                <a:cs typeface="Times New Roman" panose="02020603050405020304" pitchFamily="18" charset="0"/>
              </a:rPr>
              <a:t>.</a:t>
            </a:r>
          </a:p>
          <a:p>
            <a:pPr marL="514350" indent="-514350">
              <a:buAutoNum type="arabicPeriod"/>
            </a:pPr>
            <a:r>
              <a:rPr lang="en-US" dirty="0">
                <a:latin typeface="Times New Roman" panose="02020603050405020304" pitchFamily="18" charset="0"/>
                <a:cs typeface="Times New Roman" panose="02020603050405020304" pitchFamily="18" charset="0"/>
              </a:rPr>
              <a:t>Overall, a fruit delivery website can benefit </a:t>
            </a:r>
            <a:r>
              <a:rPr lang="en-US" dirty="0">
                <a:solidFill>
                  <a:srgbClr val="FF0000"/>
                </a:solidFill>
                <a:latin typeface="Times New Roman" panose="02020603050405020304" pitchFamily="18" charset="0"/>
                <a:cs typeface="Times New Roman" panose="02020603050405020304" pitchFamily="18" charset="0"/>
              </a:rPr>
              <a:t>customers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farmers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suppliers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small businesses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health-conscious individuals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 environment</a:t>
            </a:r>
            <a:r>
              <a:rPr lang="en-US" dirty="0">
                <a:latin typeface="Times New Roman" panose="02020603050405020304" pitchFamily="18" charset="0"/>
                <a:cs typeface="Times New Roman" panose="02020603050405020304" pitchFamily="18" charset="0"/>
              </a:rPr>
              <a:t>, and the </a:t>
            </a:r>
            <a:r>
              <a:rPr lang="en-US" dirty="0">
                <a:solidFill>
                  <a:srgbClr val="FF0000"/>
                </a:solidFill>
                <a:latin typeface="Times New Roman" panose="02020603050405020304" pitchFamily="18" charset="0"/>
                <a:cs typeface="Times New Roman" panose="02020603050405020304" pitchFamily="18" charset="0"/>
              </a:rPr>
              <a:t>local economy </a:t>
            </a:r>
            <a:r>
              <a:rPr lang="en-US" dirty="0">
                <a:latin typeface="Times New Roman" panose="02020603050405020304" pitchFamily="18" charset="0"/>
                <a:cs typeface="Times New Roman" panose="02020603050405020304" pitchFamily="18" charset="0"/>
              </a:rPr>
              <a:t>by providing a convenient and sustainable way to access fresh fruits.</a:t>
            </a:r>
            <a:endParaRPr lang="en-US"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FSCE                     AMIT                    ARBAMINCH UNIVERSITY</a:t>
            </a:r>
            <a:endParaRPr lang="en-US"/>
          </a:p>
        </p:txBody>
      </p:sp>
    </p:spTree>
    <p:extLst>
      <p:ext uri="{BB962C8B-B14F-4D97-AF65-F5344CB8AC3E}">
        <p14:creationId xmlns:p14="http://schemas.microsoft.com/office/powerpoint/2010/main" val="112581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smtClean="0"/>
              <a:t>Use the simple method</a:t>
            </a:r>
            <a:endParaRPr lang="en-US" dirty="0"/>
          </a:p>
        </p:txBody>
      </p:sp>
      <p:sp>
        <p:nvSpPr>
          <p:cNvPr id="4" name="Footer Placeholder 3"/>
          <p:cNvSpPr>
            <a:spLocks noGrp="1"/>
          </p:cNvSpPr>
          <p:nvPr>
            <p:ph type="ftr" sz="quarter" idx="11"/>
          </p:nvPr>
        </p:nvSpPr>
        <p:spPr/>
        <p:txBody>
          <a:bodyPr/>
          <a:lstStyle/>
          <a:p>
            <a:r>
              <a:rPr lang="en-US" smtClean="0"/>
              <a:t>FSCE                     AMIT                    ARBAMINCH UNIVERSITY</a:t>
            </a:r>
            <a:endParaRPr lang="en-US"/>
          </a:p>
        </p:txBody>
      </p:sp>
    </p:spTree>
    <p:extLst>
      <p:ext uri="{BB962C8B-B14F-4D97-AF65-F5344CB8AC3E}">
        <p14:creationId xmlns:p14="http://schemas.microsoft.com/office/powerpoint/2010/main" val="4020657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0" y="503236"/>
            <a:ext cx="10515600" cy="1325563"/>
          </a:xfrm>
        </p:spPr>
        <p:txBody>
          <a:bodyPr/>
          <a:lstStyle/>
          <a:p>
            <a:r>
              <a:rPr lang="en-US" dirty="0">
                <a:latin typeface="Times New Roman" panose="02020603050405020304" pitchFamily="18" charset="0"/>
                <a:cs typeface="Times New Roman" panose="02020603050405020304" pitchFamily="18" charset="0"/>
              </a:rPr>
              <a:t>Validation used</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32460" y="1520189"/>
            <a:ext cx="10515600" cy="4348163"/>
          </a:xfrm>
        </p:spPr>
        <p:txBody>
          <a:bodyPr/>
          <a:lstStyle/>
          <a:p>
            <a:r>
              <a:rPr lang="en-US" dirty="0" smtClean="0">
                <a:latin typeface="Times New Roman" panose="02020603050405020304" pitchFamily="18" charset="0"/>
                <a:cs typeface="Times New Roman" panose="02020603050405020304" pitchFamily="18" charset="0"/>
              </a:rPr>
              <a:t>Input validation </a:t>
            </a:r>
          </a:p>
          <a:p>
            <a:r>
              <a:rPr lang="en-US" dirty="0" smtClean="0">
                <a:latin typeface="Times New Roman" panose="02020603050405020304" pitchFamily="18" charset="0"/>
                <a:cs typeface="Times New Roman" panose="02020603050405020304" pitchFamily="18" charset="0"/>
              </a:rPr>
              <a:t>Radio validation</a:t>
            </a:r>
          </a:p>
          <a:p>
            <a:r>
              <a:rPr lang="en-US" dirty="0" smtClean="0">
                <a:latin typeface="Times New Roman" panose="02020603050405020304" pitchFamily="18" charset="0"/>
                <a:cs typeface="Times New Roman" panose="02020603050405020304" pitchFamily="18" charset="0"/>
              </a:rPr>
              <a:t>Regular expiration</a:t>
            </a:r>
          </a:p>
          <a:p>
            <a:r>
              <a:rPr lang="en-US" dirty="0" smtClean="0">
                <a:latin typeface="Times New Roman" panose="02020603050405020304" pitchFamily="18" charset="0"/>
                <a:cs typeface="Times New Roman" panose="02020603050405020304" pitchFamily="18" charset="0"/>
              </a:rPr>
              <a:t>Password validation</a:t>
            </a:r>
          </a:p>
          <a:p>
            <a:endParaRPr lang="en-US" dirty="0"/>
          </a:p>
        </p:txBody>
      </p:sp>
      <p:sp>
        <p:nvSpPr>
          <p:cNvPr id="4" name="Footer Placeholder 3"/>
          <p:cNvSpPr>
            <a:spLocks noGrp="1"/>
          </p:cNvSpPr>
          <p:nvPr>
            <p:ph type="ftr" sz="quarter" idx="11"/>
          </p:nvPr>
        </p:nvSpPr>
        <p:spPr/>
        <p:txBody>
          <a:bodyPr/>
          <a:lstStyle/>
          <a:p>
            <a:r>
              <a:rPr lang="en-US" smtClean="0"/>
              <a:t>FSCE                     AMIT                    ARBAMINCH UNIVERSITY</a:t>
            </a:r>
            <a:endParaRPr lang="en-US"/>
          </a:p>
        </p:txBody>
      </p:sp>
    </p:spTree>
    <p:extLst>
      <p:ext uri="{BB962C8B-B14F-4D97-AF65-F5344CB8AC3E}">
        <p14:creationId xmlns:p14="http://schemas.microsoft.com/office/powerpoint/2010/main" val="1552161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917</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SimSun</vt:lpstr>
      <vt:lpstr>Abyssinica SIL</vt:lpstr>
      <vt:lpstr>Arial</vt:lpstr>
      <vt:lpstr>Bodoni MT</vt:lpstr>
      <vt:lpstr>Calibri</vt:lpstr>
      <vt:lpstr>Calibri Light</vt:lpstr>
      <vt:lpstr>Times New Roman</vt:lpstr>
      <vt:lpstr>Wingdings</vt:lpstr>
      <vt:lpstr>Office Theme</vt:lpstr>
      <vt:lpstr> </vt:lpstr>
      <vt:lpstr>PowerPoint Presentation</vt:lpstr>
      <vt:lpstr>Introduction</vt:lpstr>
      <vt:lpstr>Conti…</vt:lpstr>
      <vt:lpstr>Statement of problem</vt:lpstr>
      <vt:lpstr>Objectives</vt:lpstr>
      <vt:lpstr>Beneficiaries of our project</vt:lpstr>
      <vt:lpstr>Methodology </vt:lpstr>
      <vt:lpstr>Validation used </vt:lpstr>
      <vt:lpstr>Database (table lists)</vt:lpstr>
      <vt:lpstr>Security</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Data Science</dc:title>
  <dc:creator>Aron</dc:creator>
  <cp:lastModifiedBy>Windows User</cp:lastModifiedBy>
  <cp:revision>83</cp:revision>
  <dcterms:created xsi:type="dcterms:W3CDTF">2020-01-30T18:32:00Z</dcterms:created>
  <dcterms:modified xsi:type="dcterms:W3CDTF">2023-07-03T17:22:25Z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