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5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9" autoAdjust="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E1C01-06F4-41EC-9FFE-6D4D8831101F}" type="datetimeFigureOut">
              <a:rPr lang="en-US" smtClean="0"/>
              <a:t>12/7/2022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14689-80D0-4DED-AF3C-A821D6C49E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3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AA100-F945-467C-AB45-B5C30A8B0042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CEBC3-A05C-42CC-B050-20C9C55DFB0B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6E084-9D08-45C5-ACD0-34E2C447BB0B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A89DB-EF67-4364-9619-29540F237C6C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DB10-EFC3-458A-B282-1F699B7A9588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BC29-594D-4B7B-B631-F1991EE260B5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837E-9CCE-45BF-BD78-58CBBECBC1B2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126DD-BFD2-4320-A3AA-03CF0C240DF3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6905-851E-454C-92AB-EC2BA5A8A51A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B6A1D-6E7A-4AA8-9DD9-2E1B18221ABC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C0ED-601A-4BF2-A460-BF4FCD87D3E7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009F-C01C-42EF-A2CA-659A3D70F2CC}" type="datetime1">
              <a:rPr lang="en-US" smtClean="0"/>
              <a:t>12/7/2022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5334000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C00000"/>
                </a:solidFill>
                <a:latin typeface="Wide Latin" pitchFamily="18" charset="0"/>
              </a:rPr>
              <a:t>HISTORY OF ETHIOPIA AND THE </a:t>
            </a:r>
            <a:r>
              <a:rPr lang="en-GB" sz="3600" b="1" dirty="0" smtClean="0">
                <a:solidFill>
                  <a:srgbClr val="C00000"/>
                </a:solidFill>
                <a:latin typeface="Wide Latin" pitchFamily="18" charset="0"/>
              </a:rPr>
              <a:t>HORN </a:t>
            </a:r>
            <a:r>
              <a:rPr lang="en-GB" sz="2800" b="1" dirty="0">
                <a:solidFill>
                  <a:srgbClr val="C00000"/>
                </a:solidFill>
                <a:latin typeface="Wide Latin" pitchFamily="18" charset="0"/>
              </a:rPr>
              <a:t>(Hist. </a:t>
            </a:r>
            <a:r>
              <a:rPr lang="en-GB" sz="2800" b="1" smtClean="0">
                <a:solidFill>
                  <a:srgbClr val="C00000"/>
                </a:solidFill>
                <a:latin typeface="Wide Latin" pitchFamily="18" charset="0"/>
              </a:rPr>
              <a:t>1102</a:t>
            </a:r>
            <a:r>
              <a:rPr lang="en-GB" sz="2800" b="1" dirty="0">
                <a:solidFill>
                  <a:srgbClr val="C00000"/>
                </a:solidFill>
                <a:latin typeface="Wide Latin" pitchFamily="18" charset="0"/>
              </a:rPr>
              <a:t>)</a:t>
            </a:r>
            <a:r>
              <a:rPr lang="en-GB" sz="3600" b="1" dirty="0">
                <a:solidFill>
                  <a:srgbClr val="C00000"/>
                </a:solidFill>
                <a:latin typeface="Wide Latin" pitchFamily="18" charset="0"/>
              </a:rPr>
              <a:t/>
            </a:r>
            <a:br>
              <a:rPr lang="en-GB" sz="3600" b="1" dirty="0">
                <a:solidFill>
                  <a:srgbClr val="C00000"/>
                </a:solidFill>
                <a:latin typeface="Wide Latin" pitchFamily="18" charset="0"/>
              </a:rPr>
            </a:br>
            <a:r>
              <a:rPr lang="en-GB" sz="2400" b="1" dirty="0">
                <a:solidFill>
                  <a:srgbClr val="C00000"/>
                </a:solidFill>
                <a:latin typeface="Wide Latin" pitchFamily="18" charset="0"/>
              </a:rPr>
              <a:t>FOR STUDENTS OF HIGHER LEARNING INSTITUTIONS </a:t>
            </a:r>
            <a:r>
              <a:rPr lang="en-GB" sz="3600" dirty="0"/>
              <a:t/>
            </a:r>
            <a:br>
              <a:rPr lang="en-GB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371600" y="6019799"/>
            <a:ext cx="64008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00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 algn="l"/>
            <a:r>
              <a:rPr lang="en-US" dirty="0" smtClean="0">
                <a:solidFill>
                  <a:srgbClr val="002060"/>
                </a:solidFill>
              </a:rPr>
              <a:t> Cont’d…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major difference between history and other disciplines is that:-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other disciplines study the interaction between humans and their environment in the </a:t>
            </a:r>
            <a:r>
              <a:rPr lang="en-US" dirty="0">
                <a:solidFill>
                  <a:srgbClr val="FF0000"/>
                </a:solidFill>
              </a:rPr>
              <a:t>present state</a:t>
            </a:r>
            <a:r>
              <a:rPr lang="en-US" dirty="0" smtClean="0"/>
              <a:t>, while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History studies the interaction between the </a:t>
            </a:r>
            <a:r>
              <a:rPr lang="en-US" b="1" dirty="0"/>
              <a:t>two</a:t>
            </a:r>
            <a:r>
              <a:rPr lang="en-US" dirty="0"/>
              <a:t> in </a:t>
            </a:r>
            <a:r>
              <a:rPr lang="en-US" b="1" dirty="0">
                <a:solidFill>
                  <a:srgbClr val="FF0000"/>
                </a:solidFill>
              </a:rPr>
              <a:t>the past </a:t>
            </a:r>
            <a:r>
              <a:rPr lang="en-US" dirty="0"/>
              <a:t>within the framework of the </a:t>
            </a:r>
            <a:r>
              <a:rPr lang="en-US" b="1" dirty="0"/>
              <a:t>continuous process of change </a:t>
            </a:r>
            <a:r>
              <a:rPr lang="en-US" dirty="0"/>
              <a:t>taking place in </a:t>
            </a:r>
            <a:r>
              <a:rPr lang="en-US" b="1" dirty="0"/>
              <a:t>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15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Because of the </a:t>
            </a:r>
            <a:r>
              <a:rPr lang="en-US" dirty="0">
                <a:solidFill>
                  <a:srgbClr val="FF0000"/>
                </a:solidFill>
              </a:rPr>
              <a:t>longevity</a:t>
            </a:r>
            <a:r>
              <a:rPr lang="en-US" dirty="0"/>
              <a:t> of that time, historians organize and divide the human </a:t>
            </a:r>
            <a:r>
              <a:rPr lang="en-US" dirty="0" smtClean="0"/>
              <a:t>past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into </a:t>
            </a:r>
            <a:r>
              <a:rPr lang="en-US" dirty="0" smtClean="0"/>
              <a:t>disconnected </a:t>
            </a:r>
            <a:r>
              <a:rPr lang="en-US" dirty="0"/>
              <a:t>periods after identifying significant developments in politics, society, economy, culture, environment etc. </a:t>
            </a:r>
            <a:endParaRPr lang="en-US" dirty="0" smtClean="0"/>
          </a:p>
          <a:p>
            <a:pPr algn="just"/>
            <a:r>
              <a:rPr lang="en-US" dirty="0" smtClean="0"/>
              <a:t>through </a:t>
            </a:r>
            <a:r>
              <a:rPr lang="en-US" dirty="0"/>
              <a:t>the rigorous study of documents and artifacts left by people of other times and other places.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24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 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 </a:t>
            </a:r>
            <a:r>
              <a:rPr lang="en-US" dirty="0"/>
              <a:t>is conventionally divided </a:t>
            </a:r>
            <a:r>
              <a:rPr lang="en-US" dirty="0" smtClean="0"/>
              <a:t>into: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 smtClean="0">
                <a:solidFill>
                  <a:srgbClr val="00B0F0"/>
                </a:solidFill>
              </a:rPr>
              <a:t>ncient</a:t>
            </a:r>
            <a:r>
              <a:rPr lang="en-US" dirty="0">
                <a:solidFill>
                  <a:srgbClr val="00B0F0"/>
                </a:solidFill>
              </a:rPr>
              <a:t>, </a:t>
            </a:r>
            <a:endParaRPr lang="en-US" dirty="0" smtClean="0">
              <a:solidFill>
                <a:srgbClr val="00B0F0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rgbClr val="00B0F0"/>
                </a:solidFill>
              </a:rPr>
              <a:t>Medieval </a:t>
            </a:r>
            <a:r>
              <a:rPr lang="en-US" dirty="0">
                <a:solidFill>
                  <a:srgbClr val="00B0F0"/>
                </a:solidFill>
              </a:rPr>
              <a:t>and </a:t>
            </a:r>
            <a:endParaRPr lang="en-US" dirty="0" smtClean="0">
              <a:solidFill>
                <a:srgbClr val="00B0F0"/>
              </a:solidFill>
            </a:endParaRPr>
          </a:p>
          <a:p>
            <a:pPr lvl="1">
              <a:buFont typeface="Courier New" pitchFamily="49" charset="0"/>
              <a:buChar char="o"/>
            </a:pPr>
            <a:r>
              <a:rPr lang="en-US" dirty="0">
                <a:solidFill>
                  <a:srgbClr val="00B0F0"/>
                </a:solidFill>
              </a:rPr>
              <a:t>M</a:t>
            </a:r>
            <a:r>
              <a:rPr lang="en-US" dirty="0" smtClean="0">
                <a:solidFill>
                  <a:srgbClr val="00B0F0"/>
                </a:solidFill>
              </a:rPr>
              <a:t>odern </a:t>
            </a:r>
            <a:r>
              <a:rPr lang="en-US" dirty="0">
                <a:solidFill>
                  <a:srgbClr val="00B0F0"/>
                </a:solidFill>
              </a:rPr>
              <a:t>history. 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This </a:t>
            </a:r>
            <a:r>
              <a:rPr lang="en-US" dirty="0"/>
              <a:t>is what we call </a:t>
            </a:r>
            <a:r>
              <a:rPr lang="en-US" b="1" dirty="0">
                <a:solidFill>
                  <a:srgbClr val="FF0000"/>
                </a:solidFill>
              </a:rPr>
              <a:t>periodization</a:t>
            </a:r>
            <a:r>
              <a:rPr lang="en-US" dirty="0"/>
              <a:t> in history; </a:t>
            </a:r>
            <a:endParaRPr lang="en-US" dirty="0" smtClean="0"/>
          </a:p>
          <a:p>
            <a:r>
              <a:rPr lang="en-US" dirty="0" smtClean="0"/>
              <a:t>Periodization is one </a:t>
            </a:r>
            <a:r>
              <a:rPr lang="en-US" dirty="0"/>
              <a:t>of the key characteristics of </a:t>
            </a:r>
            <a:r>
              <a:rPr lang="en-US" dirty="0" smtClean="0"/>
              <a:t>history.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66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When historians talk about continuities or persisting patterns, they are not implying that a particular pattern applied to everyone in the world or even in a particular country or region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All aspects of human life that is, social, cultural, economic, and political in the past have been changing from time to time; </a:t>
            </a:r>
            <a:endParaRPr lang="en-US" dirty="0" smtClean="0"/>
          </a:p>
          <a:p>
            <a:pPr algn="just"/>
            <a:r>
              <a:rPr lang="en-US" dirty="0" smtClean="0"/>
              <a:t>and </a:t>
            </a:r>
            <a:r>
              <a:rPr lang="en-US" dirty="0"/>
              <a:t>none of them were practiced in </a:t>
            </a:r>
            <a:r>
              <a:rPr lang="en-US" dirty="0">
                <a:solidFill>
                  <a:srgbClr val="FF0000"/>
                </a:solidFill>
              </a:rPr>
              <a:t>exactly the same way </a:t>
            </a:r>
            <a:r>
              <a:rPr lang="en-US" dirty="0"/>
              <a:t>in the lifetime of our ancestors.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0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Autofit/>
          </a:bodyPr>
          <a:lstStyle/>
          <a:p>
            <a:r>
              <a:rPr lang="en-US" sz="2400" dirty="0"/>
              <a:t>Nevertheless, some things stay more or less the same for long </a:t>
            </a:r>
            <a:r>
              <a:rPr lang="en-US" sz="2400" dirty="0" smtClean="0"/>
              <a:t>periods. </a:t>
            </a:r>
          </a:p>
          <a:p>
            <a:r>
              <a:rPr lang="en-US" sz="2400" dirty="0" smtClean="0"/>
              <a:t>For example:- 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we </a:t>
            </a:r>
            <a:r>
              <a:rPr lang="en-US" sz="2400" dirty="0"/>
              <a:t>continue to speak the languages of our </a:t>
            </a:r>
            <a:r>
              <a:rPr lang="en-US" sz="2400" dirty="0" smtClean="0"/>
              <a:t>ancestors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follow </a:t>
            </a:r>
            <a:r>
              <a:rPr lang="en-US" sz="2400" dirty="0"/>
              <a:t>their beliefs and religious </a:t>
            </a:r>
            <a:r>
              <a:rPr lang="en-US" sz="2400" dirty="0" smtClean="0"/>
              <a:t>practices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wear </a:t>
            </a:r>
            <a:r>
              <a:rPr lang="en-US" sz="2400" dirty="0"/>
              <a:t>the costumes they were </a:t>
            </a:r>
            <a:r>
              <a:rPr lang="en-US" sz="2400" dirty="0" smtClean="0"/>
              <a:t>wearing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continue </a:t>
            </a:r>
            <a:r>
              <a:rPr lang="en-US" sz="2400" dirty="0"/>
              <a:t>to practice their agricultural or pastoral ways of </a:t>
            </a:r>
            <a:r>
              <a:rPr lang="en-US" sz="2400" dirty="0" smtClean="0"/>
              <a:t>life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maintain </a:t>
            </a:r>
            <a:r>
              <a:rPr lang="en-US" sz="2400" dirty="0"/>
              <a:t>the fundamental components or structures of their social organization.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 same vein, the basic fabric of society in Ethiopia and the Horn remains similar and continues to have special characteristics.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243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B. Uses of History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Discussion Question</a:t>
            </a:r>
          </a:p>
          <a:p>
            <a:r>
              <a:rPr lang="en-US" b="1" dirty="0" smtClean="0"/>
              <a:t>Why we bother </a:t>
            </a:r>
            <a:r>
              <a:rPr lang="en-US" b="1" dirty="0"/>
              <a:t>with the past while living in the present and anticipating what is yet to come?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1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Uses </a:t>
            </a:r>
            <a:r>
              <a:rPr lang="en-US" dirty="0"/>
              <a:t>of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1. History </a:t>
            </a:r>
            <a:r>
              <a:rPr lang="en-US" dirty="0">
                <a:solidFill>
                  <a:srgbClr val="002060"/>
                </a:solidFill>
              </a:rPr>
              <a:t>Helps Better Understand the </a:t>
            </a:r>
            <a:r>
              <a:rPr lang="en-US" dirty="0" smtClean="0">
                <a:solidFill>
                  <a:srgbClr val="002060"/>
                </a:solidFill>
              </a:rPr>
              <a:t>Present</a:t>
            </a:r>
          </a:p>
          <a:p>
            <a:r>
              <a:rPr lang="en-US" dirty="0"/>
              <a:t>knowledge of relevant historical background is essential for a balanced and in-depth understanding of many current world situations.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2. History Provides a Sense of Identity</a:t>
            </a:r>
          </a:p>
          <a:p>
            <a:r>
              <a:rPr lang="en-US" dirty="0"/>
              <a:t>Knowledge of history is indispensable to understand who we are and where we fit in the world.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94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3. History </a:t>
            </a:r>
            <a:r>
              <a:rPr lang="en-US" dirty="0">
                <a:solidFill>
                  <a:srgbClr val="002060"/>
                </a:solidFill>
              </a:rPr>
              <a:t>Provides the Basic Background for Other </a:t>
            </a:r>
            <a:r>
              <a:rPr lang="en-US" dirty="0" smtClean="0">
                <a:solidFill>
                  <a:srgbClr val="002060"/>
                </a:solidFill>
              </a:rPr>
              <a:t>Disciplines</a:t>
            </a:r>
          </a:p>
          <a:p>
            <a:pPr algn="just"/>
            <a:r>
              <a:rPr lang="en-US" dirty="0"/>
              <a:t>Historical knowledge is extremely valuable in the pursuit of other disciplines such </a:t>
            </a:r>
            <a:r>
              <a:rPr lang="en-US" dirty="0" smtClean="0"/>
              <a:t>as: </a:t>
            </a:r>
          </a:p>
          <a:p>
            <a:pPr lvl="1" algn="just"/>
            <a:r>
              <a:rPr lang="en-US" dirty="0" smtClean="0"/>
              <a:t>literature </a:t>
            </a:r>
          </a:p>
          <a:p>
            <a:pPr lvl="1" algn="just"/>
            <a:r>
              <a:rPr lang="en-US" dirty="0" smtClean="0"/>
              <a:t>art</a:t>
            </a:r>
          </a:p>
          <a:p>
            <a:pPr lvl="1" algn="just"/>
            <a:r>
              <a:rPr lang="en-US" dirty="0" smtClean="0"/>
              <a:t>philosophy </a:t>
            </a:r>
          </a:p>
          <a:p>
            <a:pPr lvl="1" algn="just"/>
            <a:r>
              <a:rPr lang="en-US" dirty="0" smtClean="0"/>
              <a:t>religion </a:t>
            </a:r>
          </a:p>
          <a:p>
            <a:pPr lvl="1" algn="just"/>
            <a:r>
              <a:rPr lang="en-US" dirty="0" smtClean="0"/>
              <a:t>sociology </a:t>
            </a:r>
          </a:p>
          <a:p>
            <a:pPr lvl="1" algn="just"/>
            <a:r>
              <a:rPr lang="en-US" dirty="0" smtClean="0"/>
              <a:t>political science </a:t>
            </a:r>
          </a:p>
          <a:p>
            <a:pPr lvl="1" algn="just"/>
            <a:r>
              <a:rPr lang="en-US" dirty="0" smtClean="0"/>
              <a:t>anthropology</a:t>
            </a:r>
          </a:p>
          <a:p>
            <a:pPr lvl="1" algn="just"/>
            <a:r>
              <a:rPr lang="en-US" dirty="0" smtClean="0"/>
              <a:t>economics</a:t>
            </a:r>
            <a:r>
              <a:rPr lang="en-US" dirty="0"/>
              <a:t>,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80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 smtClean="0"/>
              <a:t> </a:t>
            </a:r>
            <a:r>
              <a:rPr lang="en-US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4. History </a:t>
            </a:r>
            <a:r>
              <a:rPr lang="en-US" dirty="0">
                <a:solidFill>
                  <a:srgbClr val="002060"/>
                </a:solidFill>
              </a:rPr>
              <a:t>Teaches Critical </a:t>
            </a:r>
            <a:r>
              <a:rPr lang="en-US" dirty="0" smtClean="0">
                <a:solidFill>
                  <a:srgbClr val="002060"/>
                </a:solidFill>
              </a:rPr>
              <a:t>Skills</a:t>
            </a:r>
          </a:p>
          <a:p>
            <a:pPr algn="just"/>
            <a:r>
              <a:rPr lang="en-US" dirty="0"/>
              <a:t>Studying history helps students to develop key research skills. </a:t>
            </a:r>
            <a:endParaRPr lang="en-US" dirty="0" smtClean="0"/>
          </a:p>
          <a:p>
            <a:pPr algn="just"/>
            <a:r>
              <a:rPr lang="en-US" dirty="0" smtClean="0"/>
              <a:t>These include:</a:t>
            </a:r>
          </a:p>
          <a:p>
            <a:pPr lvl="1" algn="just"/>
            <a:r>
              <a:rPr lang="en-US" dirty="0" smtClean="0"/>
              <a:t>how </a:t>
            </a:r>
            <a:r>
              <a:rPr lang="en-US" dirty="0"/>
              <a:t>to find and evaluate </a:t>
            </a:r>
            <a:r>
              <a:rPr lang="en-US" dirty="0" smtClean="0"/>
              <a:t>sources</a:t>
            </a:r>
          </a:p>
          <a:p>
            <a:pPr lvl="1" algn="just"/>
            <a:r>
              <a:rPr lang="en-US" dirty="0" smtClean="0"/>
              <a:t>how </a:t>
            </a:r>
            <a:r>
              <a:rPr lang="en-US" dirty="0"/>
              <a:t>to make coherent arguments based on various kinds of </a:t>
            </a:r>
            <a:r>
              <a:rPr lang="en-US" dirty="0" smtClean="0"/>
              <a:t>evidence</a:t>
            </a:r>
          </a:p>
          <a:p>
            <a:pPr lvl="1" algn="just"/>
            <a:r>
              <a:rPr lang="en-US" dirty="0" smtClean="0"/>
              <a:t>present </a:t>
            </a:r>
            <a:r>
              <a:rPr lang="en-US" dirty="0"/>
              <a:t>clearly in writing.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analytical and communication skills are highly usable in other academic pursuits. </a:t>
            </a:r>
            <a:endParaRPr lang="en-US" dirty="0" smtClean="0"/>
          </a:p>
          <a:p>
            <a:pPr algn="just"/>
            <a:r>
              <a:rPr lang="en-US" dirty="0" smtClean="0"/>
              <a:t>Gaining </a:t>
            </a:r>
            <a:r>
              <a:rPr lang="en-US" dirty="0"/>
              <a:t>skills in </a:t>
            </a:r>
            <a:r>
              <a:rPr lang="en-US" dirty="0">
                <a:solidFill>
                  <a:srgbClr val="FF0000"/>
                </a:solidFill>
              </a:rPr>
              <a:t>sorting through diverse interpretations </a:t>
            </a:r>
            <a:r>
              <a:rPr lang="en-US" dirty="0"/>
              <a:t>is also essential to make informed decisions in our day-to-day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72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 smtClean="0"/>
              <a:t> </a:t>
            </a:r>
            <a:r>
              <a:rPr lang="en-US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5. History </a:t>
            </a:r>
            <a:r>
              <a:rPr lang="en-US" dirty="0">
                <a:solidFill>
                  <a:srgbClr val="002060"/>
                </a:solidFill>
              </a:rPr>
              <a:t>Helps Develop Tolerance and </a:t>
            </a:r>
            <a:r>
              <a:rPr lang="en-US" dirty="0" smtClean="0">
                <a:solidFill>
                  <a:srgbClr val="002060"/>
                </a:solidFill>
              </a:rPr>
              <a:t>Open-Mindedness</a:t>
            </a:r>
          </a:p>
          <a:p>
            <a:r>
              <a:rPr lang="en-US" dirty="0"/>
              <a:t>Most of us have a tendency to regard our own cultural practices, styles, and values as right and proper</a:t>
            </a:r>
            <a:r>
              <a:rPr lang="en-US" dirty="0" smtClean="0"/>
              <a:t>.</a:t>
            </a:r>
          </a:p>
          <a:p>
            <a:r>
              <a:rPr lang="en-US" dirty="0"/>
              <a:t>By studying the past, students of history acquire broad perspectives that give them the range and flexibility required in many life situations.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39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810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900" b="1" dirty="0" smtClean="0"/>
              <a:t>UNIT ONE</a:t>
            </a:r>
            <a:endParaRPr lang="en-US" sz="49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057400"/>
            <a:ext cx="7848600" cy="4191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>
                <a:solidFill>
                  <a:srgbClr val="002060"/>
                </a:solidFill>
              </a:rPr>
              <a:t>1. Introduction (3hours)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1.1. The Nature and Uses of History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1.2. Sources and Methods of Historical Study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1.3. Historiography of Ethiopia and the Horn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1.4. the Geographical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94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algn="l"/>
            <a:r>
              <a:rPr lang="en-US" dirty="0" smtClean="0"/>
              <a:t> </a:t>
            </a:r>
            <a:r>
              <a:rPr lang="en-US" dirty="0"/>
              <a:t>Cont’d…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6. History </a:t>
            </a:r>
            <a:r>
              <a:rPr lang="en-US" dirty="0">
                <a:solidFill>
                  <a:srgbClr val="002060"/>
                </a:solidFill>
              </a:rPr>
              <a:t>Supplies Endless Source of </a:t>
            </a:r>
            <a:r>
              <a:rPr lang="en-US" dirty="0" smtClean="0">
                <a:solidFill>
                  <a:srgbClr val="002060"/>
                </a:solidFill>
              </a:rPr>
              <a:t>Fascination</a:t>
            </a:r>
          </a:p>
          <a:p>
            <a:r>
              <a:rPr lang="en-US" dirty="0"/>
              <a:t>Exploring the ways people in distant ages constructed their lives offers a sense of beauty and excitement, and </a:t>
            </a:r>
            <a:endParaRPr lang="en-US" dirty="0" smtClean="0"/>
          </a:p>
          <a:p>
            <a:r>
              <a:rPr lang="en-US" dirty="0" smtClean="0"/>
              <a:t>ultimately </a:t>
            </a:r>
            <a:r>
              <a:rPr lang="en-US" dirty="0"/>
              <a:t>another perspective on human life and society.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86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Cont’d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US" dirty="0"/>
              <a:t>Generally Speaking, history should be studied because </a:t>
            </a:r>
            <a:r>
              <a:rPr lang="en-US" dirty="0">
                <a:solidFill>
                  <a:srgbClr val="FF0000"/>
                </a:solidFill>
              </a:rPr>
              <a:t>it is essential to the individual and the society. </a:t>
            </a:r>
          </a:p>
          <a:p>
            <a:r>
              <a:rPr lang="en-US" dirty="0"/>
              <a:t>Nevertheless, just as history can be useful, it can also be abused.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/>
              <a:t>abuses come mainly from </a:t>
            </a:r>
            <a:r>
              <a:rPr lang="en-US" b="1" dirty="0"/>
              <a:t>deliberate </a:t>
            </a:r>
            <a:r>
              <a:rPr lang="en-US" dirty="0"/>
              <a:t>manipulation of the past to fit current political agenda.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51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Cont’d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such cases, history is written backwards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That is, the past is described and interpreted to justify the present.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personal biases are not </a:t>
            </a:r>
            <a:r>
              <a:rPr lang="en-US" dirty="0" smtClean="0"/>
              <a:t>always avoidable, a Historian should be free from any bias. </a:t>
            </a:r>
          </a:p>
          <a:p>
            <a:r>
              <a:rPr lang="en-US" dirty="0" smtClean="0"/>
              <a:t>A Historian must be </a:t>
            </a:r>
            <a:r>
              <a:rPr lang="en-US" b="1" dirty="0" smtClean="0">
                <a:solidFill>
                  <a:srgbClr val="FF0000"/>
                </a:solidFill>
              </a:rPr>
              <a:t>neutral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924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3200" b="1" dirty="0"/>
              <a:t>1.2. Sources and Methods of Historical Study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Historians are not creative writers like novelists.</a:t>
            </a:r>
          </a:p>
          <a:p>
            <a:r>
              <a:rPr lang="en-US" dirty="0" smtClean="0"/>
              <a:t>History is written based on evidences </a:t>
            </a:r>
            <a:r>
              <a:rPr lang="en-US" dirty="0"/>
              <a:t>obtained from sources. </a:t>
            </a:r>
            <a:endParaRPr lang="en-US" dirty="0" smtClean="0"/>
          </a:p>
          <a:p>
            <a:r>
              <a:rPr lang="en-US" dirty="0"/>
              <a:t>“where there are no sources, there is no history”. </a:t>
            </a:r>
            <a:endParaRPr lang="en-US" dirty="0" smtClean="0"/>
          </a:p>
          <a:p>
            <a:r>
              <a:rPr lang="en-US" dirty="0" smtClean="0"/>
              <a:t>Therefore, </a:t>
            </a:r>
            <a:r>
              <a:rPr lang="en-US" b="1" dirty="0" smtClean="0"/>
              <a:t>sources</a:t>
            </a:r>
            <a:r>
              <a:rPr lang="en-US" dirty="0" smtClean="0"/>
              <a:t> are key elements to </a:t>
            </a:r>
            <a:r>
              <a:rPr lang="en-US" dirty="0"/>
              <a:t>the study and writing of history.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0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/>
              <a:t>Sources…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/>
              <a:t>Historical sources are broadly classified into two types: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Primary and Secondary</a:t>
            </a:r>
            <a:r>
              <a:rPr lang="en-US" dirty="0"/>
              <a:t>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Primary </a:t>
            </a:r>
            <a:r>
              <a:rPr lang="en-US" b="1" dirty="0"/>
              <a:t>sources </a:t>
            </a:r>
            <a:endParaRPr lang="en-US" b="1" dirty="0" smtClean="0"/>
          </a:p>
          <a:p>
            <a:r>
              <a:rPr lang="en-US" dirty="0" smtClean="0"/>
              <a:t>They</a:t>
            </a:r>
            <a:r>
              <a:rPr lang="en-US" b="1" dirty="0" smtClean="0"/>
              <a:t> </a:t>
            </a:r>
            <a:r>
              <a:rPr lang="en-US" dirty="0" smtClean="0"/>
              <a:t>are a </a:t>
            </a:r>
            <a:r>
              <a:rPr lang="en-US" dirty="0"/>
              <a:t>surviving traces of the </a:t>
            </a:r>
            <a:r>
              <a:rPr lang="en-US" dirty="0" smtClean="0"/>
              <a:t>past available </a:t>
            </a:r>
            <a:r>
              <a:rPr lang="en-US" dirty="0"/>
              <a:t>to us in the present.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original or first hand in their proximity to the event both in time and in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4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Examples of primary sources are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manuscripts </a:t>
            </a:r>
            <a:r>
              <a:rPr lang="en-US" dirty="0"/>
              <a:t>(handwritten materials), </a:t>
            </a:r>
            <a:endParaRPr lang="en-US" dirty="0" smtClean="0"/>
          </a:p>
          <a:p>
            <a:pPr lvl="1"/>
            <a:r>
              <a:rPr lang="en-US" dirty="0" smtClean="0"/>
              <a:t>diaries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letters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minutes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court </a:t>
            </a:r>
            <a:r>
              <a:rPr lang="en-US" dirty="0"/>
              <a:t>records and administrative files, </a:t>
            </a:r>
            <a:endParaRPr lang="en-US" dirty="0" smtClean="0"/>
          </a:p>
          <a:p>
            <a:pPr lvl="1"/>
            <a:r>
              <a:rPr lang="en-US" dirty="0" smtClean="0"/>
              <a:t>travel </a:t>
            </a:r>
            <a:r>
              <a:rPr lang="en-US" dirty="0"/>
              <a:t>documents, </a:t>
            </a:r>
            <a:endParaRPr lang="en-US" dirty="0" smtClean="0"/>
          </a:p>
          <a:p>
            <a:pPr lvl="1"/>
            <a:r>
              <a:rPr lang="en-US" dirty="0" smtClean="0"/>
              <a:t>photographs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maps</a:t>
            </a:r>
            <a:r>
              <a:rPr lang="en-US" dirty="0"/>
              <a:t>, video and audiovisual materials, and </a:t>
            </a:r>
            <a:endParaRPr lang="en-US" dirty="0" smtClean="0"/>
          </a:p>
          <a:p>
            <a:pPr lvl="1"/>
            <a:r>
              <a:rPr lang="en-US" dirty="0" smtClean="0"/>
              <a:t>artifacts </a:t>
            </a:r>
            <a:r>
              <a:rPr lang="en-US" dirty="0"/>
              <a:t>such as coins, fossils, weapons, utensils, and buildings.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00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b="1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Secondary </a:t>
            </a:r>
            <a:r>
              <a:rPr lang="en-US" dirty="0"/>
              <a:t>sources, on the other hand, are second-hand published accounts about past events.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are written long after the event has occurred, providing an interpretation of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happened, </a:t>
            </a:r>
            <a:endParaRPr lang="en-US" dirty="0" smtClean="0"/>
          </a:p>
          <a:p>
            <a:pPr lvl="1"/>
            <a:r>
              <a:rPr lang="en-US" dirty="0" smtClean="0"/>
              <a:t>why </a:t>
            </a:r>
            <a:r>
              <a:rPr lang="en-US" dirty="0"/>
              <a:t>it happened, and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it happened, </a:t>
            </a:r>
            <a:endParaRPr lang="en-US" dirty="0" smtClean="0"/>
          </a:p>
          <a:p>
            <a:pPr lvl="1"/>
            <a:r>
              <a:rPr lang="en-US" dirty="0" smtClean="0"/>
              <a:t>often </a:t>
            </a:r>
            <a:r>
              <a:rPr lang="en-US" dirty="0"/>
              <a:t>based on primary sources.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27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b="1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r>
              <a:rPr lang="en-US" dirty="0"/>
              <a:t>Examples of secondary sources are </a:t>
            </a:r>
            <a:endParaRPr lang="en-US" dirty="0" smtClean="0"/>
          </a:p>
          <a:p>
            <a:pPr lvl="1"/>
            <a:r>
              <a:rPr lang="en-US" dirty="0" smtClean="0"/>
              <a:t>articles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books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textbooks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biographies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dirty="0" smtClean="0"/>
              <a:t>published </a:t>
            </a:r>
            <a:r>
              <a:rPr lang="en-US" dirty="0"/>
              <a:t>stories or movies about historical events.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94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b="1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/>
              <a:t>Secondary materials give us what appear to be finished accounts of certain historical periods and phenomena. </a:t>
            </a:r>
            <a:endParaRPr lang="en-US" dirty="0" smtClean="0"/>
          </a:p>
          <a:p>
            <a:r>
              <a:rPr lang="en-US" dirty="0" smtClean="0"/>
              <a:t>Nevertheless</a:t>
            </a:r>
            <a:r>
              <a:rPr lang="en-US" dirty="0"/>
              <a:t>, no history work can be taken as final, as new sources keep coming to light. 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/>
              <a:t>sources make possible new historical interpretations </a:t>
            </a:r>
            <a:r>
              <a:rPr lang="en-US" dirty="0" smtClean="0"/>
              <a:t>or</a:t>
            </a:r>
          </a:p>
          <a:p>
            <a:r>
              <a:rPr lang="en-US" dirty="0" smtClean="0"/>
              <a:t> </a:t>
            </a:r>
            <a:r>
              <a:rPr lang="en-US" dirty="0"/>
              <a:t>entirely new historical reconstructions.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40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Oral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Oral data constitute the other category of historical sources</a:t>
            </a:r>
            <a:r>
              <a:rPr lang="en-US" dirty="0" smtClean="0"/>
              <a:t>.</a:t>
            </a:r>
          </a:p>
          <a:p>
            <a:r>
              <a:rPr lang="en-US" dirty="0"/>
              <a:t>Oral sources are especially </a:t>
            </a:r>
            <a:r>
              <a:rPr lang="en-US" dirty="0" smtClean="0"/>
              <a:t>valuable to </a:t>
            </a:r>
            <a:r>
              <a:rPr lang="en-US" dirty="0"/>
              <a:t>study and document the history of </a:t>
            </a:r>
            <a:r>
              <a:rPr lang="en-US" b="1" dirty="0">
                <a:solidFill>
                  <a:srgbClr val="002060"/>
                </a:solidFill>
              </a:rPr>
              <a:t>non-literate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societies.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also be used to fill missing gaps and corroborate written words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many societies, people transmit information from one generation to another, for example, through folk songs and folk sayings.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type of oral data is called oral tradition. </a:t>
            </a:r>
            <a:endParaRPr lang="en-US" dirty="0" smtClean="0"/>
          </a:p>
          <a:p>
            <a:r>
              <a:rPr lang="en-US" dirty="0" smtClean="0"/>
              <a:t>People </a:t>
            </a:r>
            <a:r>
              <a:rPr lang="en-US" dirty="0"/>
              <a:t>can also provide oral testimonies or personal recollections of lived experience. </a:t>
            </a:r>
            <a:endParaRPr lang="en-US" dirty="0" smtClean="0"/>
          </a:p>
          <a:p>
            <a:r>
              <a:rPr lang="en-US" dirty="0" smtClean="0"/>
              <a:t>Such </a:t>
            </a:r>
            <a:r>
              <a:rPr lang="en-US" dirty="0"/>
              <a:t>source material is known as </a:t>
            </a:r>
            <a:r>
              <a:rPr lang="en-US" b="1" dirty="0"/>
              <a:t>oral history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1"/>
            <a:ext cx="7772400" cy="1371600"/>
          </a:xfrm>
        </p:spPr>
        <p:txBody>
          <a:bodyPr>
            <a:normAutofit/>
          </a:bodyPr>
          <a:lstStyle/>
          <a:p>
            <a:r>
              <a:rPr lang="en-US" b="1" dirty="0" smtClean="0"/>
              <a:t>Brain storming question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133600"/>
            <a:ext cx="7848600" cy="41148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§"/>
            </a:pPr>
            <a:endParaRPr lang="en-US" dirty="0" smtClean="0">
              <a:solidFill>
                <a:srgbClr val="002060"/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What </a:t>
            </a:r>
            <a:r>
              <a:rPr lang="en-US" dirty="0">
                <a:solidFill>
                  <a:srgbClr val="002060"/>
                </a:solidFill>
              </a:rPr>
              <a:t>do we mean by history? </a:t>
            </a:r>
            <a:endParaRPr lang="en-US" dirty="0" smtClean="0">
              <a:solidFill>
                <a:srgbClr val="002060"/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</a:rPr>
              <a:t>What </a:t>
            </a:r>
            <a:r>
              <a:rPr lang="en-US" dirty="0">
                <a:solidFill>
                  <a:srgbClr val="002060"/>
                </a:solidFill>
              </a:rPr>
              <a:t>is the relevance of knowing about the past? 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29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/>
              <a:t> 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en-US" dirty="0"/>
              <a:t>For the history of Ethiopia and the Horn, historians use a combination of the sources described above.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whatever the source of </a:t>
            </a:r>
            <a:r>
              <a:rPr lang="en-US" dirty="0" smtClean="0"/>
              <a:t>information is :</a:t>
            </a:r>
          </a:p>
          <a:p>
            <a:pPr lvl="1"/>
            <a:r>
              <a:rPr lang="en-US" dirty="0" smtClean="0"/>
              <a:t>primary </a:t>
            </a:r>
            <a:r>
              <a:rPr lang="en-US" dirty="0"/>
              <a:t>or secondary, </a:t>
            </a:r>
            <a:endParaRPr lang="en-US" dirty="0" smtClean="0"/>
          </a:p>
          <a:p>
            <a:pPr lvl="1"/>
            <a:r>
              <a:rPr lang="en-US" dirty="0" smtClean="0"/>
              <a:t>written </a:t>
            </a:r>
            <a:r>
              <a:rPr lang="en-US" dirty="0"/>
              <a:t>or oral-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should be subjected to </a:t>
            </a:r>
            <a:r>
              <a:rPr lang="en-US" b="1" dirty="0"/>
              <a:t>critical evaluation before it is used as evidence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4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b="1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Primary sources have to be verified for their </a:t>
            </a:r>
            <a:r>
              <a:rPr lang="en-US" b="1" dirty="0"/>
              <a:t>originality</a:t>
            </a:r>
            <a:r>
              <a:rPr lang="en-US" dirty="0"/>
              <a:t> and </a:t>
            </a:r>
            <a:r>
              <a:rPr lang="en-US" b="1" dirty="0"/>
              <a:t>authenticity </a:t>
            </a:r>
            <a:endParaRPr lang="en-US" b="1" dirty="0" smtClean="0"/>
          </a:p>
          <a:p>
            <a:r>
              <a:rPr lang="en-US" dirty="0" smtClean="0"/>
              <a:t>because </a:t>
            </a:r>
            <a:r>
              <a:rPr lang="en-US" dirty="0"/>
              <a:t>sometimes primary sources like letters may be </a:t>
            </a:r>
            <a:r>
              <a:rPr lang="en-US" b="1" dirty="0"/>
              <a:t>forged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Secondary </a:t>
            </a:r>
            <a:r>
              <a:rPr lang="en-US" dirty="0"/>
              <a:t>sources have to be examined for the </a:t>
            </a:r>
            <a:r>
              <a:rPr lang="en-US" b="1" dirty="0"/>
              <a:t>reliability</a:t>
            </a:r>
            <a:r>
              <a:rPr lang="en-US" dirty="0"/>
              <a:t> of their reconstructions. </a:t>
            </a:r>
            <a:endParaRPr lang="en-US" dirty="0" smtClean="0"/>
          </a:p>
          <a:p>
            <a:r>
              <a:rPr lang="en-US" dirty="0" smtClean="0"/>
              <a:t>Oral </a:t>
            </a:r>
            <a:r>
              <a:rPr lang="en-US" dirty="0"/>
              <a:t>data may lose its originality and authenticity due to </a:t>
            </a:r>
            <a:r>
              <a:rPr lang="en-US" b="1" dirty="0"/>
              <a:t>distortion through time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it should be crosschecked with other sources such as written documents to determine its </a:t>
            </a:r>
            <a:r>
              <a:rPr lang="en-US" b="1" dirty="0" smtClean="0"/>
              <a:t>truthfulness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b="1" dirty="0" smtClean="0"/>
              <a:t>authenticity.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292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 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short, historians (unlike novelists) must find evidence about the past, </a:t>
            </a:r>
            <a:endParaRPr lang="en-US" dirty="0" smtClean="0"/>
          </a:p>
          <a:p>
            <a:r>
              <a:rPr lang="en-US" dirty="0" smtClean="0"/>
              <a:t>ask </a:t>
            </a:r>
            <a:r>
              <a:rPr lang="en-US" dirty="0"/>
              <a:t>questions of that evidence, and </a:t>
            </a:r>
            <a:endParaRPr lang="en-US" dirty="0" smtClean="0"/>
          </a:p>
          <a:p>
            <a:r>
              <a:rPr lang="en-US" dirty="0" smtClean="0"/>
              <a:t>come </a:t>
            </a:r>
            <a:r>
              <a:rPr lang="en-US" dirty="0"/>
              <a:t>up with explanations that make sense of what the evidence says </a:t>
            </a:r>
            <a:endParaRPr lang="en-US" dirty="0" smtClean="0"/>
          </a:p>
          <a:p>
            <a:pPr lvl="1"/>
            <a:r>
              <a:rPr lang="en-US" dirty="0" smtClean="0"/>
              <a:t>about </a:t>
            </a:r>
            <a:r>
              <a:rPr lang="en-US" dirty="0"/>
              <a:t>the people, </a:t>
            </a:r>
            <a:endParaRPr lang="en-US" dirty="0" smtClean="0"/>
          </a:p>
          <a:p>
            <a:pPr lvl="1"/>
            <a:r>
              <a:rPr lang="en-US" dirty="0" smtClean="0"/>
              <a:t>events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places </a:t>
            </a:r>
            <a:r>
              <a:rPr lang="en-US" dirty="0"/>
              <a:t>and </a:t>
            </a:r>
            <a:endParaRPr lang="en-US" dirty="0" smtClean="0"/>
          </a:p>
          <a:p>
            <a:pPr lvl="1"/>
            <a:r>
              <a:rPr lang="en-US" dirty="0" smtClean="0"/>
              <a:t>time </a:t>
            </a:r>
            <a:r>
              <a:rPr lang="en-US" dirty="0"/>
              <a:t>periods they study about.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4387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b="1" dirty="0">
                <a:solidFill>
                  <a:srgbClr val="002060"/>
                </a:solidFill>
              </a:rPr>
              <a:t>Historiography of Ethiopia and the Horn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Discussion Question</a:t>
            </a:r>
          </a:p>
          <a:p>
            <a:r>
              <a:rPr lang="en-US" dirty="0" smtClean="0"/>
              <a:t>What is meant by Historiography?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3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Meaning of Historiography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 </a:t>
            </a:r>
            <a:r>
              <a:rPr lang="en-US" dirty="0"/>
              <a:t>be defined as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history of historical writing,</a:t>
            </a:r>
            <a:r>
              <a:rPr lang="en-US" dirty="0"/>
              <a:t> </a:t>
            </a:r>
            <a:r>
              <a:rPr lang="en-US" dirty="0" smtClean="0"/>
              <a:t>studying </a:t>
            </a:r>
            <a:r>
              <a:rPr lang="en-US" dirty="0"/>
              <a:t>how knowledge of the </a:t>
            </a:r>
            <a:r>
              <a:rPr lang="en-US" dirty="0" smtClean="0"/>
              <a:t>past either </a:t>
            </a:r>
            <a:r>
              <a:rPr lang="en-US" dirty="0"/>
              <a:t>recent or </a:t>
            </a:r>
            <a:r>
              <a:rPr lang="en-US" dirty="0" smtClean="0"/>
              <a:t>distant  </a:t>
            </a:r>
            <a:r>
              <a:rPr lang="en-US" dirty="0"/>
              <a:t>is obtained and transmitted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Historiography </a:t>
            </a:r>
            <a:r>
              <a:rPr lang="en-US" dirty="0"/>
              <a:t>as an intentional attempt to understand and represent descriptions of past events in </a:t>
            </a:r>
            <a:r>
              <a:rPr lang="en-US" dirty="0" smtClean="0"/>
              <a:t>writing.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51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organized study and narration of the past was introduced by ancient Greek historians notably </a:t>
            </a:r>
            <a:r>
              <a:rPr lang="en-US" dirty="0">
                <a:solidFill>
                  <a:srgbClr val="FF0000"/>
                </a:solidFill>
              </a:rPr>
              <a:t>Herodotus</a:t>
            </a:r>
            <a:r>
              <a:rPr lang="en-US" dirty="0"/>
              <a:t> (c. 484–425 B.C.E.) </a:t>
            </a:r>
            <a:r>
              <a:rPr lang="en-US" dirty="0" smtClean="0"/>
              <a:t>and </a:t>
            </a:r>
            <a:r>
              <a:rPr lang="en-US" dirty="0">
                <a:solidFill>
                  <a:srgbClr val="FF0000"/>
                </a:solidFill>
              </a:rPr>
              <a:t>Thucydides</a:t>
            </a:r>
            <a:r>
              <a:rPr lang="en-US" dirty="0"/>
              <a:t> (c.455-400 B.C.E</a:t>
            </a:r>
            <a:r>
              <a:rPr lang="en-US" dirty="0" smtClean="0"/>
              <a:t>.).</a:t>
            </a:r>
          </a:p>
          <a:p>
            <a:r>
              <a:rPr lang="en-US" dirty="0" smtClean="0"/>
              <a:t> </a:t>
            </a:r>
            <a:r>
              <a:rPr lang="en-US" dirty="0"/>
              <a:t>The other major tradition of thinking and writing about the past is the </a:t>
            </a:r>
            <a:r>
              <a:rPr lang="en-US" dirty="0" smtClean="0"/>
              <a:t>Chinese.</a:t>
            </a:r>
          </a:p>
          <a:p>
            <a:r>
              <a:rPr lang="en-US" dirty="0"/>
              <a:t>The most important early figure in Chinese historical thought and writing was the Han dynasty figure </a:t>
            </a:r>
            <a:r>
              <a:rPr lang="en-US" dirty="0" err="1"/>
              <a:t>Sima</a:t>
            </a:r>
            <a:r>
              <a:rPr lang="en-US" dirty="0"/>
              <a:t> </a:t>
            </a:r>
            <a:r>
              <a:rPr lang="en-US" dirty="0" err="1"/>
              <a:t>Qian</a:t>
            </a:r>
            <a:r>
              <a:rPr lang="en-US" dirty="0"/>
              <a:t> (145–86 B.C.E.).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90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Cont’d…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history </a:t>
            </a:r>
            <a:r>
              <a:rPr lang="en-US" dirty="0"/>
              <a:t>emerged as an academic discipline in the </a:t>
            </a:r>
            <a:r>
              <a:rPr lang="en-US" dirty="0" smtClean="0">
                <a:solidFill>
                  <a:srgbClr val="FF0000"/>
                </a:solidFill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</a:rPr>
              <a:t>nd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>
                <a:solidFill>
                  <a:srgbClr val="FF0000"/>
                </a:solidFill>
              </a:rPr>
              <a:t>half of the </a:t>
            </a:r>
            <a:r>
              <a:rPr lang="en-US" dirty="0" smtClean="0">
                <a:solidFill>
                  <a:srgbClr val="FF0000"/>
                </a:solidFill>
              </a:rPr>
              <a:t>19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 C </a:t>
            </a:r>
            <a:r>
              <a:rPr lang="en-US" dirty="0" smtClean="0"/>
              <a:t>first </a:t>
            </a:r>
            <a:r>
              <a:rPr lang="en-US" dirty="0"/>
              <a:t>in Europe and subsequently in other parts of the world including the US.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German historian, Leopold Von Ranke (1795–1886</a:t>
            </a:r>
            <a:r>
              <a:rPr lang="en-US" dirty="0" smtClean="0"/>
              <a:t>) is known in following new approach in writing history.</a:t>
            </a:r>
          </a:p>
          <a:p>
            <a:r>
              <a:rPr lang="en-US" dirty="0"/>
              <a:t>he is considered as the “father of modern historiography.”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299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Historiography of Ethiopia and the Horn has changed enormously during the past </a:t>
            </a:r>
            <a:r>
              <a:rPr lang="en-US" dirty="0" smtClean="0"/>
              <a:t>100 years.</a:t>
            </a:r>
          </a:p>
          <a:p>
            <a:r>
              <a:rPr lang="en-US" dirty="0">
                <a:solidFill>
                  <a:srgbClr val="FF0000"/>
                </a:solidFill>
              </a:rPr>
              <a:t>The earliest </a:t>
            </a:r>
            <a:r>
              <a:rPr lang="en-US" dirty="0"/>
              <a:t>known reference that we have on history of Ethiopia and the Horn is 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“the </a:t>
            </a:r>
            <a:r>
              <a:rPr lang="en-US" b="1" i="1" dirty="0" err="1">
                <a:solidFill>
                  <a:srgbClr val="FF0000"/>
                </a:solidFill>
              </a:rPr>
              <a:t>Periplus</a:t>
            </a:r>
            <a:r>
              <a:rPr lang="en-US" b="1" i="1" dirty="0">
                <a:solidFill>
                  <a:srgbClr val="FF0000"/>
                </a:solidFill>
              </a:rPr>
              <a:t> of the </a:t>
            </a:r>
            <a:r>
              <a:rPr lang="en-US" b="1" i="1" dirty="0" err="1">
                <a:solidFill>
                  <a:srgbClr val="FF0000"/>
                </a:solidFill>
              </a:rPr>
              <a:t>Erythrean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Sea” </a:t>
            </a:r>
            <a:r>
              <a:rPr lang="en-US" dirty="0" smtClean="0"/>
              <a:t>written </a:t>
            </a:r>
            <a:r>
              <a:rPr lang="en-US" dirty="0"/>
              <a:t>in the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century </a:t>
            </a:r>
            <a:r>
              <a:rPr lang="en-US" dirty="0"/>
              <a:t>A.D </a:t>
            </a:r>
            <a:r>
              <a:rPr lang="en-US" dirty="0" smtClean="0"/>
              <a:t>by </a:t>
            </a:r>
            <a:r>
              <a:rPr lang="en-US" dirty="0"/>
              <a:t>an anonymous author. </a:t>
            </a:r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/>
              <a:t>document describing Aksum’s trade and the then </a:t>
            </a:r>
            <a:r>
              <a:rPr lang="en-US" dirty="0" err="1"/>
              <a:t>Aksumite</a:t>
            </a:r>
            <a:r>
              <a:rPr lang="en-US" dirty="0"/>
              <a:t> king’s campaigns on both sides of the sea </a:t>
            </a:r>
            <a:r>
              <a:rPr lang="en-US" dirty="0" smtClean="0"/>
              <a:t>is:</a:t>
            </a:r>
          </a:p>
          <a:p>
            <a:pPr lvl="1"/>
            <a:r>
              <a:rPr lang="en-US" b="1" i="1" dirty="0" smtClean="0">
                <a:solidFill>
                  <a:srgbClr val="FF0000"/>
                </a:solidFill>
              </a:rPr>
              <a:t>“ </a:t>
            </a:r>
            <a:r>
              <a:rPr lang="en-US" b="1" i="1" dirty="0">
                <a:solidFill>
                  <a:srgbClr val="FF0000"/>
                </a:solidFill>
              </a:rPr>
              <a:t>the Christian </a:t>
            </a:r>
            <a:r>
              <a:rPr lang="en-US" b="1" i="1" dirty="0" smtClean="0">
                <a:solidFill>
                  <a:srgbClr val="FF0000"/>
                </a:solidFill>
              </a:rPr>
              <a:t>Topography” </a:t>
            </a:r>
            <a:r>
              <a:rPr lang="en-US" dirty="0" smtClean="0"/>
              <a:t>composed </a:t>
            </a:r>
            <a:r>
              <a:rPr lang="en-US" dirty="0"/>
              <a:t>by </a:t>
            </a:r>
            <a:r>
              <a:rPr lang="en-US" dirty="0" err="1"/>
              <a:t>Cosmas</a:t>
            </a:r>
            <a:r>
              <a:rPr lang="en-US" dirty="0"/>
              <a:t> </a:t>
            </a:r>
            <a:r>
              <a:rPr lang="en-US" dirty="0" err="1"/>
              <a:t>Indicopleustes</a:t>
            </a:r>
            <a:r>
              <a:rPr lang="en-US" dirty="0"/>
              <a:t>, </a:t>
            </a:r>
            <a:r>
              <a:rPr lang="en-US" dirty="0" smtClean="0"/>
              <a:t>a </a:t>
            </a:r>
            <a:r>
              <a:rPr lang="en-US" dirty="0"/>
              <a:t>Greek sailor, in the </a:t>
            </a:r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 </a:t>
            </a:r>
            <a:r>
              <a:rPr lang="en-US" dirty="0"/>
              <a:t>century A.D.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832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addition to the above </a:t>
            </a:r>
            <a:r>
              <a:rPr lang="en-US" dirty="0"/>
              <a:t>inscriptions, there are the earliest written Ethiopian material dates from </a:t>
            </a:r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c A.D.</a:t>
            </a:r>
          </a:p>
          <a:p>
            <a:r>
              <a:rPr lang="en-US" dirty="0" smtClean="0"/>
              <a:t>Some of these documents are found in:</a:t>
            </a:r>
          </a:p>
          <a:p>
            <a:pPr lvl="1"/>
            <a:r>
              <a:rPr lang="it-IT" b="1" i="1" dirty="0">
                <a:solidFill>
                  <a:srgbClr val="FF0000"/>
                </a:solidFill>
              </a:rPr>
              <a:t>Abba</a:t>
            </a:r>
            <a:r>
              <a:rPr lang="it-IT" b="1" dirty="0">
                <a:solidFill>
                  <a:srgbClr val="FF0000"/>
                </a:solidFill>
              </a:rPr>
              <a:t> Gerima monastery in </a:t>
            </a:r>
            <a:r>
              <a:rPr lang="it-IT" b="1" dirty="0" smtClean="0">
                <a:solidFill>
                  <a:srgbClr val="FF0000"/>
                </a:solidFill>
              </a:rPr>
              <a:t>Yeha,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Haiq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Istifanos</a:t>
            </a:r>
            <a:r>
              <a:rPr lang="en-US" b="1" dirty="0">
                <a:solidFill>
                  <a:srgbClr val="FF0000"/>
                </a:solidFill>
              </a:rPr>
              <a:t> monastery </a:t>
            </a:r>
            <a:r>
              <a:rPr lang="en-US" b="1" dirty="0" smtClean="0">
                <a:solidFill>
                  <a:srgbClr val="FF0000"/>
                </a:solidFill>
              </a:rPr>
              <a:t>in </a:t>
            </a:r>
            <a:r>
              <a:rPr lang="en-US" b="1" dirty="0" err="1" smtClean="0">
                <a:solidFill>
                  <a:srgbClr val="FF0000"/>
                </a:solidFill>
              </a:rPr>
              <a:t>Wollo</a:t>
            </a:r>
            <a:r>
              <a:rPr lang="en-US" b="1" dirty="0" smtClean="0">
                <a:solidFill>
                  <a:srgbClr val="FF0000"/>
                </a:solidFill>
              </a:rPr>
              <a:t>(13</a:t>
            </a:r>
            <a:r>
              <a:rPr lang="en-US" b="1" baseline="30000" dirty="0" smtClean="0">
                <a:solidFill>
                  <a:srgbClr val="FF0000"/>
                </a:solidFill>
              </a:rPr>
              <a:t>th</a:t>
            </a:r>
            <a:r>
              <a:rPr lang="en-US" b="1" dirty="0" smtClean="0">
                <a:solidFill>
                  <a:srgbClr val="FF0000"/>
                </a:solidFill>
              </a:rPr>
              <a:t> c)</a:t>
            </a:r>
          </a:p>
          <a:p>
            <a:r>
              <a:rPr lang="en-US" dirty="0" smtClean="0"/>
              <a:t>There </a:t>
            </a:r>
            <a:r>
              <a:rPr lang="en-US" dirty="0"/>
              <a:t>are also A parallel hagiographical tradition existed among Muslim communities of the </a:t>
            </a:r>
            <a:r>
              <a:rPr lang="en-US" dirty="0" smtClean="0"/>
              <a:t>country. </a:t>
            </a:r>
          </a:p>
          <a:p>
            <a:r>
              <a:rPr lang="en-US" dirty="0"/>
              <a:t>One such account offers tremendous insight into the life of a Muslim saint, </a:t>
            </a:r>
            <a:r>
              <a:rPr lang="en-US" b="1" dirty="0" err="1"/>
              <a:t>Shaykh</a:t>
            </a:r>
            <a:r>
              <a:rPr lang="en-US" b="1" dirty="0"/>
              <a:t> </a:t>
            </a:r>
            <a:r>
              <a:rPr lang="en-US" b="1" dirty="0" err="1"/>
              <a:t>Ja’far</a:t>
            </a:r>
            <a:r>
              <a:rPr lang="en-US" b="1" dirty="0"/>
              <a:t> </a:t>
            </a:r>
            <a:r>
              <a:rPr lang="en-US" b="1" dirty="0" err="1"/>
              <a:t>Bukko</a:t>
            </a:r>
            <a:r>
              <a:rPr lang="en-US" b="1" dirty="0"/>
              <a:t> </a:t>
            </a:r>
            <a:r>
              <a:rPr lang="en-US" dirty="0"/>
              <a:t>of </a:t>
            </a:r>
            <a:r>
              <a:rPr lang="en-US" dirty="0" err="1"/>
              <a:t>Gattira</a:t>
            </a:r>
            <a:r>
              <a:rPr lang="en-US" dirty="0"/>
              <a:t>, </a:t>
            </a:r>
            <a:r>
              <a:rPr lang="en-US" dirty="0" smtClean="0"/>
              <a:t> (</a:t>
            </a:r>
            <a:r>
              <a:rPr lang="en-US" dirty="0" err="1" smtClean="0"/>
              <a:t>Wollo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17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algn="just"/>
            <a:r>
              <a:rPr lang="en-US" dirty="0"/>
              <a:t>Ethiopia had also an indigenous tradition of history writing called </a:t>
            </a:r>
            <a:r>
              <a:rPr lang="en-US" dirty="0">
                <a:solidFill>
                  <a:srgbClr val="FF0000"/>
                </a:solidFill>
              </a:rPr>
              <a:t>chronicles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Chronicles written mostly in </a:t>
            </a:r>
            <a:r>
              <a:rPr lang="en-US" dirty="0" err="1" smtClean="0"/>
              <a:t>Ge’ez</a:t>
            </a:r>
            <a:r>
              <a:rPr lang="en-US" dirty="0" smtClean="0"/>
              <a:t> first </a:t>
            </a:r>
            <a:r>
              <a:rPr lang="en-US" dirty="0"/>
              <a:t>appeared in the </a:t>
            </a:r>
            <a:r>
              <a:rPr lang="en-US" dirty="0" smtClean="0"/>
              <a:t>14</a:t>
            </a:r>
            <a:r>
              <a:rPr lang="en-US" baseline="30000" dirty="0" smtClean="0"/>
              <a:t>th</a:t>
            </a:r>
            <a:r>
              <a:rPr lang="en-US" dirty="0"/>
              <a:t>C</a:t>
            </a:r>
            <a:r>
              <a:rPr lang="en-US" dirty="0" smtClean="0"/>
              <a:t> and </a:t>
            </a:r>
            <a:r>
              <a:rPr lang="en-US" dirty="0"/>
              <a:t>continue </a:t>
            </a:r>
            <a:r>
              <a:rPr lang="en-US" dirty="0" smtClean="0"/>
              <a:t>into </a:t>
            </a:r>
            <a:r>
              <a:rPr lang="en-US" dirty="0"/>
              <a:t>the early </a:t>
            </a:r>
            <a:r>
              <a:rPr lang="en-US" dirty="0" smtClean="0"/>
              <a:t>20</a:t>
            </a:r>
            <a:r>
              <a:rPr lang="en-US" baseline="30000" dirty="0" smtClean="0"/>
              <a:t>th</a:t>
            </a:r>
            <a:r>
              <a:rPr lang="en-US" dirty="0" smtClean="0"/>
              <a:t>C.</a:t>
            </a:r>
          </a:p>
          <a:p>
            <a:pPr algn="just"/>
            <a:r>
              <a:rPr lang="en-US" dirty="0"/>
              <a:t>The earliest and the last of such surviving documents are the </a:t>
            </a:r>
            <a:r>
              <a:rPr lang="en-US" b="1" i="1" dirty="0">
                <a:solidFill>
                  <a:srgbClr val="FF0000"/>
                </a:solidFill>
              </a:rPr>
              <a:t>Glorious Victories of </a:t>
            </a:r>
            <a:r>
              <a:rPr lang="en-US" b="1" i="1" dirty="0" err="1">
                <a:solidFill>
                  <a:srgbClr val="FF0000"/>
                </a:solidFill>
              </a:rPr>
              <a:t>Amde-Tsion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the Chronicle of </a:t>
            </a:r>
            <a:r>
              <a:rPr lang="en-US" b="1" i="1" dirty="0" err="1">
                <a:solidFill>
                  <a:srgbClr val="FF0000"/>
                </a:solidFill>
              </a:rPr>
              <a:t>Abeto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Iyasu</a:t>
            </a:r>
            <a:r>
              <a:rPr lang="en-US" b="1" i="1" dirty="0">
                <a:solidFill>
                  <a:srgbClr val="FF0000"/>
                </a:solidFill>
              </a:rPr>
              <a:t> and Empress </a:t>
            </a:r>
            <a:r>
              <a:rPr lang="en-US" b="1" i="1" dirty="0" err="1">
                <a:solidFill>
                  <a:srgbClr val="FF0000"/>
                </a:solidFill>
              </a:rPr>
              <a:t>Zewditu</a:t>
            </a:r>
            <a:r>
              <a:rPr lang="en-US" dirty="0"/>
              <a:t> respectively.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917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History can be defined by multiple ways.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1.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History as a discipline defined as a systematic and organized study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past.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totality of all human past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experience.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recounting of past events and deeds of human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beings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Definition </a:t>
            </a:r>
            <a:r>
              <a:rPr lang="en-US" b="1" dirty="0"/>
              <a:t>of History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211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Cont’d…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/>
              <a:t>Chronicles incorporate both </a:t>
            </a:r>
            <a:r>
              <a:rPr lang="en-US" dirty="0">
                <a:solidFill>
                  <a:srgbClr val="FF0000"/>
                </a:solidFill>
              </a:rPr>
              <a:t>legends</a:t>
            </a:r>
            <a:r>
              <a:rPr lang="en-US" dirty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facts</a:t>
            </a:r>
            <a:endParaRPr lang="en-US" dirty="0" smtClean="0"/>
          </a:p>
          <a:p>
            <a:r>
              <a:rPr lang="en-US" dirty="0" smtClean="0"/>
              <a:t>past </a:t>
            </a:r>
            <a:r>
              <a:rPr lang="en-US" dirty="0"/>
              <a:t>and contemporary about the monarch’s genealogy, upbringing, military exploits, piety and statesmanship. </a:t>
            </a:r>
            <a:endParaRPr lang="en-US" dirty="0" smtClean="0"/>
          </a:p>
          <a:p>
            <a:r>
              <a:rPr lang="en-US" dirty="0" smtClean="0"/>
              <a:t>Chronicles </a:t>
            </a:r>
            <a:r>
              <a:rPr lang="en-US" dirty="0"/>
              <a:t>are known for their </a:t>
            </a:r>
            <a:r>
              <a:rPr lang="en-US" dirty="0">
                <a:solidFill>
                  <a:srgbClr val="FF0000"/>
                </a:solidFill>
              </a:rPr>
              <a:t>factual detail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strong chronological framework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even if it would require considerable labor to convert their relative chronology to an absolute one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63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 </a:t>
            </a:r>
            <a:r>
              <a:rPr lang="en-US" dirty="0"/>
              <a:t>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Additionally, </a:t>
            </a:r>
            <a:r>
              <a:rPr lang="en-US" dirty="0"/>
              <a:t>chronicles explain historical events mainly in religious </a:t>
            </a:r>
            <a:r>
              <a:rPr lang="en-US" dirty="0" smtClean="0"/>
              <a:t>terms </a:t>
            </a:r>
          </a:p>
          <a:p>
            <a:r>
              <a:rPr lang="en-US" dirty="0" smtClean="0"/>
              <a:t>they </a:t>
            </a:r>
            <a:r>
              <a:rPr lang="en-US" dirty="0"/>
              <a:t>offer little by way of </a:t>
            </a:r>
            <a:r>
              <a:rPr lang="en-US" dirty="0">
                <a:solidFill>
                  <a:srgbClr val="FF0000"/>
                </a:solidFill>
              </a:rPr>
              <a:t>social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economic developments</a:t>
            </a:r>
            <a:r>
              <a:rPr lang="en-US" dirty="0"/>
              <a:t> even in the environs of the palace.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in conjunction with other varieties of written documents, such as hagiographies and travel accounts by foreign observers, </a:t>
            </a:r>
            <a:endParaRPr lang="en-US" dirty="0" smtClean="0"/>
          </a:p>
          <a:p>
            <a:r>
              <a:rPr lang="en-US" dirty="0" smtClean="0"/>
              <a:t>chronicles </a:t>
            </a:r>
            <a:r>
              <a:rPr lang="en-US" dirty="0"/>
              <a:t>can provide us </a:t>
            </a:r>
            <a:r>
              <a:rPr lang="en-US" dirty="0" smtClean="0"/>
              <a:t>with: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glimpse into the character and lives of kings, </a:t>
            </a:r>
            <a:endParaRPr lang="en-US" dirty="0" smtClean="0"/>
          </a:p>
          <a:p>
            <a:pPr lvl="1"/>
            <a:r>
              <a:rPr lang="en-US" dirty="0" smtClean="0"/>
              <a:t>their </a:t>
            </a:r>
            <a:r>
              <a:rPr lang="en-US" dirty="0"/>
              <a:t>preoccupations and relations with subordinate officials and, </a:t>
            </a:r>
            <a:endParaRPr lang="en-US" dirty="0" smtClean="0"/>
          </a:p>
          <a:p>
            <a:pPr lvl="1"/>
            <a:r>
              <a:rPr lang="en-US" dirty="0" smtClean="0"/>
              <a:t>though </a:t>
            </a:r>
            <a:r>
              <a:rPr lang="en-US" dirty="0"/>
              <a:t>inadequately, the evolution of the Ethiopian state and society.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720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 smtClean="0"/>
              <a:t> 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Written accounts of Arabic-speaking visitors to the coast also provide useful information on various aspects of the region’s history.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b="1" dirty="0"/>
              <a:t>al-</a:t>
            </a:r>
            <a:r>
              <a:rPr lang="en-US" b="1" dirty="0" err="1"/>
              <a:t>Masudi</a:t>
            </a:r>
            <a:r>
              <a:rPr lang="en-US" dirty="0"/>
              <a:t> and </a:t>
            </a:r>
            <a:r>
              <a:rPr lang="en-US" b="1" dirty="0" err="1"/>
              <a:t>Ibn</a:t>
            </a:r>
            <a:r>
              <a:rPr lang="en-US" b="1" dirty="0"/>
              <a:t> Battuta </a:t>
            </a:r>
            <a:r>
              <a:rPr lang="en-US" dirty="0"/>
              <a:t>described the culture, language and import-export trade in the main central region of the east African coast in the </a:t>
            </a:r>
            <a:r>
              <a:rPr lang="en-US" b="1" dirty="0" smtClean="0"/>
              <a:t>10th</a:t>
            </a:r>
            <a:r>
              <a:rPr lang="en-US" dirty="0" smtClean="0"/>
              <a:t> &amp;  </a:t>
            </a:r>
            <a:r>
              <a:rPr lang="en-US" b="1" dirty="0" smtClean="0"/>
              <a:t>14</a:t>
            </a:r>
            <a:r>
              <a:rPr lang="en-US" b="1" baseline="30000" dirty="0" smtClean="0"/>
              <a:t>th</a:t>
            </a:r>
            <a:r>
              <a:rPr lang="en-US" b="1" dirty="0" smtClean="0"/>
              <a:t>C</a:t>
            </a:r>
            <a:r>
              <a:rPr lang="en-US" dirty="0" smtClean="0"/>
              <a:t>s respectively.</a:t>
            </a:r>
          </a:p>
          <a:p>
            <a:r>
              <a:rPr lang="en-US" dirty="0"/>
              <a:t>For the </a:t>
            </a:r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&amp; 17</a:t>
            </a:r>
            <a:r>
              <a:rPr lang="en-US" baseline="30000" dirty="0" smtClean="0"/>
              <a:t>th</a:t>
            </a:r>
            <a:r>
              <a:rPr lang="en-US" dirty="0" smtClean="0"/>
              <a:t> c s we </a:t>
            </a:r>
            <a:r>
              <a:rPr lang="en-US" dirty="0"/>
              <a:t>have two documents composed by Yemeni writers who were eyewitnesses to the events they described.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first document titled </a:t>
            </a:r>
            <a:r>
              <a:rPr lang="en-US" b="1" dirty="0" err="1"/>
              <a:t>Futuh</a:t>
            </a:r>
            <a:r>
              <a:rPr lang="en-US" b="1" dirty="0"/>
              <a:t> al </a:t>
            </a:r>
            <a:r>
              <a:rPr lang="en-US" b="1" dirty="0" err="1"/>
              <a:t>Habesha</a:t>
            </a:r>
            <a:r>
              <a:rPr lang="en-US" b="1" dirty="0"/>
              <a:t> </a:t>
            </a:r>
            <a:r>
              <a:rPr lang="en-US" dirty="0"/>
              <a:t>was composed by </a:t>
            </a:r>
            <a:r>
              <a:rPr lang="en-US" b="1" dirty="0" err="1"/>
              <a:t>Shihab</a:t>
            </a:r>
            <a:r>
              <a:rPr lang="en-US" b="1" dirty="0"/>
              <a:t> ad-Din</a:t>
            </a:r>
            <a:r>
              <a:rPr lang="en-US" dirty="0"/>
              <a:t>, who recorded the conflict between the Christian kingdom and the Muslim principalities in the </a:t>
            </a:r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1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above source discusses the operation </a:t>
            </a:r>
            <a:r>
              <a:rPr lang="en-US" dirty="0"/>
              <a:t>of the war by Imam Ahmed </a:t>
            </a:r>
            <a:r>
              <a:rPr lang="en-US" dirty="0" err="1"/>
              <a:t>ibn</a:t>
            </a:r>
            <a:r>
              <a:rPr lang="en-US" dirty="0"/>
              <a:t> Ibrahim al-Ghazi</a:t>
            </a:r>
          </a:p>
          <a:p>
            <a:r>
              <a:rPr lang="en-US" dirty="0" smtClean="0"/>
              <a:t>including </a:t>
            </a:r>
            <a:r>
              <a:rPr lang="en-US" dirty="0"/>
              <a:t>the conquest of northern and central </a:t>
            </a:r>
            <a:r>
              <a:rPr lang="en-US" dirty="0" smtClean="0"/>
              <a:t>Ethiopia.</a:t>
            </a:r>
          </a:p>
          <a:p>
            <a:r>
              <a:rPr lang="en-US" dirty="0" smtClean="0"/>
              <a:t>Besides</a:t>
            </a:r>
            <a:r>
              <a:rPr lang="en-US" dirty="0"/>
              <a:t>, the document describes major towns and their inhabitants in the southeastern part of </a:t>
            </a:r>
            <a:r>
              <a:rPr lang="en-US" dirty="0" smtClean="0"/>
              <a:t>Ethiopia.</a:t>
            </a:r>
          </a:p>
          <a:p>
            <a:r>
              <a:rPr lang="en-US" dirty="0"/>
              <a:t>The other first-hand account was left to us by </a:t>
            </a:r>
            <a:r>
              <a:rPr lang="en-US" b="1" dirty="0"/>
              <a:t>Al-</a:t>
            </a:r>
            <a:r>
              <a:rPr lang="en-US" b="1" dirty="0" err="1"/>
              <a:t>Haymi</a:t>
            </a:r>
            <a:r>
              <a:rPr lang="en-US" dirty="0"/>
              <a:t>, who led a Yemeni delegation in </a:t>
            </a:r>
            <a:r>
              <a:rPr lang="en-US" b="1" dirty="0"/>
              <a:t>1647</a:t>
            </a:r>
            <a:r>
              <a:rPr lang="en-US" dirty="0"/>
              <a:t> to the court of </a:t>
            </a:r>
            <a:r>
              <a:rPr lang="en-US" dirty="0" err="1"/>
              <a:t>Fasiledes</a:t>
            </a:r>
            <a:r>
              <a:rPr lang="en-US" dirty="0"/>
              <a:t> (r. 1632-67).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14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materials that appeared in the </a:t>
            </a:r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C </a:t>
            </a:r>
            <a:r>
              <a:rPr lang="en-US" dirty="0"/>
              <a:t>include Abba </a:t>
            </a:r>
            <a:r>
              <a:rPr lang="en-US" dirty="0" err="1"/>
              <a:t>Bahrey’s</a:t>
            </a:r>
            <a:r>
              <a:rPr lang="en-US" dirty="0"/>
              <a:t> Geez script on the Oromo written in </a:t>
            </a:r>
            <a:r>
              <a:rPr lang="en-US" dirty="0" smtClean="0"/>
              <a:t>1593.</a:t>
            </a:r>
          </a:p>
          <a:p>
            <a:r>
              <a:rPr lang="en-US" dirty="0" smtClean="0"/>
              <a:t>this </a:t>
            </a:r>
            <a:r>
              <a:rPr lang="en-US" dirty="0"/>
              <a:t>document provides us with first-hand information about the Oromo population movement including the </a:t>
            </a:r>
            <a:r>
              <a:rPr lang="en-US" dirty="0" err="1"/>
              <a:t>Gadaa</a:t>
            </a:r>
            <a:r>
              <a:rPr lang="en-US" dirty="0"/>
              <a:t>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57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Cont’d…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contribution of European missionaries and travelers to the development of Ethiopian historiography is also significant. </a:t>
            </a:r>
            <a:endParaRPr lang="en-US" dirty="0" smtClean="0"/>
          </a:p>
          <a:p>
            <a:pPr algn="just"/>
            <a:r>
              <a:rPr lang="en-US" dirty="0" smtClean="0"/>
              <a:t>From </a:t>
            </a:r>
            <a:r>
              <a:rPr lang="en-US" dirty="0"/>
              <a:t>the early </a:t>
            </a:r>
            <a:r>
              <a:rPr lang="en-US" dirty="0" smtClean="0"/>
              <a:t>16</a:t>
            </a:r>
            <a:r>
              <a:rPr lang="en-US" baseline="30000" dirty="0" smtClean="0"/>
              <a:t>th</a:t>
            </a:r>
            <a:r>
              <a:rPr lang="en-US" dirty="0" smtClean="0"/>
              <a:t> until </a:t>
            </a:r>
            <a:r>
              <a:rPr lang="en-US" dirty="0"/>
              <a:t>the late </a:t>
            </a:r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Cs, </a:t>
            </a:r>
            <a:r>
              <a:rPr lang="en-US" dirty="0"/>
              <a:t>missionaries (Catholics and Protestants) </a:t>
            </a:r>
            <a:r>
              <a:rPr lang="en-US" dirty="0" smtClean="0"/>
              <a:t>provide </a:t>
            </a:r>
            <a:r>
              <a:rPr lang="en-US" dirty="0"/>
              <a:t>us with valuable information covering a considerable period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Some of the major topics covered by these sources include religious and political developments within Ethiopia, and the country’s foreign relations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An example of such account is </a:t>
            </a:r>
            <a:r>
              <a:rPr lang="en-US" b="1" i="1" dirty="0">
                <a:solidFill>
                  <a:srgbClr val="FF0000"/>
                </a:solidFill>
              </a:rPr>
              <a:t>The </a:t>
            </a:r>
            <a:r>
              <a:rPr lang="en-US" b="1" i="1" dirty="0" err="1">
                <a:solidFill>
                  <a:srgbClr val="FF0000"/>
                </a:solidFill>
              </a:rPr>
              <a:t>Prester</a:t>
            </a:r>
            <a:r>
              <a:rPr lang="en-US" b="1" i="1" dirty="0">
                <a:solidFill>
                  <a:srgbClr val="FF0000"/>
                </a:solidFill>
              </a:rPr>
              <a:t> John of the Indies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dirty="0"/>
              <a:t> composed by a Portuguese priest, Francisco </a:t>
            </a:r>
            <a:r>
              <a:rPr lang="en-US" dirty="0" smtClean="0"/>
              <a:t>Alvarez.</a:t>
            </a:r>
          </a:p>
          <a:p>
            <a:pPr algn="just"/>
            <a:r>
              <a:rPr lang="en-US" dirty="0" smtClean="0"/>
              <a:t>James </a:t>
            </a:r>
            <a:r>
              <a:rPr lang="en-US" dirty="0"/>
              <a:t>Bruce’s </a:t>
            </a:r>
            <a:r>
              <a:rPr lang="en-US" b="1" dirty="0" smtClean="0">
                <a:solidFill>
                  <a:srgbClr val="FF0000"/>
                </a:solidFill>
              </a:rPr>
              <a:t>“Travels </a:t>
            </a:r>
            <a:r>
              <a:rPr lang="en-US" b="1" dirty="0">
                <a:solidFill>
                  <a:srgbClr val="FF0000"/>
                </a:solidFill>
              </a:rPr>
              <a:t>to Discover the Source of the </a:t>
            </a:r>
            <a:r>
              <a:rPr lang="en-US" b="1" dirty="0" smtClean="0">
                <a:solidFill>
                  <a:srgbClr val="FF0000"/>
                </a:solidFill>
              </a:rPr>
              <a:t>Nile</a:t>
            </a:r>
            <a:r>
              <a:rPr lang="en-US" b="1" dirty="0">
                <a:solidFill>
                  <a:srgbClr val="FF0000"/>
                </a:solidFill>
              </a:rPr>
              <a:t>”</a:t>
            </a:r>
            <a:r>
              <a:rPr lang="en-US" dirty="0"/>
              <a:t> is one of </a:t>
            </a:r>
            <a:r>
              <a:rPr lang="en-US" dirty="0" smtClean="0"/>
              <a:t>the travel </a:t>
            </a:r>
            <a:r>
              <a:rPr lang="en-US" dirty="0"/>
              <a:t>documents.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00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 smtClean="0"/>
              <a:t> 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Besides, Foreign writers also developed interest in Ethiopian studies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One of these figures was a German, </a:t>
            </a:r>
            <a:r>
              <a:rPr lang="en-US" sz="2200" b="1" dirty="0" err="1"/>
              <a:t>Hiob</a:t>
            </a:r>
            <a:r>
              <a:rPr lang="en-US" sz="2200" b="1" dirty="0"/>
              <a:t> </a:t>
            </a:r>
            <a:r>
              <a:rPr lang="en-US" sz="2200" b="1" dirty="0" err="1"/>
              <a:t>Ludolf</a:t>
            </a:r>
            <a:r>
              <a:rPr lang="en-US" sz="2200" b="1" dirty="0"/>
              <a:t> </a:t>
            </a:r>
            <a:r>
              <a:rPr lang="en-US" sz="2200" dirty="0"/>
              <a:t>(1624-1704). </a:t>
            </a:r>
            <a:endParaRPr lang="en-US" sz="2200" dirty="0" smtClean="0"/>
          </a:p>
          <a:p>
            <a:pPr algn="just"/>
            <a:r>
              <a:rPr lang="en-US" sz="2200" dirty="0" err="1" smtClean="0"/>
              <a:t>Ludolf</a:t>
            </a:r>
            <a:r>
              <a:rPr lang="en-US" sz="2200" dirty="0" smtClean="0"/>
              <a:t> </a:t>
            </a:r>
            <a:r>
              <a:rPr lang="en-US" sz="2200" dirty="0"/>
              <a:t>was the </a:t>
            </a:r>
            <a:r>
              <a:rPr lang="en-US" sz="2200" dirty="0">
                <a:solidFill>
                  <a:srgbClr val="FF0000"/>
                </a:solidFill>
              </a:rPr>
              <a:t>founder of Ethiopian studies in Europe</a:t>
            </a:r>
            <a:r>
              <a:rPr lang="en-US" sz="2200" dirty="0"/>
              <a:t> in the </a:t>
            </a:r>
            <a:r>
              <a:rPr lang="en-US" sz="2200" dirty="0" smtClean="0"/>
              <a:t>17</a:t>
            </a:r>
            <a:r>
              <a:rPr lang="en-US" sz="2200" baseline="30000" dirty="0" smtClean="0"/>
              <a:t>th</a:t>
            </a:r>
            <a:r>
              <a:rPr lang="en-US" sz="2200" dirty="0" smtClean="0"/>
              <a:t> C.</a:t>
            </a:r>
          </a:p>
          <a:p>
            <a:pPr algn="just"/>
            <a:r>
              <a:rPr lang="en-US" sz="2200" dirty="0" smtClean="0"/>
              <a:t> </a:t>
            </a:r>
            <a:r>
              <a:rPr lang="en-US" sz="2200" dirty="0"/>
              <a:t>He wrote </a:t>
            </a:r>
            <a:r>
              <a:rPr lang="en-US" sz="2200" b="1" dirty="0" err="1"/>
              <a:t>Historia</a:t>
            </a:r>
            <a:r>
              <a:rPr lang="en-US" sz="2200" b="1" dirty="0"/>
              <a:t> </a:t>
            </a:r>
            <a:r>
              <a:rPr lang="en-US" sz="2200" b="1" dirty="0" err="1"/>
              <a:t>Aethiopica</a:t>
            </a:r>
            <a:r>
              <a:rPr lang="en-US" sz="2200" b="1" dirty="0"/>
              <a:t> </a:t>
            </a:r>
            <a:r>
              <a:rPr lang="en-US" sz="2200" dirty="0"/>
              <a:t>(translated into English as </a:t>
            </a:r>
            <a:r>
              <a:rPr lang="en-US" sz="2200" dirty="0" smtClean="0"/>
              <a:t>“A </a:t>
            </a:r>
            <a:r>
              <a:rPr lang="en-US" sz="2200" dirty="0"/>
              <a:t>New History of </a:t>
            </a:r>
            <a:r>
              <a:rPr lang="en-US" sz="2200" dirty="0" smtClean="0"/>
              <a:t>Ethiopia”). </a:t>
            </a:r>
          </a:p>
          <a:p>
            <a:pPr algn="just"/>
            <a:r>
              <a:rPr lang="en-US" sz="2200" dirty="0" err="1" smtClean="0"/>
              <a:t>Ludolf</a:t>
            </a:r>
            <a:r>
              <a:rPr lang="en-US" sz="2200" dirty="0" smtClean="0"/>
              <a:t> </a:t>
            </a:r>
            <a:r>
              <a:rPr lang="en-US" sz="2200" dirty="0"/>
              <a:t>never visited Ethiopia; he wrote the country’s history largely based on information he collected from an Ethiopian priest named Abba </a:t>
            </a:r>
            <a:r>
              <a:rPr lang="en-US" sz="2200" dirty="0" err="1"/>
              <a:t>Gorgorios</a:t>
            </a:r>
            <a:r>
              <a:rPr lang="en-US" sz="2200" dirty="0"/>
              <a:t> (Abba Gregory) who was in Europe at that time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In 19</a:t>
            </a:r>
            <a:r>
              <a:rPr lang="en-US" sz="2200" baseline="30000" dirty="0" smtClean="0"/>
              <a:t>th</a:t>
            </a:r>
            <a:r>
              <a:rPr lang="en-US" sz="2200" dirty="0"/>
              <a:t> C, </a:t>
            </a:r>
            <a:r>
              <a:rPr lang="en-US" sz="2200" b="1" dirty="0"/>
              <a:t>August </a:t>
            </a:r>
            <a:r>
              <a:rPr lang="en-US" sz="2200" b="1" dirty="0" err="1"/>
              <a:t>Dillman</a:t>
            </a:r>
            <a:r>
              <a:rPr lang="en-US" sz="2200" b="1" dirty="0"/>
              <a:t> </a:t>
            </a:r>
            <a:r>
              <a:rPr lang="en-US" sz="2200" dirty="0"/>
              <a:t>published two studies on ancient Ethiopian history. </a:t>
            </a:r>
            <a:endParaRPr lang="en-US" sz="2200" dirty="0" smtClean="0"/>
          </a:p>
          <a:p>
            <a:pPr algn="just"/>
            <a:r>
              <a:rPr lang="en-US" sz="2200" dirty="0" smtClean="0"/>
              <a:t>Compared </a:t>
            </a:r>
            <a:r>
              <a:rPr lang="en-US" sz="2200" dirty="0"/>
              <a:t>to </a:t>
            </a:r>
            <a:r>
              <a:rPr lang="en-US" sz="2200" dirty="0" err="1"/>
              <a:t>Ludolf</a:t>
            </a:r>
            <a:r>
              <a:rPr lang="en-US" sz="2200" dirty="0"/>
              <a:t>, </a:t>
            </a:r>
            <a:r>
              <a:rPr lang="en-US" sz="2200" dirty="0" err="1"/>
              <a:t>Dillman</a:t>
            </a:r>
            <a:r>
              <a:rPr lang="en-US" sz="2200" dirty="0"/>
              <a:t> demonstrated all markers of </a:t>
            </a:r>
            <a:r>
              <a:rPr lang="en-US" sz="2200" b="1" dirty="0"/>
              <a:t>objectivity</a:t>
            </a:r>
            <a:r>
              <a:rPr lang="en-US" sz="2200" dirty="0"/>
              <a:t> in his historical research endeavors.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447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Historical writing made some departures from the chronicle tradition in the early </a:t>
            </a:r>
            <a:r>
              <a:rPr lang="en-US" dirty="0" smtClean="0"/>
              <a:t>20</a:t>
            </a:r>
            <a:r>
              <a:rPr lang="en-US" baseline="30000" dirty="0" smtClean="0"/>
              <a:t>th</a:t>
            </a:r>
            <a:r>
              <a:rPr lang="en-US" dirty="0" smtClean="0"/>
              <a:t> C.</a:t>
            </a:r>
          </a:p>
          <a:p>
            <a:r>
              <a:rPr lang="en-US" dirty="0" smtClean="0"/>
              <a:t> </a:t>
            </a:r>
            <a:r>
              <a:rPr lang="en-US" dirty="0"/>
              <a:t>This period saw the emergence of traditional Ethiopian writers who made conscious efforts to distance themselves from chroniclers whom they criticized for </a:t>
            </a:r>
            <a:r>
              <a:rPr lang="en-US" dirty="0" smtClean="0"/>
              <a:t>adulatory (praising) </a:t>
            </a:r>
            <a:r>
              <a:rPr lang="en-US" dirty="0"/>
              <a:t>tone when writing about monarchs. </a:t>
            </a:r>
            <a:endParaRPr lang="en-US" dirty="0" smtClean="0"/>
          </a:p>
          <a:p>
            <a:r>
              <a:rPr lang="en-US" dirty="0"/>
              <a:t>The earliest group of these writers include </a:t>
            </a:r>
            <a:endParaRPr lang="en-US" dirty="0" smtClean="0"/>
          </a:p>
          <a:p>
            <a:pPr lvl="1"/>
            <a:r>
              <a:rPr lang="en-US" dirty="0" err="1" smtClean="0"/>
              <a:t>Aleqa</a:t>
            </a:r>
            <a:r>
              <a:rPr lang="en-US" dirty="0" smtClean="0"/>
              <a:t> </a:t>
            </a:r>
            <a:r>
              <a:rPr lang="en-US" dirty="0" err="1"/>
              <a:t>Taye</a:t>
            </a:r>
            <a:r>
              <a:rPr lang="en-US" dirty="0"/>
              <a:t> </a:t>
            </a:r>
            <a:r>
              <a:rPr lang="en-US" dirty="0" err="1" smtClean="0"/>
              <a:t>Gebre</a:t>
            </a:r>
            <a:r>
              <a:rPr lang="en-US" dirty="0" smtClean="0"/>
              <a:t>-Mariam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err="1" smtClean="0"/>
              <a:t>Aleqa</a:t>
            </a:r>
            <a:r>
              <a:rPr lang="en-US" dirty="0" smtClean="0"/>
              <a:t> </a:t>
            </a:r>
            <a:r>
              <a:rPr lang="en-US" dirty="0" err="1"/>
              <a:t>Asme</a:t>
            </a:r>
            <a:r>
              <a:rPr lang="en-US" dirty="0"/>
              <a:t> </a:t>
            </a:r>
            <a:r>
              <a:rPr lang="en-US" dirty="0" err="1"/>
              <a:t>Giorgis</a:t>
            </a:r>
            <a:r>
              <a:rPr lang="en-US" dirty="0"/>
              <a:t> and </a:t>
            </a:r>
            <a:r>
              <a:rPr lang="en-US" dirty="0" err="1"/>
              <a:t>Debtera</a:t>
            </a:r>
            <a:r>
              <a:rPr lang="en-US" dirty="0"/>
              <a:t> </a:t>
            </a:r>
            <a:r>
              <a:rPr lang="en-US" dirty="0" err="1"/>
              <a:t>Fisseha-Giorgis</a:t>
            </a:r>
            <a:r>
              <a:rPr lang="en-US" dirty="0"/>
              <a:t> </a:t>
            </a:r>
            <a:r>
              <a:rPr lang="en-US" dirty="0" err="1"/>
              <a:t>Abyezgi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Later</a:t>
            </a:r>
            <a:r>
              <a:rPr lang="en-US" dirty="0"/>
              <a:t>, </a:t>
            </a:r>
            <a:r>
              <a:rPr lang="en-US" dirty="0" err="1"/>
              <a:t>Negadrases</a:t>
            </a:r>
            <a:r>
              <a:rPr lang="en-US" dirty="0"/>
              <a:t> </a:t>
            </a:r>
            <a:r>
              <a:rPr lang="en-US" dirty="0" err="1"/>
              <a:t>Afework</a:t>
            </a:r>
            <a:r>
              <a:rPr lang="en-US" dirty="0"/>
              <a:t> </a:t>
            </a:r>
            <a:r>
              <a:rPr lang="en-US" dirty="0" err="1"/>
              <a:t>Gebre-Iyesus</a:t>
            </a:r>
            <a:r>
              <a:rPr lang="en-US" dirty="0"/>
              <a:t> and </a:t>
            </a:r>
            <a:r>
              <a:rPr lang="en-US" dirty="0" err="1"/>
              <a:t>Gebre-Hiwot</a:t>
            </a:r>
            <a:r>
              <a:rPr lang="en-US" dirty="0"/>
              <a:t> </a:t>
            </a:r>
            <a:r>
              <a:rPr lang="en-US" dirty="0" err="1"/>
              <a:t>Baykedagn</a:t>
            </a:r>
            <a:r>
              <a:rPr lang="en-US" dirty="0"/>
              <a:t> </a:t>
            </a:r>
            <a:r>
              <a:rPr lang="en-US" dirty="0" smtClean="0"/>
              <a:t>joined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945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Afework</a:t>
            </a:r>
            <a:r>
              <a:rPr lang="en-US" dirty="0"/>
              <a:t> wrote the first Amharic </a:t>
            </a:r>
            <a:r>
              <a:rPr lang="en-US" dirty="0" smtClean="0"/>
              <a:t>novel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Tobiya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r>
              <a:rPr lang="en-US" dirty="0" smtClean="0"/>
              <a:t> </a:t>
            </a:r>
            <a:r>
              <a:rPr lang="en-US" dirty="0"/>
              <a:t>in Ethiopian </a:t>
            </a:r>
            <a:r>
              <a:rPr lang="en-US" dirty="0" smtClean="0"/>
              <a:t>history. </a:t>
            </a:r>
          </a:p>
          <a:p>
            <a:r>
              <a:rPr lang="en-US" dirty="0" smtClean="0"/>
              <a:t>while </a:t>
            </a:r>
            <a:r>
              <a:rPr lang="en-US" dirty="0" err="1"/>
              <a:t>Gebre-Hiwot</a:t>
            </a:r>
            <a:r>
              <a:rPr lang="en-US" dirty="0"/>
              <a:t> </a:t>
            </a:r>
            <a:r>
              <a:rPr lang="en-US" dirty="0" smtClean="0"/>
              <a:t>wrote </a:t>
            </a:r>
            <a:r>
              <a:rPr lang="en-US" b="1" dirty="0" err="1">
                <a:solidFill>
                  <a:srgbClr val="FF0000"/>
                </a:solidFill>
              </a:rPr>
              <a:t>Atse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Menilekna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Ityopia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(Emperor </a:t>
            </a:r>
            <a:r>
              <a:rPr lang="en-US" dirty="0" err="1"/>
              <a:t>Menilek</a:t>
            </a:r>
            <a:r>
              <a:rPr lang="en-US" dirty="0"/>
              <a:t> and Ethiopia) and </a:t>
            </a:r>
            <a:endParaRPr lang="en-US" dirty="0" smtClean="0"/>
          </a:p>
          <a:p>
            <a:r>
              <a:rPr lang="en-US" dirty="0" err="1" smtClean="0"/>
              <a:t>Mengistna</a:t>
            </a:r>
            <a:r>
              <a:rPr lang="en-US" dirty="0" smtClean="0"/>
              <a:t> </a:t>
            </a:r>
            <a:r>
              <a:rPr lang="en-US" dirty="0" err="1"/>
              <a:t>Yehizb</a:t>
            </a:r>
            <a:r>
              <a:rPr lang="en-US" dirty="0"/>
              <a:t> </a:t>
            </a:r>
            <a:r>
              <a:rPr lang="en-US" dirty="0" err="1"/>
              <a:t>Astedader</a:t>
            </a:r>
            <a:r>
              <a:rPr lang="en-US" dirty="0"/>
              <a:t> (Government and Public </a:t>
            </a:r>
            <a:r>
              <a:rPr lang="en-US" dirty="0" smtClean="0"/>
              <a:t>Administration</a:t>
            </a:r>
            <a:r>
              <a:rPr lang="en-US" dirty="0"/>
              <a:t>) to his name</a:t>
            </a:r>
            <a:r>
              <a:rPr lang="en-US" dirty="0" smtClean="0"/>
              <a:t>.</a:t>
            </a:r>
          </a:p>
          <a:p>
            <a:r>
              <a:rPr lang="en-US" dirty="0"/>
              <a:t>The most prolific writer of the early </a:t>
            </a:r>
            <a:r>
              <a:rPr lang="en-US" dirty="0" smtClean="0"/>
              <a:t>20thC Ethiopia was, </a:t>
            </a:r>
            <a:r>
              <a:rPr lang="en-US" dirty="0" err="1"/>
              <a:t>Blatten</a:t>
            </a:r>
            <a:r>
              <a:rPr lang="en-US" dirty="0"/>
              <a:t> </a:t>
            </a:r>
            <a:r>
              <a:rPr lang="en-US" dirty="0" err="1"/>
              <a:t>Geta</a:t>
            </a:r>
            <a:r>
              <a:rPr lang="en-US" dirty="0"/>
              <a:t> </a:t>
            </a:r>
            <a:r>
              <a:rPr lang="en-US" b="1" dirty="0" err="1"/>
              <a:t>Hiruy</a:t>
            </a:r>
            <a:r>
              <a:rPr lang="en-US" b="1" dirty="0"/>
              <a:t> </a:t>
            </a:r>
            <a:r>
              <a:rPr lang="en-US" b="1" dirty="0" err="1"/>
              <a:t>Wolde</a:t>
            </a:r>
            <a:r>
              <a:rPr lang="en-US" b="1" dirty="0"/>
              <a:t>-Selassie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Hiruy</a:t>
            </a:r>
            <a:r>
              <a:rPr lang="en-US" dirty="0" smtClean="0"/>
              <a:t> </a:t>
            </a:r>
            <a:r>
              <a:rPr lang="en-US" dirty="0"/>
              <a:t>published four major works namely </a:t>
            </a:r>
            <a:r>
              <a:rPr lang="en-US" b="1" dirty="0" err="1"/>
              <a:t>Ethiopiana</a:t>
            </a:r>
            <a:r>
              <a:rPr lang="en-US" b="1" dirty="0"/>
              <a:t> </a:t>
            </a:r>
            <a:r>
              <a:rPr lang="en-US" b="1" dirty="0" err="1"/>
              <a:t>Metema</a:t>
            </a:r>
            <a:r>
              <a:rPr lang="en-US" dirty="0"/>
              <a:t> (Ethiopia and </a:t>
            </a:r>
            <a:r>
              <a:rPr lang="en-US" dirty="0" err="1"/>
              <a:t>Metema</a:t>
            </a:r>
            <a:r>
              <a:rPr lang="en-US" dirty="0"/>
              <a:t>), </a:t>
            </a:r>
            <a:r>
              <a:rPr lang="en-US" b="1" dirty="0" err="1"/>
              <a:t>Wazema</a:t>
            </a:r>
            <a:r>
              <a:rPr lang="en-US" dirty="0"/>
              <a:t> (Eve), </a:t>
            </a:r>
            <a:r>
              <a:rPr lang="en-US" b="1" dirty="0" err="1"/>
              <a:t>Yehiwot</a:t>
            </a:r>
            <a:r>
              <a:rPr lang="en-US" b="1" dirty="0"/>
              <a:t> </a:t>
            </a:r>
            <a:r>
              <a:rPr lang="en-US" b="1" dirty="0" err="1"/>
              <a:t>Tarik</a:t>
            </a:r>
            <a:r>
              <a:rPr lang="en-US" b="1" dirty="0"/>
              <a:t> </a:t>
            </a:r>
            <a:r>
              <a:rPr lang="en-US" dirty="0"/>
              <a:t>(A Biographical Dictionary) and </a:t>
            </a:r>
            <a:r>
              <a:rPr lang="en-US" b="1" dirty="0" err="1"/>
              <a:t>Yeityopia</a:t>
            </a:r>
            <a:r>
              <a:rPr lang="en-US" b="1" dirty="0"/>
              <a:t> </a:t>
            </a:r>
            <a:r>
              <a:rPr lang="en-US" b="1" dirty="0" err="1"/>
              <a:t>Tarik</a:t>
            </a:r>
            <a:r>
              <a:rPr lang="en-US" dirty="0"/>
              <a:t> (A History of Ethiopia).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82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 smtClean="0"/>
              <a:t> 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Italian occupation of Ethiopia interrupted the early experiment in modern history writing and </a:t>
            </a:r>
            <a:r>
              <a:rPr lang="en-US" dirty="0" smtClean="0"/>
              <a:t>publications in Ethiopia.</a:t>
            </a:r>
          </a:p>
          <a:p>
            <a:r>
              <a:rPr lang="en-US" dirty="0"/>
              <a:t>After liberation, </a:t>
            </a:r>
            <a:r>
              <a:rPr lang="en-US" b="1" dirty="0" err="1"/>
              <a:t>Tekle-Tsadik</a:t>
            </a:r>
            <a:r>
              <a:rPr lang="en-US" b="1" dirty="0"/>
              <a:t> </a:t>
            </a:r>
            <a:r>
              <a:rPr lang="en-US" b="1" dirty="0" err="1"/>
              <a:t>Mekuria</a:t>
            </a:r>
            <a:r>
              <a:rPr lang="en-US" b="1" dirty="0"/>
              <a:t> </a:t>
            </a:r>
            <a:r>
              <a:rPr lang="en-US" dirty="0"/>
              <a:t>formed a bridge between writers in pre-1935 and Ethiopia professional historians who came after him. </a:t>
            </a:r>
            <a:endParaRPr lang="en-US" dirty="0" smtClean="0"/>
          </a:p>
          <a:p>
            <a:r>
              <a:rPr lang="en-US" dirty="0" err="1" smtClean="0"/>
              <a:t>Tekle-Tsadik</a:t>
            </a:r>
            <a:r>
              <a:rPr lang="en-US" dirty="0" smtClean="0"/>
              <a:t> </a:t>
            </a:r>
            <a:r>
              <a:rPr lang="en-US" dirty="0"/>
              <a:t>has published about </a:t>
            </a:r>
            <a:r>
              <a:rPr lang="en-US" b="1" dirty="0"/>
              <a:t>eight</a:t>
            </a:r>
            <a:r>
              <a:rPr lang="en-US" dirty="0"/>
              <a:t> historical works. </a:t>
            </a:r>
            <a:endParaRPr lang="en-US" dirty="0" smtClean="0"/>
          </a:p>
          <a:p>
            <a:r>
              <a:rPr lang="en-US" dirty="0" err="1" smtClean="0"/>
              <a:t>Tekle-Tsadik</a:t>
            </a:r>
            <a:r>
              <a:rPr lang="en-US" dirty="0" smtClean="0"/>
              <a:t> </a:t>
            </a:r>
            <a:r>
              <a:rPr lang="en-US" dirty="0"/>
              <a:t>made better evaluation of his sources than his predecessors.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33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b="1" dirty="0" err="1" smtClean="0"/>
              <a:t>Con’d</a:t>
            </a:r>
            <a:r>
              <a:rPr lang="en-US" b="1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ordinary usage, history means all the things that have happened in the </a:t>
            </a:r>
            <a:r>
              <a:rPr lang="en-US" u="sng" dirty="0">
                <a:solidFill>
                  <a:srgbClr val="FF0000"/>
                </a:solidFill>
              </a:rPr>
              <a:t>human </a:t>
            </a:r>
            <a:r>
              <a:rPr lang="en-US" u="sng" dirty="0" smtClean="0">
                <a:solidFill>
                  <a:srgbClr val="FF0000"/>
                </a:solidFill>
              </a:rPr>
              <a:t>past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The past signifies events, which have taken place and the facts of the past, which are kept </a:t>
            </a:r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dirty="0" smtClean="0">
                <a:solidFill>
                  <a:srgbClr val="FF0000"/>
                </a:solidFill>
              </a:rPr>
              <a:t>writing.</a:t>
            </a:r>
          </a:p>
          <a:p>
            <a:r>
              <a:rPr lang="en-US" dirty="0"/>
              <a:t>More </a:t>
            </a:r>
            <a:r>
              <a:rPr lang="en-US" dirty="0" smtClean="0"/>
              <a:t>specifically</a:t>
            </a:r>
            <a:r>
              <a:rPr lang="en-US" dirty="0"/>
              <a:t>, History is the distinction </a:t>
            </a:r>
            <a:r>
              <a:rPr lang="en-US" dirty="0" smtClean="0"/>
              <a:t>between </a:t>
            </a:r>
            <a:r>
              <a:rPr lang="en-US" dirty="0"/>
              <a:t>what actually happened in the past and the accounts of the past provided by </a:t>
            </a:r>
            <a:r>
              <a:rPr lang="en-US" dirty="0" smtClean="0"/>
              <a:t>historians.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28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dirty="0" smtClean="0"/>
              <a:t> 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Another work of importance in this period is </a:t>
            </a:r>
            <a:r>
              <a:rPr lang="en-US" dirty="0" err="1"/>
              <a:t>Yilma</a:t>
            </a:r>
            <a:r>
              <a:rPr lang="en-US" dirty="0"/>
              <a:t> </a:t>
            </a:r>
            <a:r>
              <a:rPr lang="en-US" dirty="0" err="1"/>
              <a:t>Deressa’s</a:t>
            </a:r>
            <a:r>
              <a:rPr lang="en-US" dirty="0"/>
              <a:t> </a:t>
            </a:r>
            <a:r>
              <a:rPr lang="en-US" i="1" dirty="0"/>
              <a:t>Ye </a:t>
            </a:r>
            <a:r>
              <a:rPr lang="en-US" i="1" dirty="0" err="1"/>
              <a:t>Ityopiya</a:t>
            </a:r>
            <a:r>
              <a:rPr lang="en-US" i="1" dirty="0"/>
              <a:t> </a:t>
            </a:r>
            <a:r>
              <a:rPr lang="en-US" i="1" dirty="0" err="1"/>
              <a:t>Tarik</a:t>
            </a:r>
            <a:r>
              <a:rPr lang="en-US" i="1" dirty="0"/>
              <a:t> </a:t>
            </a:r>
            <a:r>
              <a:rPr lang="en-US" i="1" dirty="0" err="1"/>
              <a:t>Be’asra</a:t>
            </a:r>
            <a:r>
              <a:rPr lang="en-US" i="1" dirty="0"/>
              <a:t> </a:t>
            </a:r>
            <a:r>
              <a:rPr lang="en-US" i="1" dirty="0" err="1"/>
              <a:t>Sidistegnaw</a:t>
            </a:r>
            <a:r>
              <a:rPr lang="en-US" i="1" dirty="0"/>
              <a:t> </a:t>
            </a:r>
            <a:r>
              <a:rPr lang="en-US" i="1" dirty="0" err="1"/>
              <a:t>Kifle</a:t>
            </a:r>
            <a:r>
              <a:rPr lang="en-US" i="1" dirty="0"/>
              <a:t> </a:t>
            </a:r>
            <a:r>
              <a:rPr lang="en-US" i="1" dirty="0" err="1"/>
              <a:t>Zemen</a:t>
            </a:r>
            <a:r>
              <a:rPr lang="en-US" dirty="0"/>
              <a:t>(A History of Ethiopia in the Sixteenth Century).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book addresses the Oromo population movement and the wars between the Christian kingdom and the Muslim sultanates as its main subjects. </a:t>
            </a:r>
            <a:endParaRPr lang="en-US" dirty="0" smtClean="0"/>
          </a:p>
          <a:p>
            <a:r>
              <a:rPr lang="de-DE" dirty="0"/>
              <a:t>Blatten Geta Mahteme-Selassie Wolde-Meskel </a:t>
            </a:r>
            <a:r>
              <a:rPr lang="de-DE" dirty="0" smtClean="0"/>
              <a:t>is also known in writing </a:t>
            </a:r>
            <a:r>
              <a:rPr lang="en-US" b="1" i="1" dirty="0" err="1"/>
              <a:t>Zikre</a:t>
            </a:r>
            <a:r>
              <a:rPr lang="en-US" b="1" i="1" dirty="0"/>
              <a:t> </a:t>
            </a:r>
            <a:r>
              <a:rPr lang="en-US" b="1" i="1" dirty="0" err="1" smtClean="0"/>
              <a:t>Neger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59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1960s</a:t>
            </a:r>
            <a:r>
              <a:rPr lang="en-US" dirty="0"/>
              <a:t> was a crucial decade in the development of Ethiopian </a:t>
            </a:r>
            <a:r>
              <a:rPr lang="en-US" dirty="0" smtClean="0"/>
              <a:t>historiography.</a:t>
            </a:r>
          </a:p>
          <a:p>
            <a:r>
              <a:rPr lang="en-US" dirty="0"/>
              <a:t>the opening of the Department of History in 1963 at the then Haile Selassie I University (HSIU</a:t>
            </a:r>
            <a:r>
              <a:rPr lang="en-US" dirty="0" smtClean="0"/>
              <a:t>).</a:t>
            </a:r>
          </a:p>
          <a:p>
            <a:r>
              <a:rPr lang="en-US" dirty="0"/>
              <a:t>The production of BA theses began towards the end of the decade.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Department launched its MA and PhD programs in 1979 and 1990 respectively.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smtClean="0"/>
              <a:t>establishment of IES in 1963</a:t>
            </a:r>
          </a:p>
          <a:p>
            <a:r>
              <a:rPr lang="en-US" dirty="0"/>
              <a:t>the IES has been publishing </a:t>
            </a:r>
            <a:r>
              <a:rPr lang="en-US" b="1" i="1" dirty="0"/>
              <a:t>the Journal of Ethiopian Studies</a:t>
            </a:r>
            <a:r>
              <a:rPr lang="en-US" dirty="0"/>
              <a:t> for the dissemination of historical 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60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1.4. The Geographical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term “Ethiopia and the Horn” refers to that part of </a:t>
            </a:r>
            <a:r>
              <a:rPr lang="en-US" dirty="0">
                <a:solidFill>
                  <a:srgbClr val="FF0000"/>
                </a:solidFill>
              </a:rPr>
              <a:t>Northeast Africa</a:t>
            </a:r>
            <a:r>
              <a:rPr lang="en-US" dirty="0"/>
              <a:t>, which now contains the countries of </a:t>
            </a:r>
            <a:endParaRPr lang="en-US" dirty="0" smtClean="0"/>
          </a:p>
          <a:p>
            <a:pPr lvl="1"/>
            <a:r>
              <a:rPr lang="en-US" dirty="0" smtClean="0"/>
              <a:t>Djibouti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Eritrea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Ethiopia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dirty="0" smtClean="0"/>
              <a:t>Somalia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region consists chiefly of mountains uplifted through the formation of the Great Rift Valley.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07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Political Map of Ethiopia and the Horn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4905375" cy="51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4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i="1" dirty="0" smtClean="0"/>
              <a:t> Cont’d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Rift Valley is a fissure in the Earth’s crust running down from Syria to Mozambique and </a:t>
            </a:r>
            <a:endParaRPr lang="en-US" dirty="0" smtClean="0"/>
          </a:p>
          <a:p>
            <a:r>
              <a:rPr lang="en-US" dirty="0" smtClean="0"/>
              <a:t>marking </a:t>
            </a:r>
            <a:r>
              <a:rPr lang="en-US" dirty="0"/>
              <a:t>the separation of the African and Arabian tectonic plates.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major physiographic features of the region are a massive highland complex of mountains and plateaus divided by the Great Rift Valley and </a:t>
            </a:r>
            <a:endParaRPr lang="en-US" dirty="0" smtClean="0"/>
          </a:p>
          <a:p>
            <a:r>
              <a:rPr lang="en-US" dirty="0" smtClean="0"/>
              <a:t>surrounded </a:t>
            </a:r>
            <a:r>
              <a:rPr lang="en-US" dirty="0"/>
              <a:t>by lowlands, semi-desert, deserts and tropical forests along the </a:t>
            </a:r>
            <a:r>
              <a:rPr lang="en-US" dirty="0" smtClean="0"/>
              <a:t>its borderline.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54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smtClean="0"/>
              <a:t>Cont’d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diversity of the terrain </a:t>
            </a:r>
            <a:r>
              <a:rPr lang="en-US" dirty="0"/>
              <a:t>led to regional variations in climate, natural vegetation, soil composition, and settlement patterns.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with the physical features, people across the region are remarkably </a:t>
            </a:r>
            <a:r>
              <a:rPr lang="en-US" b="1" dirty="0"/>
              <a:t>diverse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speak a vast number of </a:t>
            </a:r>
            <a:r>
              <a:rPr lang="en-US" b="1" dirty="0"/>
              <a:t>different languages</a:t>
            </a:r>
            <a:r>
              <a:rPr lang="en-US" dirty="0"/>
              <a:t>, profess to many distinct </a:t>
            </a:r>
            <a:r>
              <a:rPr lang="en-US" b="1" dirty="0"/>
              <a:t>religions</a:t>
            </a:r>
            <a:r>
              <a:rPr lang="en-US" dirty="0"/>
              <a:t>, live in various types of dwellings, and engage in a wide range of economic activities.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same time, however, peoples of the region were </a:t>
            </a:r>
            <a:r>
              <a:rPr lang="en-US" b="1" dirty="0"/>
              <a:t>never isolated</a:t>
            </a:r>
            <a:r>
              <a:rPr lang="en-US" dirty="0"/>
              <a:t>;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interacted throughout history from various locations.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78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i="1" dirty="0" smtClean="0"/>
              <a:t>Cont’d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/>
              <a:t>The history of Ethiopia and the Horn has been shaped by contacts with others through commerce, migrations, wars, slavery, colonialism, and the waxing and waning of state systems</a:t>
            </a:r>
            <a:r>
              <a:rPr lang="en-US" dirty="0" smtClean="0"/>
              <a:t>.</a:t>
            </a:r>
          </a:p>
          <a:p>
            <a:r>
              <a:rPr lang="en-US" dirty="0"/>
              <a:t>Yet, the evolution of human history owed much to geographical factors notably location, landforms, resource endowment, climate and drainage </a:t>
            </a:r>
            <a:r>
              <a:rPr lang="en-US" dirty="0" smtClean="0"/>
              <a:t>systems.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72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i="1" dirty="0" smtClean="0"/>
              <a:t>Cont’d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Ethiopia and the Horn lies between the Red Sea, Gulf of Aden and Indian Ocean on the one hand, and the present-day eastern frontiers of Sudan and Kenya on the other.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early times, the Red Sea and the Gulf of Aden linked Northeast Africa to the Eastern Mediterranean, the Near and Middle East, India, and the Far East. </a:t>
            </a:r>
            <a:endParaRPr lang="en-US" dirty="0" smtClean="0"/>
          </a:p>
          <a:p>
            <a:r>
              <a:rPr lang="en-US" dirty="0" smtClean="0"/>
              <a:t>Likewise</a:t>
            </a:r>
            <a:r>
              <a:rPr lang="en-US" dirty="0"/>
              <a:t>, the Indian Ocean has linked East Africa to the Near and Middle East, India and the Far East.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65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smtClean="0"/>
              <a:t> </a:t>
            </a:r>
            <a:r>
              <a:rPr lang="en-US" i="1" dirty="0"/>
              <a:t>Cont’d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Another element of geographical factor that had profound impact on human history is </a:t>
            </a:r>
            <a:r>
              <a:rPr lang="en-US" b="1" dirty="0">
                <a:solidFill>
                  <a:srgbClr val="FF0000"/>
                </a:solidFill>
              </a:rPr>
              <a:t>drainage system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Ethiopia </a:t>
            </a:r>
            <a:r>
              <a:rPr lang="en-US" dirty="0"/>
              <a:t>and the Horn has </a:t>
            </a:r>
            <a:r>
              <a:rPr lang="en-US" b="1" dirty="0">
                <a:solidFill>
                  <a:srgbClr val="FF0000"/>
                </a:solidFill>
              </a:rPr>
              <a:t>five principal drainage systems.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These </a:t>
            </a:r>
            <a:r>
              <a:rPr lang="en-US" dirty="0"/>
              <a:t>are the </a:t>
            </a:r>
            <a:r>
              <a:rPr lang="en-US" b="1" dirty="0"/>
              <a:t>Nile River</a:t>
            </a:r>
            <a:r>
              <a:rPr lang="en-US" dirty="0"/>
              <a:t>, </a:t>
            </a:r>
            <a:r>
              <a:rPr lang="en-US" b="1" dirty="0"/>
              <a:t>Gibe/</a:t>
            </a:r>
            <a:r>
              <a:rPr lang="en-US" b="1" dirty="0" err="1"/>
              <a:t>Omo</a:t>
            </a:r>
            <a:r>
              <a:rPr lang="en-US" b="1" dirty="0"/>
              <a:t>–</a:t>
            </a:r>
            <a:r>
              <a:rPr lang="en-US" b="1" dirty="0" err="1"/>
              <a:t>Gojeb</a:t>
            </a:r>
            <a:r>
              <a:rPr lang="en-US" dirty="0"/>
              <a:t>, </a:t>
            </a:r>
            <a:r>
              <a:rPr lang="en-US" b="1" dirty="0" err="1"/>
              <a:t>Genale</a:t>
            </a:r>
            <a:r>
              <a:rPr lang="en-US" b="1" dirty="0"/>
              <a:t>/</a:t>
            </a:r>
            <a:r>
              <a:rPr lang="en-US" b="1" dirty="0" err="1"/>
              <a:t>Jubba-Shebele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the Awash River</a:t>
            </a:r>
            <a:r>
              <a:rPr lang="en-US" dirty="0"/>
              <a:t>, and the </a:t>
            </a:r>
            <a:r>
              <a:rPr lang="en-US" b="1" dirty="0"/>
              <a:t>Ethiopian Rift Valley </a:t>
            </a:r>
            <a:r>
              <a:rPr lang="en-US" dirty="0"/>
              <a:t>Lake systems. </a:t>
            </a:r>
            <a:endParaRPr lang="en-US" dirty="0" smtClean="0"/>
          </a:p>
          <a:p>
            <a:r>
              <a:rPr lang="en-US" dirty="0"/>
              <a:t>The Awash River System is entirely confined to </a:t>
            </a:r>
            <a:r>
              <a:rPr lang="en-US" dirty="0" smtClean="0"/>
              <a:t>Ethiopia.</a:t>
            </a:r>
          </a:p>
          <a:p>
            <a:r>
              <a:rPr lang="en-US" dirty="0" smtClean="0"/>
              <a:t>White Nile that originates from Lake Victoria and </a:t>
            </a:r>
            <a:r>
              <a:rPr lang="en-US" dirty="0" err="1" smtClean="0"/>
              <a:t>Abay</a:t>
            </a:r>
            <a:r>
              <a:rPr lang="en-US" dirty="0" smtClean="0"/>
              <a:t> from Lake </a:t>
            </a:r>
            <a:r>
              <a:rPr lang="en-US" dirty="0" err="1"/>
              <a:t>T</a:t>
            </a:r>
            <a:r>
              <a:rPr lang="en-US" dirty="0" err="1" smtClean="0"/>
              <a:t>ana</a:t>
            </a:r>
            <a:r>
              <a:rPr lang="en-US" dirty="0" smtClean="0"/>
              <a:t>, Ethiopia forms the longest river in the region.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19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1" dirty="0" smtClean="0"/>
              <a:t> </a:t>
            </a:r>
            <a:r>
              <a:rPr lang="en-US" i="1" dirty="0"/>
              <a:t>Cont’d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Ethiopian Rift Valley Lakes System is a self-contained drainage basin, </a:t>
            </a:r>
            <a:endParaRPr lang="en-US" dirty="0" smtClean="0"/>
          </a:p>
          <a:p>
            <a:r>
              <a:rPr lang="en-US" dirty="0"/>
              <a:t>The Gibe /</a:t>
            </a:r>
            <a:r>
              <a:rPr lang="en-US" dirty="0" err="1"/>
              <a:t>Omo</a:t>
            </a:r>
            <a:r>
              <a:rPr lang="en-US" dirty="0"/>
              <a:t>–</a:t>
            </a:r>
            <a:r>
              <a:rPr lang="en-US" dirty="0" err="1"/>
              <a:t>Gojeb</a:t>
            </a:r>
            <a:r>
              <a:rPr lang="en-US" dirty="0"/>
              <a:t> River System links southern Ethiopia to the </a:t>
            </a:r>
            <a:r>
              <a:rPr lang="en-US" dirty="0" smtClean="0"/>
              <a:t>semi-desert </a:t>
            </a:r>
            <a:r>
              <a:rPr lang="en-US" dirty="0"/>
              <a:t>lowlands of northern Kenya.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Shebele</a:t>
            </a:r>
            <a:r>
              <a:rPr lang="en-US" dirty="0"/>
              <a:t> and </a:t>
            </a:r>
            <a:r>
              <a:rPr lang="en-US" dirty="0" err="1"/>
              <a:t>Genale</a:t>
            </a:r>
            <a:r>
              <a:rPr lang="en-US" dirty="0"/>
              <a:t> rivers originate in the Eastern highlands and flow southeast toward Somalia and the Indian Ocean. </a:t>
            </a:r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the </a:t>
            </a:r>
            <a:r>
              <a:rPr lang="en-US" dirty="0" err="1"/>
              <a:t>Genale</a:t>
            </a:r>
            <a:r>
              <a:rPr lang="en-US" dirty="0"/>
              <a:t> (known as the </a:t>
            </a:r>
            <a:r>
              <a:rPr lang="en-US" dirty="0" err="1"/>
              <a:t>Jubba</a:t>
            </a:r>
            <a:r>
              <a:rPr lang="en-US" dirty="0"/>
              <a:t> in Somalia) makes it to the Indian Ocean;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Shebele</a:t>
            </a:r>
            <a:r>
              <a:rPr lang="en-US" dirty="0"/>
              <a:t> disappears in sand just inside the coastline.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08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/>
              <a:t> </a:t>
            </a:r>
            <a:r>
              <a:rPr lang="en-US" b="1" dirty="0" err="1"/>
              <a:t>C</a:t>
            </a:r>
            <a:r>
              <a:rPr lang="en-US" b="1" dirty="0" err="1" smtClean="0"/>
              <a:t>on’d</a:t>
            </a:r>
            <a:r>
              <a:rPr lang="en-US" b="1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Historians apply their expertise to surviving records and write history in the form of accounts of the past.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Academically</a:t>
            </a:r>
            <a:r>
              <a:rPr lang="en-US" dirty="0"/>
              <a:t>, history can be defined as an </a:t>
            </a:r>
            <a:r>
              <a:rPr lang="en-US" b="1" dirty="0">
                <a:solidFill>
                  <a:srgbClr val="FF0000"/>
                </a:solidFill>
              </a:rPr>
              <a:t>organized and systematic study </a:t>
            </a:r>
            <a:r>
              <a:rPr lang="en-US" dirty="0"/>
              <a:t>of the past. 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study involves the discovery, collection, organization, and presentation of information about past events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2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</a:t>
            </a:r>
            <a:r>
              <a:rPr lang="en-US" dirty="0"/>
              <a:t>Map of Ethiopia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69571"/>
            <a:ext cx="6400800" cy="510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222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i="1" dirty="0" smtClean="0"/>
              <a:t>Cont’d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029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above map shows </a:t>
            </a:r>
            <a:r>
              <a:rPr lang="en-US" dirty="0"/>
              <a:t>the drainage systems </a:t>
            </a:r>
            <a:r>
              <a:rPr lang="en-US" dirty="0" smtClean="0"/>
              <a:t>of Ethiopia and the horn.</a:t>
            </a:r>
          </a:p>
          <a:p>
            <a:pPr algn="just"/>
            <a:r>
              <a:rPr lang="en-US" dirty="0" smtClean="0"/>
              <a:t>These watersheds </a:t>
            </a:r>
            <a:r>
              <a:rPr lang="en-US" dirty="0"/>
              <a:t>are very important in the life and history of the peoples inhabiting the region.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drainage </a:t>
            </a:r>
            <a:r>
              <a:rPr lang="en-US" dirty="0" smtClean="0"/>
              <a:t>systems facilitated </a:t>
            </a:r>
            <a:r>
              <a:rPr lang="en-US" dirty="0"/>
              <a:t>the movement of peoples and goods across </a:t>
            </a:r>
            <a:r>
              <a:rPr lang="en-US" dirty="0" smtClean="0"/>
              <a:t>diverse environments</a:t>
            </a:r>
          </a:p>
          <a:p>
            <a:pPr algn="just"/>
            <a:r>
              <a:rPr lang="en-US" dirty="0"/>
              <a:t>resulting in the exchange of ideas, technology, knowledge, cultural expressions, and beliefs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Thus, studying the drainage systems of Ethiopia and the Horn is crucial for proper understanding of the relationships of the peoples </a:t>
            </a:r>
            <a:r>
              <a:rPr lang="en-US" dirty="0" smtClean="0"/>
              <a:t>living in the region.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32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i="1" dirty="0" smtClean="0"/>
              <a:t>Cont’d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Ethiopia and the Horn can be divided into three major distinct environmental zones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1. The </a:t>
            </a:r>
            <a:r>
              <a:rPr lang="en-US" b="1" dirty="0"/>
              <a:t>vast Eastern </a:t>
            </a:r>
            <a:r>
              <a:rPr lang="en-US" b="1" dirty="0" smtClean="0"/>
              <a:t>lowland: </a:t>
            </a:r>
          </a:p>
          <a:p>
            <a:r>
              <a:rPr lang="en-US" dirty="0" smtClean="0"/>
              <a:t>covers </a:t>
            </a:r>
            <a:r>
              <a:rPr lang="en-US" dirty="0"/>
              <a:t>the narrow coastal strip of northeastern Eritrea, </a:t>
            </a:r>
            <a:r>
              <a:rPr lang="en-US" dirty="0" smtClean="0"/>
              <a:t>includes </a:t>
            </a:r>
            <a:r>
              <a:rPr lang="en-US" dirty="0"/>
              <a:t>much of lowland Eritrea, the Sahel, the Danakil Depression, the lower Awash valley, and the arid terrain in northeast of the Republic of Djibouti</a:t>
            </a:r>
            <a:r>
              <a:rPr lang="en-US" dirty="0" smtClean="0"/>
              <a:t>.</a:t>
            </a:r>
          </a:p>
          <a:p>
            <a:r>
              <a:rPr lang="en-US" dirty="0"/>
              <a:t>Also includes the </a:t>
            </a:r>
            <a:r>
              <a:rPr lang="en-US" dirty="0" err="1"/>
              <a:t>Ogaden</a:t>
            </a:r>
            <a:r>
              <a:rPr lang="en-US" dirty="0"/>
              <a:t>, the lower parts of </a:t>
            </a:r>
            <a:r>
              <a:rPr lang="en-US" dirty="0" err="1"/>
              <a:t>Hararghe</a:t>
            </a:r>
            <a:r>
              <a:rPr lang="en-US" dirty="0"/>
              <a:t>, Bale, </a:t>
            </a:r>
            <a:r>
              <a:rPr lang="en-US" dirty="0" err="1"/>
              <a:t>Borana</a:t>
            </a:r>
            <a:r>
              <a:rPr lang="en-US" dirty="0"/>
              <a:t>, </a:t>
            </a:r>
            <a:r>
              <a:rPr lang="en-US" dirty="0" err="1"/>
              <a:t>Sidamo</a:t>
            </a:r>
            <a:r>
              <a:rPr lang="en-US" dirty="0"/>
              <a:t> and the whole territory of the Republic of Somalia.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22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i="1" dirty="0" smtClean="0"/>
              <a:t>Cont’d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2. highland massifs</a:t>
            </a:r>
          </a:p>
          <a:p>
            <a:r>
              <a:rPr lang="en-US" dirty="0"/>
              <a:t>starts from northern Eritrea and continues all the way to southern </a:t>
            </a:r>
            <a:r>
              <a:rPr lang="en-US" dirty="0" smtClean="0"/>
              <a:t>Ethiopia.</a:t>
            </a:r>
          </a:p>
          <a:p>
            <a:r>
              <a:rPr lang="en-US" dirty="0"/>
              <a:t>The eastern extension of the highland massif consists the </a:t>
            </a:r>
            <a:r>
              <a:rPr lang="en-US" dirty="0" err="1"/>
              <a:t>Arsi</a:t>
            </a:r>
            <a:r>
              <a:rPr lang="en-US" dirty="0"/>
              <a:t>, Bale and </a:t>
            </a:r>
            <a:r>
              <a:rPr lang="en-US" dirty="0" err="1"/>
              <a:t>Hararghe</a:t>
            </a:r>
            <a:r>
              <a:rPr lang="en-US" dirty="0"/>
              <a:t> plateau.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major divide between the western and eastern parts of this zone is the Rift Valley.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major physiographic features of the zone are </a:t>
            </a:r>
            <a:r>
              <a:rPr lang="en-US" b="1" dirty="0"/>
              <a:t>complex of mountains</a:t>
            </a:r>
            <a:r>
              <a:rPr lang="en-US" dirty="0"/>
              <a:t>, </a:t>
            </a:r>
            <a:r>
              <a:rPr lang="en-US" b="1" dirty="0"/>
              <a:t>deep valleys</a:t>
            </a:r>
            <a:r>
              <a:rPr lang="en-US" dirty="0"/>
              <a:t>, and </a:t>
            </a:r>
            <a:r>
              <a:rPr lang="en-US" b="1" dirty="0"/>
              <a:t>extensive plateaus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14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i="1" dirty="0" smtClean="0"/>
              <a:t> </a:t>
            </a:r>
            <a:r>
              <a:rPr lang="en-US" i="1" dirty="0"/>
              <a:t>Cont’d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3. hot </a:t>
            </a:r>
            <a:r>
              <a:rPr lang="en-US" b="1" dirty="0"/>
              <a:t>lowlands </a:t>
            </a:r>
            <a:endParaRPr lang="en-US" b="1" dirty="0" smtClean="0"/>
          </a:p>
          <a:p>
            <a:r>
              <a:rPr lang="en-US" dirty="0" smtClean="0"/>
              <a:t>Found </a:t>
            </a:r>
            <a:r>
              <a:rPr lang="en-US" dirty="0"/>
              <a:t>on along the western foothills or on the periphery of the plateau and on borderlands of the Sudan stretching from north to </a:t>
            </a:r>
            <a:r>
              <a:rPr lang="en-US" dirty="0" smtClean="0"/>
              <a:t>south</a:t>
            </a:r>
          </a:p>
          <a:p>
            <a:r>
              <a:rPr lang="en-US" i="1" dirty="0" smtClean="0"/>
              <a:t>It is </a:t>
            </a:r>
            <a:r>
              <a:rPr lang="en-US" dirty="0" smtClean="0"/>
              <a:t> </a:t>
            </a:r>
            <a:r>
              <a:rPr lang="en-US" dirty="0"/>
              <a:t>characterized in earlier times by </a:t>
            </a:r>
            <a:r>
              <a:rPr lang="en-US" b="1" dirty="0"/>
              <a:t>thick</a:t>
            </a:r>
            <a:r>
              <a:rPr lang="en-US" dirty="0"/>
              <a:t> </a:t>
            </a:r>
            <a:r>
              <a:rPr lang="en-US" b="1" dirty="0"/>
              <a:t>forests</a:t>
            </a:r>
            <a:r>
              <a:rPr lang="en-US" dirty="0"/>
              <a:t> chiefly on the </a:t>
            </a:r>
            <a:r>
              <a:rPr lang="en-US" b="1" dirty="0"/>
              <a:t>banks of the Nile </a:t>
            </a:r>
            <a:r>
              <a:rPr lang="en-US" dirty="0"/>
              <a:t>and its tributaries. 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i="1" dirty="0" smtClean="0"/>
              <a:t> </a:t>
            </a:r>
            <a:r>
              <a:rPr lang="en-US" i="1" dirty="0"/>
              <a:t>Cont’d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Although  </a:t>
            </a:r>
            <a:r>
              <a:rPr lang="en-US" dirty="0"/>
              <a:t>the </a:t>
            </a:r>
            <a:r>
              <a:rPr lang="en-US" dirty="0" smtClean="0"/>
              <a:t> </a:t>
            </a:r>
            <a:r>
              <a:rPr lang="en-US" dirty="0"/>
              <a:t>countries of the Horn of Africa </a:t>
            </a:r>
            <a:r>
              <a:rPr lang="en-US" dirty="0" smtClean="0"/>
              <a:t>diverse </a:t>
            </a:r>
            <a:r>
              <a:rPr lang="en-US" dirty="0"/>
              <a:t>physical </a:t>
            </a:r>
            <a:r>
              <a:rPr lang="en-US" dirty="0" smtClean="0"/>
              <a:t>environments, they are  linguistically </a:t>
            </a:r>
            <a:r>
              <a:rPr lang="en-US" dirty="0"/>
              <a:t>and ethnically linked together as far back as recorded history goes. </a:t>
            </a:r>
            <a:endParaRPr lang="en-US" dirty="0" smtClean="0"/>
          </a:p>
          <a:p>
            <a:r>
              <a:rPr lang="en-US" dirty="0" smtClean="0"/>
              <a:t>Population </a:t>
            </a:r>
            <a:r>
              <a:rPr lang="en-US" dirty="0"/>
              <a:t>movements had caused a continuous process of interaction, creating a very complex picture of settlement patterns</a:t>
            </a:r>
            <a:r>
              <a:rPr lang="en-US" dirty="0" smtClean="0"/>
              <a:t>.</a:t>
            </a:r>
          </a:p>
          <a:p>
            <a:r>
              <a:rPr lang="en-US" dirty="0"/>
              <a:t>The high degree of interaction and the long common history of much of the population had weakened ethnic dividing lines in large parts of the region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Thus, they are Linguistically </a:t>
            </a:r>
            <a:r>
              <a:rPr lang="en-US" dirty="0"/>
              <a:t>and </a:t>
            </a:r>
            <a:r>
              <a:rPr lang="en-US" dirty="0" smtClean="0"/>
              <a:t>culturally related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03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It helps us see the why, when, and how of what happened in history.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6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err="1" smtClean="0"/>
              <a:t>Con’d</a:t>
            </a:r>
            <a:r>
              <a:rPr lang="en-US" b="1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Evidently, what actually happened in the past is almost infinite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Historians select which topics and problems they wish to study, as do natural scientists.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/>
              <a:t>this regard, the major concern of history is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study of human society and its interaction with the natural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environment.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63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differentiates history from other </a:t>
            </a:r>
            <a:r>
              <a:rPr lang="en-US" dirty="0" smtClean="0"/>
              <a:t>disciplines?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1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 The Nature and Uses of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b="1" dirty="0" smtClean="0">
                <a:solidFill>
                  <a:srgbClr val="002060"/>
                </a:solidFill>
              </a:rPr>
              <a:t>Nature </a:t>
            </a:r>
            <a:r>
              <a:rPr lang="en-US" b="1" dirty="0">
                <a:solidFill>
                  <a:srgbClr val="002060"/>
                </a:solidFill>
              </a:rPr>
              <a:t>of History </a:t>
            </a:r>
            <a:endParaRPr lang="en-US" b="1" dirty="0" smtClean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/>
              <a:t>The term history </a:t>
            </a:r>
            <a:r>
              <a:rPr lang="en-US" dirty="0" smtClean="0"/>
              <a:t>is derived </a:t>
            </a:r>
            <a:r>
              <a:rPr lang="en-US" dirty="0"/>
              <a:t>from the Greek word </a:t>
            </a:r>
            <a:r>
              <a:rPr lang="en-US" dirty="0" smtClean="0"/>
              <a:t>“</a:t>
            </a:r>
            <a:r>
              <a:rPr lang="en-US" dirty="0" err="1" smtClean="0"/>
              <a:t>Istoria</a:t>
            </a:r>
            <a:r>
              <a:rPr lang="en-US" dirty="0" smtClean="0"/>
              <a:t> </a:t>
            </a:r>
            <a:r>
              <a:rPr lang="en-US" dirty="0"/>
              <a:t>”</a:t>
            </a:r>
            <a:r>
              <a:rPr lang="en-US" dirty="0" smtClean="0"/>
              <a:t>, </a:t>
            </a:r>
            <a:r>
              <a:rPr lang="en-US" dirty="0"/>
              <a:t>meaning “inquiry” or </a:t>
            </a:r>
            <a:r>
              <a:rPr lang="en-US" dirty="0" smtClean="0"/>
              <a:t>an </a:t>
            </a:r>
            <a:r>
              <a:rPr lang="en-US" dirty="0"/>
              <a:t>account of one’s inquiries</a:t>
            </a:r>
            <a:r>
              <a:rPr lang="en-US" dirty="0" smtClean="0"/>
              <a:t>. 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The first use of the term</a:t>
            </a:r>
            <a:r>
              <a:rPr lang="en-US" dirty="0"/>
              <a:t> is attributed to one of the ancient Greek historians, Herodotus (c. 484–425 B.C.E</a:t>
            </a:r>
            <a:r>
              <a:rPr lang="en-US" dirty="0" smtClean="0"/>
              <a:t>.).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He is often held to be the “father of history.”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94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6248</TotalTime>
  <Words>4016</Words>
  <Application>Microsoft Office PowerPoint</Application>
  <PresentationFormat>On-screen Show (4:3)</PresentationFormat>
  <Paragraphs>412</Paragraphs>
  <Slides>66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HISTORY OF ETHIOPIA AND THE HORN (Hist. 1102) FOR STUDENTS OF HIGHER LEARNING INSTITUTIONS  </vt:lpstr>
      <vt:lpstr> UNIT ONE</vt:lpstr>
      <vt:lpstr>Brain storming question</vt:lpstr>
      <vt:lpstr> Definition of History </vt:lpstr>
      <vt:lpstr>Con’d…</vt:lpstr>
      <vt:lpstr> Con’d…</vt:lpstr>
      <vt:lpstr>Con’d…</vt:lpstr>
      <vt:lpstr>Discussion Question</vt:lpstr>
      <vt:lpstr>1.1. The Nature and Uses of History</vt:lpstr>
      <vt:lpstr> Cont’d…</vt:lpstr>
      <vt:lpstr>Cont’d</vt:lpstr>
      <vt:lpstr> Cont’d…</vt:lpstr>
      <vt:lpstr>Cont’d…</vt:lpstr>
      <vt:lpstr> Cont’d</vt:lpstr>
      <vt:lpstr>B. Uses of History </vt:lpstr>
      <vt:lpstr>Uses of History</vt:lpstr>
      <vt:lpstr> Cont’d…</vt:lpstr>
      <vt:lpstr> Cont’d…</vt:lpstr>
      <vt:lpstr> Cont’d…</vt:lpstr>
      <vt:lpstr> Cont’d…</vt:lpstr>
      <vt:lpstr>Cont’d…</vt:lpstr>
      <vt:lpstr>Cont’d…</vt:lpstr>
      <vt:lpstr>1.2. Sources and Methods of Historical Study </vt:lpstr>
      <vt:lpstr>Sources…</vt:lpstr>
      <vt:lpstr>Cont’d…</vt:lpstr>
      <vt:lpstr>Cont’d…</vt:lpstr>
      <vt:lpstr>Cont’d…</vt:lpstr>
      <vt:lpstr>Cont’d…</vt:lpstr>
      <vt:lpstr>Oral sources</vt:lpstr>
      <vt:lpstr> Cont’d…</vt:lpstr>
      <vt:lpstr>Cont’d…</vt:lpstr>
      <vt:lpstr> Cont’d…</vt:lpstr>
      <vt:lpstr>3. Historiography of Ethiopia and the Horn</vt:lpstr>
      <vt:lpstr>Meaning of Historiography </vt:lpstr>
      <vt:lpstr>Cont’d…</vt:lpstr>
      <vt:lpstr> Cont’d… </vt:lpstr>
      <vt:lpstr>Cont’d…</vt:lpstr>
      <vt:lpstr>Cont’d…</vt:lpstr>
      <vt:lpstr> Cont’d…</vt:lpstr>
      <vt:lpstr> Cont’d… </vt:lpstr>
      <vt:lpstr> Cont’d</vt:lpstr>
      <vt:lpstr> Cont’d…</vt:lpstr>
      <vt:lpstr>Cont’d…</vt:lpstr>
      <vt:lpstr>Cont’d</vt:lpstr>
      <vt:lpstr>Cont’d… </vt:lpstr>
      <vt:lpstr> Cont’d…</vt:lpstr>
      <vt:lpstr>Cont’d…</vt:lpstr>
      <vt:lpstr> Cont’d…</vt:lpstr>
      <vt:lpstr> Cont’d…</vt:lpstr>
      <vt:lpstr> Cont’d…</vt:lpstr>
      <vt:lpstr>Cont’d</vt:lpstr>
      <vt:lpstr>1.4. The Geographical Context</vt:lpstr>
      <vt:lpstr>Political Map of Ethiopia and the Horn</vt:lpstr>
      <vt:lpstr> Cont’d…</vt:lpstr>
      <vt:lpstr>Cont’d…</vt:lpstr>
      <vt:lpstr>Cont’d…</vt:lpstr>
      <vt:lpstr>Cont’d…</vt:lpstr>
      <vt:lpstr> Cont’d…</vt:lpstr>
      <vt:lpstr> Cont’d…</vt:lpstr>
      <vt:lpstr>Physical Map of Ethiopia</vt:lpstr>
      <vt:lpstr>Cont’d…</vt:lpstr>
      <vt:lpstr>Cont’d…</vt:lpstr>
      <vt:lpstr>Cont’d…</vt:lpstr>
      <vt:lpstr> Cont’d…</vt:lpstr>
      <vt:lpstr> Cont’d…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HISTORY OF ETHIOPIA AND THE HORN (Hist. 1102) </dc:title>
  <dc:creator>user</dc:creator>
  <cp:lastModifiedBy>Windows User</cp:lastModifiedBy>
  <cp:revision>111</cp:revision>
  <dcterms:created xsi:type="dcterms:W3CDTF">2006-08-16T00:00:00Z</dcterms:created>
  <dcterms:modified xsi:type="dcterms:W3CDTF">2022-12-07T01:16:41Z</dcterms:modified>
</cp:coreProperties>
</file>