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8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34" r:id="rId11"/>
    <p:sldId id="325" r:id="rId12"/>
    <p:sldId id="326" r:id="rId13"/>
    <p:sldId id="340" r:id="rId14"/>
    <p:sldId id="339" r:id="rId15"/>
    <p:sldId id="268" r:id="rId16"/>
    <p:sldId id="271" r:id="rId17"/>
    <p:sldId id="313" r:id="rId18"/>
    <p:sldId id="324" r:id="rId19"/>
    <p:sldId id="335" r:id="rId20"/>
    <p:sldId id="315" r:id="rId21"/>
    <p:sldId id="316" r:id="rId22"/>
    <p:sldId id="317" r:id="rId23"/>
    <p:sldId id="318" r:id="rId24"/>
    <p:sldId id="319" r:id="rId25"/>
    <p:sldId id="336" r:id="rId26"/>
    <p:sldId id="337" r:id="rId27"/>
    <p:sldId id="320" r:id="rId28"/>
    <p:sldId id="321" r:id="rId29"/>
    <p:sldId id="322" r:id="rId30"/>
    <p:sldId id="323" r:id="rId31"/>
    <p:sldId id="306" r:id="rId32"/>
    <p:sldId id="308" r:id="rId33"/>
    <p:sldId id="309" r:id="rId34"/>
    <p:sldId id="310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41" r:id="rId43"/>
    <p:sldId id="342" r:id="rId44"/>
    <p:sldId id="343" r:id="rId45"/>
    <p:sldId id="294" r:id="rId46"/>
    <p:sldId id="295" r:id="rId47"/>
    <p:sldId id="296" r:id="rId48"/>
    <p:sldId id="297" r:id="rId49"/>
    <p:sldId id="338" r:id="rId50"/>
    <p:sldId id="298" r:id="rId51"/>
    <p:sldId id="299" r:id="rId52"/>
    <p:sldId id="300" r:id="rId53"/>
    <p:sldId id="301" r:id="rId54"/>
    <p:sldId id="302" r:id="rId55"/>
    <p:sldId id="312" r:id="rId56"/>
    <p:sldId id="303" r:id="rId57"/>
    <p:sldId id="30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1EB25-18D9-4272-BE20-204AD0D0623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2FFB3-0CDA-4547-9DDD-0403C6CE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6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63EDE-B713-4AA3-9587-2D8EC062397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34E3-564F-4DE1-9ED8-069A0F5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GEOMETRY AND LINE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82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1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0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799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8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534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5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DDA Line Drawing Algorithm </a:t>
            </a:r>
            <a:r>
              <a:rPr lang="en-US" b="1" dirty="0" err="1" smtClean="0"/>
              <a:t>Pseudocode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compute 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m &lt; 1: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float y = y0; // initial value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 = x0;x &lt;= x1; x++, y += 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setPixel</a:t>
            </a:r>
            <a:r>
              <a:rPr lang="en-US" dirty="0"/>
              <a:t>(x, round(y));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// m &gt; 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float x = x0; // initial value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y = y0;y &lt;= y1; y++, x += 1/m)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setPixel</a:t>
            </a:r>
            <a:r>
              <a:rPr lang="en-US" dirty="0" smtClean="0"/>
              <a:t>(round(x</a:t>
            </a:r>
            <a:r>
              <a:rPr lang="en-US" dirty="0"/>
              <a:t>), y);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 err="1">
                <a:latin typeface="+mn-lt"/>
              </a:rPr>
              <a:t>Bresenham’s</a:t>
            </a:r>
            <a:r>
              <a:rPr lang="en-US" sz="2800" b="1" dirty="0">
                <a:latin typeface="+mn-lt"/>
              </a:rPr>
              <a:t> LINE </a:t>
            </a:r>
            <a:r>
              <a:rPr lang="en-US" sz="2800" b="1" dirty="0" smtClean="0">
                <a:latin typeface="+mn-lt"/>
              </a:rPr>
              <a:t>GENERATION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Bresenham</a:t>
            </a:r>
            <a:r>
              <a:rPr lang="en-US" dirty="0" smtClean="0"/>
              <a:t> </a:t>
            </a:r>
            <a:r>
              <a:rPr lang="en-US" dirty="0"/>
              <a:t>algorithm is </a:t>
            </a:r>
            <a:r>
              <a:rPr lang="en-US" dirty="0" smtClean="0"/>
              <a:t>another incremental </a:t>
            </a:r>
            <a:r>
              <a:rPr lang="en-US" dirty="0"/>
              <a:t>scan conversion algorithm</a:t>
            </a:r>
            <a:r>
              <a:rPr lang="en-US" dirty="0" smtClean="0"/>
              <a:t>.               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big advantage of this algorithm is that, it uses only integer calculations. </a:t>
            </a:r>
            <a:endParaRPr lang="en-US" dirty="0" smtClean="0"/>
          </a:p>
          <a:p>
            <a:pPr algn="just"/>
            <a:r>
              <a:rPr lang="en-US" dirty="0" smtClean="0"/>
              <a:t>Moving </a:t>
            </a:r>
            <a:r>
              <a:rPr lang="en-US" dirty="0"/>
              <a:t>across the </a:t>
            </a:r>
            <a:r>
              <a:rPr lang="en-US" i="1" dirty="0"/>
              <a:t>x </a:t>
            </a:r>
            <a:r>
              <a:rPr lang="en-US" dirty="0"/>
              <a:t>axis in unit intervals and at each step choose between two different </a:t>
            </a:r>
            <a:r>
              <a:rPr lang="en-US" i="1" dirty="0"/>
              <a:t>y </a:t>
            </a:r>
            <a:r>
              <a:rPr lang="en-US" dirty="0"/>
              <a:t>coordinates.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9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162800" cy="4220369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1683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the diagram the starting point is blue dot(</a:t>
            </a:r>
            <a:r>
              <a:rPr lang="en-US" dirty="0" err="1" smtClean="0"/>
              <a:t>xk,yk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There are two points A and B are there on the grid line </a:t>
            </a:r>
          </a:p>
          <a:p>
            <a:r>
              <a:rPr lang="en-US" dirty="0" smtClean="0"/>
              <a:t>The line intersects the gird at point C (</a:t>
            </a:r>
            <a:r>
              <a:rPr lang="en-US" dirty="0" err="1" smtClean="0"/>
              <a:t>x,y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AC=d2  and BC= d1 with the values of d1 and d2 the next point will be selected.</a:t>
            </a:r>
          </a:p>
          <a:p>
            <a:r>
              <a:rPr lang="en-US" dirty="0" smtClean="0"/>
              <a:t>Here a new term is introduced which is decision parameter(</a:t>
            </a:r>
            <a:r>
              <a:rPr lang="en-US" dirty="0" err="1" smtClean="0"/>
              <a:t>pk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parameter will take the decision  which grid line  will be selected </a:t>
            </a:r>
            <a:r>
              <a:rPr lang="en-US" dirty="0" err="1" smtClean="0"/>
              <a:t>yk</a:t>
            </a:r>
            <a:r>
              <a:rPr lang="en-US" dirty="0" smtClean="0"/>
              <a:t> or </a:t>
            </a:r>
            <a:r>
              <a:rPr lang="en-US" dirty="0" err="1" smtClean="0"/>
              <a:t>yk</a:t>
            </a:r>
            <a:r>
              <a:rPr lang="en-US" dirty="0" smtClean="0"/>
              <a:t> +1.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>
              <a:defRPr/>
            </a:pPr>
            <a:r>
              <a:rPr lang="en-US" b="1" dirty="0"/>
              <a:t>Geometry and Line Generation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72463" cy="4038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Point and Lines,  </a:t>
            </a:r>
            <a:r>
              <a:rPr lang="en-US" sz="2800" dirty="0" err="1" smtClean="0"/>
              <a:t>Bresenham’s</a:t>
            </a:r>
            <a:r>
              <a:rPr lang="en-US" sz="2800" dirty="0" smtClean="0"/>
              <a:t> algorithm Generating Line, &amp; Circle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Plotting General Curves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Line Thickness  &amp; Line Style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Polygons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Filling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Text and Characters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Colors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72175-84E7-46C2-B460-1C9C89CD75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43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4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8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239000" cy="307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0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1"/>
            <a:ext cx="8153400" cy="421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6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45819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0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2000" y="4270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Cont. 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1534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5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62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4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4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600200"/>
            <a:ext cx="81629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 smtClean="0">
                <a:latin typeface="+mn-lt"/>
              </a:rPr>
              <a:t>LINE  GENERATION/DROWING  ALGORITHM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line connects two points.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basic element in graphics.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draw a line, you need two points between which you can draw a line.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refer the one point of line as X0, Y0 and the second point of line as X1, Y1</a:t>
            </a:r>
            <a:r>
              <a:rPr lang="en-US" sz="2800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010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2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Circle Generation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circle is a set of all points in a plane that are at a given distance from a given point, </a:t>
            </a:r>
            <a:r>
              <a:rPr lang="en-US" dirty="0" err="1" smtClean="0"/>
              <a:t>centre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Drawing </a:t>
            </a:r>
            <a:r>
              <a:rPr lang="en-US" dirty="0"/>
              <a:t>a circle on the screen is a little complex than drawing a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There are two popular algorithms for generating a circle: 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b="1" dirty="0" err="1" smtClean="0"/>
              <a:t>Bresenham’s</a:t>
            </a:r>
            <a:r>
              <a:rPr lang="en-US" b="1" dirty="0" smtClean="0"/>
              <a:t> </a:t>
            </a:r>
            <a:r>
              <a:rPr lang="en-US" b="1" dirty="0"/>
              <a:t>Algorithm </a:t>
            </a:r>
            <a:r>
              <a:rPr lang="en-US" dirty="0"/>
              <a:t>and 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b="1" dirty="0" smtClean="0"/>
              <a:t>Midpoint </a:t>
            </a:r>
            <a:r>
              <a:rPr lang="en-US" b="1" dirty="0"/>
              <a:t>Circle Algorithm. </a:t>
            </a:r>
          </a:p>
          <a:p>
            <a:r>
              <a:rPr lang="en-US" dirty="0" smtClean="0"/>
              <a:t>These </a:t>
            </a:r>
            <a:r>
              <a:rPr lang="en-US" dirty="0"/>
              <a:t>algorithms are based on the idea of determining the subsequent points required to draw the circle.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us discuss the algorithms in detail: The equation of circle is X</a:t>
            </a:r>
            <a:r>
              <a:rPr lang="en-US" baseline="30000" dirty="0"/>
              <a:t>2 </a:t>
            </a:r>
            <a:r>
              <a:rPr lang="en-US" dirty="0"/>
              <a:t>+ Y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where r is radius.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</a:t>
            </a:r>
            <a:r>
              <a:rPr lang="en-US" dirty="0"/>
              <a:t>, we can write a simple circle drawing algorithm by solving the equation for </a:t>
            </a:r>
            <a:r>
              <a:rPr lang="en-US" i="1" dirty="0"/>
              <a:t>y </a:t>
            </a:r>
            <a:r>
              <a:rPr lang="en-US" dirty="0"/>
              <a:t>at unit </a:t>
            </a:r>
            <a:r>
              <a:rPr lang="en-US" i="1" dirty="0"/>
              <a:t>x </a:t>
            </a:r>
            <a:r>
              <a:rPr lang="en-US" dirty="0"/>
              <a:t>intervals using: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unsurprisingly this is not a brilliant solution!</a:t>
            </a:r>
          </a:p>
          <a:p>
            <a:r>
              <a:rPr lang="en-US" dirty="0"/>
              <a:t>Firstly, the resulting circle has large gaps where the slope approaches the vertical Secondly, the calculations are not very efficient</a:t>
            </a:r>
          </a:p>
          <a:p>
            <a:pPr lvl="0"/>
            <a:r>
              <a:rPr lang="en-US" dirty="0"/>
              <a:t>The square (multiply) operations</a:t>
            </a:r>
          </a:p>
          <a:p>
            <a:pPr lvl="0"/>
            <a:r>
              <a:rPr lang="en-US" dirty="0"/>
              <a:t>The square root </a:t>
            </a:r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53594"/>
            <a:ext cx="1857375" cy="89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3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/>
            <a:r>
              <a:rPr lang="en-US" sz="4000" dirty="0" smtClean="0">
                <a:latin typeface="+mn-lt"/>
              </a:rPr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We need a more efficient, more accurate solution</a:t>
            </a:r>
          </a:p>
          <a:p>
            <a:r>
              <a:rPr lang="en-US" dirty="0"/>
              <a:t>The first thing we can notice to make our circle drawing algorithm more efficient is that circles </a:t>
            </a:r>
            <a:r>
              <a:rPr lang="en-US" dirty="0" err="1"/>
              <a:t>centred</a:t>
            </a:r>
            <a:r>
              <a:rPr lang="en-US" dirty="0"/>
              <a:t> at (</a:t>
            </a:r>
            <a:r>
              <a:rPr lang="en-US" i="1" dirty="0"/>
              <a:t>0, 0</a:t>
            </a:r>
            <a:r>
              <a:rPr lang="en-US" dirty="0"/>
              <a:t>) have </a:t>
            </a:r>
            <a:r>
              <a:rPr lang="en-US" i="1" dirty="0"/>
              <a:t>eight-way </a:t>
            </a:r>
            <a:r>
              <a:rPr lang="en-US" i="1" dirty="0" smtClean="0"/>
              <a:t>symmetry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4191000"/>
            <a:ext cx="4038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763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1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8001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7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7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0010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172200"/>
            <a:ext cx="4495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8863" y="6215227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6075" lvl="2"/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3399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3723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2943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7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943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7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Line drawing algorithm</a:t>
            </a:r>
          </a:p>
          <a:p>
            <a:pPr lvl="1"/>
            <a:r>
              <a:rPr lang="en-US" dirty="0"/>
              <a:t>Programmer specifies (</a:t>
            </a:r>
            <a:r>
              <a:rPr lang="en-US" dirty="0" err="1"/>
              <a:t>x,y</a:t>
            </a:r>
            <a:r>
              <a:rPr lang="en-US" dirty="0"/>
              <a:t>) values of end pixels</a:t>
            </a:r>
            <a:endParaRPr lang="en-US" sz="2400" dirty="0"/>
          </a:p>
          <a:p>
            <a:pPr lvl="1"/>
            <a:r>
              <a:rPr lang="en-US" dirty="0"/>
              <a:t>Need algorithm to figure out which intermediate pixels are on line path</a:t>
            </a:r>
            <a:endParaRPr lang="en-US" sz="2400" dirty="0"/>
          </a:p>
          <a:p>
            <a:pPr lvl="1"/>
            <a:r>
              <a:rPr lang="en-US" dirty="0"/>
              <a:t>Pixel (</a:t>
            </a:r>
            <a:r>
              <a:rPr lang="en-US" dirty="0" err="1"/>
              <a:t>x,y</a:t>
            </a:r>
            <a:r>
              <a:rPr lang="en-US" dirty="0"/>
              <a:t>) values constrained to integer values</a:t>
            </a:r>
            <a:endParaRPr lang="en-US" sz="2400" dirty="0"/>
          </a:p>
          <a:p>
            <a:pPr lvl="1"/>
            <a:r>
              <a:rPr lang="en-US" dirty="0"/>
              <a:t>Actual computed intermediate line values may be floats</a:t>
            </a:r>
            <a:endParaRPr lang="en-US" sz="2400" dirty="0"/>
          </a:p>
          <a:p>
            <a:pPr lvl="1"/>
            <a:r>
              <a:rPr lang="en-US" dirty="0"/>
              <a:t>Rounding may be required. E.g. computed point (10.48, 20.51) rounded to (10, 21</a:t>
            </a:r>
            <a:r>
              <a:rPr lang="en-US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7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848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2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924800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365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77200" cy="559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135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1723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948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Point and Lines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35769" y="1676400"/>
            <a:ext cx="8272463" cy="4170363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Points</a:t>
            </a:r>
          </a:p>
          <a:p>
            <a:pPr marL="803275" lvl="3" indent="0">
              <a:buNone/>
            </a:pPr>
            <a:r>
              <a:rPr lang="en-US" sz="2400" dirty="0" err="1" smtClean="0"/>
              <a:t>glBegin</a:t>
            </a:r>
            <a:r>
              <a:rPr lang="en-US" sz="2400" dirty="0" smtClean="0"/>
              <a:t>(GL_POINTS);</a:t>
            </a:r>
          </a:p>
          <a:p>
            <a:pPr marL="803275" lvl="3" indent="0">
              <a:buNone/>
            </a:pPr>
            <a:r>
              <a:rPr lang="en-US" sz="2400" dirty="0" smtClean="0"/>
              <a:t>Vertex2i(100,50); </a:t>
            </a:r>
          </a:p>
          <a:p>
            <a:pPr eaLnBrk="1" hangingPunct="1"/>
            <a:r>
              <a:rPr lang="en-US" sz="2800" b="1" dirty="0" smtClean="0"/>
              <a:t>Lines</a:t>
            </a:r>
          </a:p>
          <a:p>
            <a:pPr marL="803275" lvl="3" indent="0">
              <a:buNone/>
            </a:pPr>
            <a:r>
              <a:rPr lang="en-US" sz="2400" dirty="0" err="1" smtClean="0"/>
              <a:t>glBegin</a:t>
            </a:r>
            <a:r>
              <a:rPr lang="en-US" sz="2400" dirty="0" smtClean="0"/>
              <a:t>(GL_LINES);</a:t>
            </a:r>
          </a:p>
          <a:p>
            <a:pPr marL="803275" lvl="3" indent="0">
              <a:buNone/>
            </a:pPr>
            <a:r>
              <a:rPr lang="en-US" sz="2400" dirty="0" smtClean="0"/>
              <a:t>Vertex2i(100,50);</a:t>
            </a:r>
          </a:p>
          <a:p>
            <a:pPr marL="803275" lvl="3" indent="0">
              <a:buNone/>
            </a:pPr>
            <a:r>
              <a:rPr lang="en-US" sz="2400" dirty="0" smtClean="0"/>
              <a:t>Vertex2i(200,250)</a:t>
            </a:r>
            <a:r>
              <a:rPr lang="en-US" sz="1800" dirty="0" smtClean="0"/>
              <a:t>;</a:t>
            </a:r>
            <a:endParaRPr lang="en-US" sz="2400" dirty="0" smtClean="0"/>
          </a:p>
          <a:p>
            <a:pPr lvl="1" eaLnBrk="1" hangingPunct="1">
              <a:buFont typeface="Courier New" pitchFamily="49" charset="0"/>
              <a:buChar char="o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1EF6E-94EA-42C4-A041-E0A5070B8B6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14299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Plotting curves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35769" y="2168525"/>
            <a:ext cx="8272463" cy="3678238"/>
          </a:xfrm>
        </p:spPr>
        <p:txBody>
          <a:bodyPr/>
          <a:lstStyle/>
          <a:p>
            <a:pPr marL="304800" lvl="1" eaLnBrk="1" hangingPunct="1">
              <a:defRPr/>
            </a:pPr>
            <a:r>
              <a:rPr lang="en-US" sz="2400" b="1" dirty="0" smtClean="0"/>
              <a:t>Plotting General Curves</a:t>
            </a:r>
            <a:endParaRPr lang="en-US" sz="2400" dirty="0"/>
          </a:p>
          <a:p>
            <a:pPr marL="19050" lvl="1" indent="0" eaLnBrk="1" hangingPunct="1">
              <a:buNone/>
              <a:defRPr/>
            </a:pPr>
            <a:r>
              <a:rPr lang="en-US" sz="2400" b="1" dirty="0" smtClean="0"/>
              <a:t>Syntax</a:t>
            </a:r>
          </a:p>
          <a:p>
            <a:pPr marL="346075" lvl="2" indent="0" eaLnBrk="1" hangingPunct="1">
              <a:buNone/>
              <a:defRPr/>
            </a:pPr>
            <a:r>
              <a:rPr lang="en-US" sz="2000" dirty="0" err="1" smtClean="0"/>
              <a:t>drawArc</a:t>
            </a:r>
            <a:r>
              <a:rPr lang="en-US" sz="2000" dirty="0" smtClean="0"/>
              <a:t>(Point Centre,</a:t>
            </a:r>
          </a:p>
          <a:p>
            <a:pPr marL="346075" lvl="2" indent="0" eaLnBrk="1" hangingPunct="1">
              <a:buNone/>
              <a:defRPr/>
            </a:pPr>
            <a:r>
              <a:rPr lang="en-US" sz="2000" dirty="0" smtClean="0"/>
              <a:t>              Float Radius,</a:t>
            </a:r>
          </a:p>
          <a:p>
            <a:pPr marL="346075" lvl="2" indent="0" eaLnBrk="1" hangingPunct="1">
              <a:buNone/>
              <a:defRPr/>
            </a:pPr>
            <a:r>
              <a:rPr lang="en-US" sz="2000" dirty="0" smtClean="0"/>
              <a:t>              Float </a:t>
            </a:r>
            <a:r>
              <a:rPr lang="en-US" sz="2000" dirty="0" err="1" smtClean="0"/>
              <a:t>Angle_a</a:t>
            </a:r>
            <a:r>
              <a:rPr lang="en-US" sz="2000" dirty="0" smtClean="0"/>
              <a:t>,</a:t>
            </a:r>
            <a:endParaRPr lang="en-US" sz="2200" dirty="0" smtClean="0"/>
          </a:p>
          <a:p>
            <a:pPr marL="346075" lvl="2" indent="0" eaLnBrk="1" hangingPunct="1">
              <a:buNone/>
              <a:defRPr/>
            </a:pPr>
            <a:r>
              <a:rPr lang="en-US" sz="2000" dirty="0" smtClean="0"/>
              <a:t>              Float  </a:t>
            </a:r>
            <a:r>
              <a:rPr lang="en-US" sz="2000" dirty="0" err="1" smtClean="0"/>
              <a:t>Angle_b</a:t>
            </a:r>
            <a:r>
              <a:rPr lang="en-US" sz="2000" dirty="0" smtClean="0"/>
              <a:t>)</a:t>
            </a:r>
            <a:endParaRPr lang="en-US" sz="2400" dirty="0" smtClean="0"/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DE06B-CCD3-41CC-873C-57B3CAD50AA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Graphics</a:t>
            </a:r>
          </a:p>
        </p:txBody>
      </p:sp>
      <p:sp>
        <p:nvSpPr>
          <p:cNvPr id="6" name="Arc 5"/>
          <p:cNvSpPr/>
          <p:nvPr/>
        </p:nvSpPr>
        <p:spPr>
          <a:xfrm rot="18703610">
            <a:off x="3485754" y="3642917"/>
            <a:ext cx="1874837" cy="821531"/>
          </a:xfrm>
          <a:prstGeom prst="arc">
            <a:avLst>
              <a:gd name="adj1" fmla="val 16200000"/>
              <a:gd name="adj2" fmla="val 1484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7" name="Group 10"/>
          <p:cNvGrpSpPr>
            <a:grpSpLocks/>
          </p:cNvGrpSpPr>
          <p:nvPr/>
        </p:nvGrpSpPr>
        <p:grpSpPr bwMode="auto">
          <a:xfrm>
            <a:off x="3557938" y="2436019"/>
            <a:ext cx="2531269" cy="2589213"/>
            <a:chOff x="4275786" y="2602326"/>
            <a:chExt cx="3374265" cy="2588654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3586954" y="3895860"/>
              <a:ext cx="258865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75786" y="4533897"/>
              <a:ext cx="337426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4531519" y="3978275"/>
            <a:ext cx="631031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2"/>
          </p:cNvCxnSpPr>
          <p:nvPr/>
        </p:nvCxnSpPr>
        <p:spPr>
          <a:xfrm flipV="1">
            <a:off x="4525566" y="3730626"/>
            <a:ext cx="454819" cy="24606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4124325" y="3694113"/>
            <a:ext cx="407194" cy="2841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73179" y="3736975"/>
            <a:ext cx="161925" cy="128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97029" y="3816350"/>
            <a:ext cx="163115" cy="128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Line thickness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35769" y="2168525"/>
            <a:ext cx="8272463" cy="3678238"/>
          </a:xfrm>
        </p:spPr>
        <p:txBody>
          <a:bodyPr/>
          <a:lstStyle/>
          <a:p>
            <a:pPr marL="304800" lvl="1" eaLnBrk="1" hangingPunct="1"/>
            <a:r>
              <a:rPr lang="en-US" sz="2400" b="1" dirty="0" smtClean="0"/>
              <a:t>Line Thickness (Width)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b="1" dirty="0" smtClean="0"/>
              <a:t>Syntax</a:t>
            </a:r>
          </a:p>
          <a:p>
            <a:pPr marL="346075" lvl="2" indent="0" eaLnBrk="1" hangingPunct="1"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glLineWidth</a:t>
            </a:r>
            <a:r>
              <a:rPr lang="en-US" sz="2400" dirty="0" smtClean="0"/>
              <a:t>( </a:t>
            </a:r>
            <a:r>
              <a:rPr lang="en-US" sz="2400" dirty="0" err="1" smtClean="0"/>
              <a:t>GLfloat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width</a:t>
            </a:r>
            <a:r>
              <a:rPr lang="en-US" sz="2400" dirty="0" smtClean="0"/>
              <a:t>);</a:t>
            </a:r>
          </a:p>
          <a:p>
            <a:pPr marL="574675" lvl="2" eaLnBrk="1" hangingPunct="1"/>
            <a:r>
              <a:rPr lang="en-US" sz="2400" b="1" dirty="0" smtClean="0">
                <a:solidFill>
                  <a:srgbClr val="00B0F0"/>
                </a:solidFill>
              </a:rPr>
              <a:t>width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Specifies the width of rasterized lines. The initial value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6493F-459C-4EF0-883C-B2AC09103CE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Graphics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7426921" y="2018592"/>
            <a:ext cx="950912" cy="658415"/>
          </a:xfrm>
          <a:prstGeom prst="line">
            <a:avLst/>
          </a:prstGeom>
          <a:ln w="857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7269560" y="2293004"/>
            <a:ext cx="950912" cy="65841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7128074" y="2500851"/>
            <a:ext cx="950913" cy="658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Line style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03433" cy="4876800"/>
          </a:xfrm>
        </p:spPr>
        <p:txBody>
          <a:bodyPr>
            <a:normAutofit/>
          </a:bodyPr>
          <a:lstStyle/>
          <a:p>
            <a:pPr marL="304800" lvl="1" eaLnBrk="1" hangingPunct="1"/>
            <a:r>
              <a:rPr lang="en-US" sz="2400" b="1" dirty="0" smtClean="0"/>
              <a:t>Line Stipple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b="1" dirty="0" smtClean="0"/>
              <a:t>Syntax</a:t>
            </a:r>
          </a:p>
          <a:p>
            <a:pPr marL="346075" lvl="2" indent="0">
              <a:buNone/>
            </a:pPr>
            <a:r>
              <a:rPr lang="en-US" dirty="0"/>
              <a:t>void </a:t>
            </a:r>
            <a:r>
              <a:rPr lang="en-US" dirty="0" err="1"/>
              <a:t>glLineStipple</a:t>
            </a:r>
            <a:r>
              <a:rPr lang="en-US" dirty="0"/>
              <a:t>(Glint factor, </a:t>
            </a:r>
            <a:r>
              <a:rPr lang="en-US" dirty="0" err="1"/>
              <a:t>Glushort</a:t>
            </a:r>
            <a:r>
              <a:rPr lang="en-US" dirty="0"/>
              <a:t> pattern); </a:t>
            </a:r>
            <a:endParaRPr lang="en-US" dirty="0" smtClean="0"/>
          </a:p>
          <a:p>
            <a:pPr marL="346075" lvl="2" indent="0">
              <a:buNone/>
            </a:pPr>
            <a:r>
              <a:rPr lang="en-US" dirty="0"/>
              <a:t>• sets the current stippling </a:t>
            </a:r>
            <a:r>
              <a:rPr lang="en-US" dirty="0" err="1"/>
              <a:t>patten</a:t>
            </a:r>
            <a:r>
              <a:rPr lang="en-US" dirty="0"/>
              <a:t> for lines </a:t>
            </a:r>
            <a:endParaRPr lang="en-US" dirty="0" smtClean="0"/>
          </a:p>
          <a:p>
            <a:pPr marL="346075" lvl="2" indent="0">
              <a:buNone/>
            </a:pPr>
            <a:r>
              <a:rPr lang="en-US" dirty="0" smtClean="0"/>
              <a:t>– </a:t>
            </a:r>
            <a:r>
              <a:rPr lang="en-US" dirty="0"/>
              <a:t>the pattern argument is a 16 bit series of 0s and 1s, and it is repeated as </a:t>
            </a:r>
            <a:r>
              <a:rPr lang="en-US" dirty="0" smtClean="0"/>
              <a:t>necessary</a:t>
            </a:r>
          </a:p>
          <a:p>
            <a:pPr marL="346075" lvl="2" indent="0">
              <a:buNone/>
            </a:pPr>
            <a:r>
              <a:rPr lang="en-US" dirty="0" smtClean="0"/>
              <a:t> </a:t>
            </a:r>
            <a:r>
              <a:rPr lang="en-US" dirty="0"/>
              <a:t>– the pattern can be stretched out by using factor (factor is clamped between 1 and 256</a:t>
            </a:r>
            <a:r>
              <a:rPr lang="en-US" dirty="0" smtClean="0"/>
              <a:t>)</a:t>
            </a:r>
          </a:p>
          <a:p>
            <a:pPr marL="803275" lvl="3" indent="0">
              <a:buNone/>
            </a:pPr>
            <a:r>
              <a:rPr lang="en-US" dirty="0" err="1"/>
              <a:t>glLineStipple</a:t>
            </a:r>
            <a:r>
              <a:rPr lang="en-US" dirty="0"/>
              <a:t>(1, 0x3F07); </a:t>
            </a:r>
            <a:endParaRPr lang="en-US" dirty="0" smtClean="0"/>
          </a:p>
          <a:p>
            <a:pPr marL="803275" lvl="3" indent="0">
              <a:buNone/>
            </a:pPr>
            <a:r>
              <a:rPr lang="en-US" dirty="0" err="1" smtClean="0"/>
              <a:t>glEnable</a:t>
            </a:r>
            <a:r>
              <a:rPr lang="en-US" dirty="0" smtClean="0"/>
              <a:t>(GL_LINE_STIPPLE</a:t>
            </a:r>
            <a:r>
              <a:rPr lang="en-US" dirty="0"/>
              <a:t>);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0A178-2D30-4C5C-9F84-1AA76941F5B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Graphics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43180" y="2028147"/>
            <a:ext cx="996553" cy="1146175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37202" y="2114551"/>
            <a:ext cx="997744" cy="1146175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44504" y="2362200"/>
            <a:ext cx="996554" cy="1146175"/>
          </a:xfrm>
          <a:prstGeom prst="line">
            <a:avLst/>
          </a:prstGeom>
          <a:ln w="317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2473" y="2514600"/>
            <a:ext cx="997744" cy="1146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3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Image 9" descr="C:\Users\Emuye\Desktop\kk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76400"/>
            <a:ext cx="7448550" cy="37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35769" y="2168525"/>
            <a:ext cx="8272463" cy="3678238"/>
          </a:xfrm>
        </p:spPr>
        <p:txBody>
          <a:bodyPr/>
          <a:lstStyle/>
          <a:p>
            <a:pPr marL="304800" lvl="1" eaLnBrk="1" hangingPunct="1"/>
            <a:r>
              <a:rPr lang="en-US" sz="2400" b="1" dirty="0" smtClean="0"/>
              <a:t>Polygon </a:t>
            </a:r>
          </a:p>
          <a:p>
            <a:pPr marL="574675" lvl="2" eaLnBrk="1" hangingPunct="1"/>
            <a:r>
              <a:rPr lang="en-US" sz="2200" dirty="0" smtClean="0"/>
              <a:t>Polygon refer to an object that has border that can be described by a line loop.</a:t>
            </a:r>
          </a:p>
          <a:p>
            <a:pPr eaLnBrk="1" hangingPunct="1"/>
            <a:r>
              <a:rPr lang="en-US" sz="2400" b="1" dirty="0" smtClean="0"/>
              <a:t>Types</a:t>
            </a:r>
          </a:p>
          <a:p>
            <a:pPr marL="574675" lvl="2" eaLnBrk="1" hangingPunct="1"/>
            <a:r>
              <a:rPr lang="en-US" sz="2400" dirty="0" err="1" smtClean="0"/>
              <a:t>GL_Polygon</a:t>
            </a:r>
            <a:r>
              <a:rPr lang="en-US" sz="2400" dirty="0" smtClean="0"/>
              <a:t> (more than four angles in an object)</a:t>
            </a:r>
          </a:p>
          <a:p>
            <a:pPr marL="574675" lvl="2" eaLnBrk="1" hangingPunct="1"/>
            <a:r>
              <a:rPr lang="en-US" sz="2400" dirty="0" err="1" smtClean="0"/>
              <a:t>GL_Quads</a:t>
            </a:r>
            <a:r>
              <a:rPr lang="en-US" sz="2400" dirty="0" smtClean="0"/>
              <a:t> (four different angles in an object)</a:t>
            </a:r>
          </a:p>
          <a:p>
            <a:pPr marL="574675" lvl="2" eaLnBrk="1" hangingPunct="1"/>
            <a:r>
              <a:rPr lang="en-US" sz="2400" dirty="0" err="1" smtClean="0"/>
              <a:t>GL_Triangles</a:t>
            </a:r>
            <a:r>
              <a:rPr lang="en-US" sz="2400" dirty="0" smtClean="0"/>
              <a:t> (three different angles in an object)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AAC80-EFCD-48AC-92B3-46AA9FE1F14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7235543" y="3200400"/>
            <a:ext cx="631031" cy="731838"/>
          </a:xfrm>
          <a:prstGeom prst="hexagon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7741104" y="4054139"/>
            <a:ext cx="841772" cy="573087"/>
          </a:xfrm>
          <a:prstGeom prst="trapezoi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7297230" y="4777810"/>
            <a:ext cx="1133475" cy="439737"/>
          </a:xfrm>
          <a:prstGeom prst="triangle">
            <a:avLst>
              <a:gd name="adj" fmla="val 645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Polygons (contd…)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35769" y="1828800"/>
            <a:ext cx="8272463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Attributes in Polygons </a:t>
            </a:r>
          </a:p>
          <a:p>
            <a:pPr lvl="1"/>
            <a:r>
              <a:rPr lang="en-US" sz="2400" b="1" dirty="0" smtClean="0"/>
              <a:t>STRIP and FAN</a:t>
            </a:r>
          </a:p>
          <a:p>
            <a:pPr marL="1146175" lvl="3" indent="-342900">
              <a:buFont typeface="Courier New" pitchFamily="49" charset="0"/>
              <a:buChar char="o"/>
            </a:pPr>
            <a:r>
              <a:rPr lang="en-US" sz="2400" dirty="0" smtClean="0"/>
              <a:t>GL_TRIANGLES_STRIP</a:t>
            </a:r>
          </a:p>
          <a:p>
            <a:pPr marL="1146175" lvl="3" indent="-342900">
              <a:buFont typeface="Courier New" pitchFamily="49" charset="0"/>
              <a:buChar char="o"/>
            </a:pPr>
            <a:r>
              <a:rPr lang="en-US" sz="2400" dirty="0" smtClean="0"/>
              <a:t>GL_TRIANGLES_FAN</a:t>
            </a:r>
          </a:p>
          <a:p>
            <a:pPr marL="1146175" lvl="3" indent="-342900">
              <a:buFont typeface="Courier New" pitchFamily="49" charset="0"/>
              <a:buChar char="o"/>
            </a:pPr>
            <a:r>
              <a:rPr lang="en-US" sz="2400" dirty="0" smtClean="0"/>
              <a:t>GL_QUAD_STRIP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A63EC-E812-462C-B649-593C1E9F055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Graphics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5961460" y="3157539"/>
            <a:ext cx="1134665" cy="439737"/>
          </a:xfrm>
          <a:prstGeom prst="triangle">
            <a:avLst>
              <a:gd name="adj" fmla="val 491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6505575" y="3151189"/>
            <a:ext cx="1134666" cy="439737"/>
          </a:xfrm>
          <a:prstGeom prst="triangle">
            <a:avLst>
              <a:gd name="adj" fmla="val 491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584" name="Group 23"/>
          <p:cNvGrpSpPr>
            <a:grpSpLocks/>
          </p:cNvGrpSpPr>
          <p:nvPr/>
        </p:nvGrpSpPr>
        <p:grpSpPr bwMode="auto">
          <a:xfrm>
            <a:off x="4203105" y="3751263"/>
            <a:ext cx="1676400" cy="812800"/>
            <a:chOff x="8092940" y="4455341"/>
            <a:chExt cx="2234672" cy="813502"/>
          </a:xfrm>
        </p:grpSpPr>
        <p:sp>
          <p:nvSpPr>
            <p:cNvPr id="14" name="Isosceles Triangle 13"/>
            <p:cNvSpPr/>
            <p:nvPr/>
          </p:nvSpPr>
          <p:spPr>
            <a:xfrm rot="19827673">
              <a:off x="8092940" y="4455341"/>
              <a:ext cx="1512530" cy="622837"/>
            </a:xfrm>
            <a:prstGeom prst="triangle">
              <a:avLst>
                <a:gd name="adj" fmla="val 709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21124727">
              <a:off x="8304027" y="4711149"/>
              <a:ext cx="2023585" cy="557694"/>
            </a:xfrm>
            <a:prstGeom prst="triangle">
              <a:avLst>
                <a:gd name="adj" fmla="val 677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585" name="Group 22"/>
          <p:cNvGrpSpPr>
            <a:grpSpLocks/>
          </p:cNvGrpSpPr>
          <p:nvPr/>
        </p:nvGrpSpPr>
        <p:grpSpPr bwMode="auto">
          <a:xfrm>
            <a:off x="6337101" y="4666007"/>
            <a:ext cx="1518047" cy="866775"/>
            <a:chOff x="5571744" y="4108704"/>
            <a:chExt cx="2023872" cy="573024"/>
          </a:xfrm>
        </p:grpSpPr>
        <p:sp>
          <p:nvSpPr>
            <p:cNvPr id="21" name="Trapezoid 20"/>
            <p:cNvSpPr/>
            <p:nvPr/>
          </p:nvSpPr>
          <p:spPr>
            <a:xfrm>
              <a:off x="5571744" y="4108704"/>
              <a:ext cx="1122257" cy="573024"/>
            </a:xfrm>
            <a:prstGeom prst="trapezoid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 rot="10800000">
              <a:off x="6473359" y="4108704"/>
              <a:ext cx="1122257" cy="573024"/>
            </a:xfrm>
            <a:prstGeom prst="trapezoid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2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filling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35769" y="1676400"/>
            <a:ext cx="8272463" cy="41703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Filling Area</a:t>
            </a:r>
          </a:p>
          <a:p>
            <a:pPr marL="574675" lvl="2" eaLnBrk="1" hangingPunct="1"/>
            <a:r>
              <a:rPr lang="en-US" sz="2400" dirty="0" smtClean="0"/>
              <a:t>A basic fill-area attribute provided by a general graphics library is the display style of the interior.</a:t>
            </a:r>
          </a:p>
          <a:p>
            <a:pPr marL="803275" lvl="3" indent="0"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glShadeModel</a:t>
            </a:r>
            <a:r>
              <a:rPr lang="en-US" sz="2400" dirty="0" smtClean="0"/>
              <a:t>(</a:t>
            </a:r>
            <a:r>
              <a:rPr lang="en-US" sz="2400" dirty="0" err="1" smtClean="0"/>
              <a:t>GLenum</a:t>
            </a:r>
            <a:r>
              <a:rPr lang="en-US" sz="2400" dirty="0" smtClean="0"/>
              <a:t> mode);  </a:t>
            </a:r>
          </a:p>
          <a:p>
            <a:pPr marL="574675" lvl="2" eaLnBrk="1" hangingPunct="1"/>
            <a:r>
              <a:rPr lang="en-US" sz="2400" dirty="0" smtClean="0"/>
              <a:t>mode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Accepted values are GL_FLAT and GL_SMOOTH. The initial value is GL_SMOOTH.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E18DD-5015-40EB-9E62-DC8A22E3379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14174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Text in graphics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72463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Text</a:t>
            </a:r>
            <a:endParaRPr lang="en-US" sz="800" b="1" dirty="0" smtClean="0"/>
          </a:p>
          <a:p>
            <a:pPr marL="574675" lvl="2" eaLnBrk="1" hangingPunct="1"/>
            <a:r>
              <a:rPr lang="en-US" sz="2400" dirty="0" smtClean="0"/>
              <a:t>Combination or collection of characters which is meaningful called text(s).</a:t>
            </a:r>
          </a:p>
          <a:p>
            <a:pPr marL="574675" lvl="2" eaLnBrk="1" hangingPunct="1"/>
            <a:r>
              <a:rPr lang="en-US" sz="2400" dirty="0" smtClean="0"/>
              <a:t>There are two forms of text is available in Graphics,</a:t>
            </a:r>
          </a:p>
          <a:p>
            <a:pPr marL="1031875" lvl="3"/>
            <a:r>
              <a:rPr lang="en-US" sz="2000" dirty="0" smtClean="0"/>
              <a:t> </a:t>
            </a:r>
            <a:r>
              <a:rPr lang="en-US" sz="2400" dirty="0" smtClean="0"/>
              <a:t>Stoke Text (from predefined FONT)</a:t>
            </a:r>
          </a:p>
          <a:p>
            <a:pPr marL="803275" lvl="3" indent="0">
              <a:buNone/>
            </a:pPr>
            <a:r>
              <a:rPr lang="en-US" sz="2400" dirty="0" err="1" smtClean="0"/>
              <a:t>glutStrokeCharacter</a:t>
            </a:r>
            <a:r>
              <a:rPr lang="en-US" sz="2400" dirty="0" smtClean="0"/>
              <a:t>(GLUT_STROKE_ROMAN,  Char Text); (Roman Font)</a:t>
            </a:r>
          </a:p>
          <a:p>
            <a:pPr marL="1031875" lvl="3"/>
            <a:r>
              <a:rPr lang="en-US" sz="2400" dirty="0" smtClean="0"/>
              <a:t> Raster Text (creating with Vertices)</a:t>
            </a:r>
          </a:p>
          <a:p>
            <a:pPr marL="803275" lvl="3" indent="0">
              <a:buNone/>
            </a:pPr>
            <a:r>
              <a:rPr lang="en-US" sz="2400" dirty="0" err="1" smtClean="0"/>
              <a:t>glutBitmapCharacter</a:t>
            </a:r>
            <a:r>
              <a:rPr lang="en-US" sz="2400" dirty="0" smtClean="0"/>
              <a:t>(GLUT_BITMAP_8_BY_13 , Char Text); </a:t>
            </a:r>
          </a:p>
          <a:p>
            <a:pPr marL="803275" lvl="3" indent="0">
              <a:buNone/>
            </a:pPr>
            <a:r>
              <a:rPr lang="en-US" sz="2400" dirty="0" smtClean="0"/>
              <a:t>( 8 x 13 size)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A36A7-83D1-48CD-9F24-F090CDB7E43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09" y="457200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35769" y="1316037"/>
            <a:ext cx="8272463" cy="45513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Color</a:t>
            </a:r>
            <a:endParaRPr lang="en-US" sz="800" b="1" dirty="0" smtClean="0"/>
          </a:p>
          <a:p>
            <a:pPr marL="574675" lvl="2" eaLnBrk="1" hangingPunct="1"/>
            <a:r>
              <a:rPr lang="en-US" sz="2400" dirty="0" smtClean="0"/>
              <a:t>Color is one of the most interesting aspects of both human perception and computer graphics.</a:t>
            </a:r>
          </a:p>
          <a:p>
            <a:pPr marL="917575" lvl="3" eaLnBrk="1" hangingPunct="1"/>
            <a:r>
              <a:rPr lang="en-US" sz="2400" dirty="0" smtClean="0"/>
              <a:t>Subtractive -CMY Model</a:t>
            </a:r>
          </a:p>
          <a:p>
            <a:pPr marL="917575" lvl="3" eaLnBrk="1" hangingPunct="1"/>
            <a:r>
              <a:rPr lang="en-US" sz="2400" dirty="0" smtClean="0"/>
              <a:t>Additive - RGB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3D971-FF34-4DC8-B98F-FBAF6F0162D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71600"/>
            <a:ext cx="8683171" cy="4754563"/>
          </a:xfrm>
        </p:spPr>
        <p:txBody>
          <a:bodyPr/>
          <a:lstStyle/>
          <a:p>
            <a:r>
              <a:rPr lang="en-US" sz="2800" dirty="0">
                <a:solidFill>
                  <a:srgbClr val="363435"/>
                </a:solidFill>
                <a:cs typeface="Times New Roman"/>
              </a:rPr>
              <a:t>C</a:t>
            </a:r>
            <a:r>
              <a:rPr lang="en-US" sz="2800" dirty="0" smtClean="0">
                <a:solidFill>
                  <a:srgbClr val="363435"/>
                </a:solidFill>
                <a:cs typeface="Times New Roman"/>
              </a:rPr>
              <a:t>ol</a:t>
            </a:r>
            <a:r>
              <a:rPr lang="en-US" sz="2800" spc="-85" dirty="0" smtClean="0">
                <a:solidFill>
                  <a:srgbClr val="363435"/>
                </a:solidFill>
                <a:cs typeface="Times New Roman"/>
              </a:rPr>
              <a:t>o</a:t>
            </a:r>
            <a:r>
              <a:rPr lang="en-US" sz="2800" dirty="0" smtClean="0">
                <a:solidFill>
                  <a:srgbClr val="363435"/>
                </a:solidFill>
                <a:cs typeface="Times New Roman"/>
              </a:rPr>
              <a:t>r</a:t>
            </a:r>
            <a:r>
              <a:rPr lang="en-US" sz="2800" spc="315" dirty="0" smtClean="0">
                <a:solidFill>
                  <a:srgbClr val="363435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363435"/>
                </a:solidFill>
                <a:cs typeface="Times New Roman"/>
              </a:rPr>
              <a:t>combinations</a:t>
            </a:r>
            <a:r>
              <a:rPr lang="en-US" sz="2800" spc="296" dirty="0">
                <a:solidFill>
                  <a:srgbClr val="363435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363435"/>
                </a:solidFill>
                <a:cs typeface="Times New Roman"/>
              </a:rPr>
              <a:t>that </a:t>
            </a:r>
            <a:r>
              <a:rPr lang="en-US" sz="2800" spc="282" dirty="0">
                <a:solidFill>
                  <a:srgbClr val="363435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363435"/>
                </a:solidFill>
                <a:cs typeface="Times New Roman"/>
              </a:rPr>
              <a:t>result</a:t>
            </a:r>
            <a:r>
              <a:rPr lang="en-US" sz="2800" spc="447" dirty="0">
                <a:solidFill>
                  <a:srgbClr val="363435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363435"/>
                </a:solidFill>
                <a:cs typeface="Times New Roman"/>
              </a:rPr>
              <a:t>from</a:t>
            </a:r>
            <a:r>
              <a:rPr lang="en-US" sz="2800" spc="346" dirty="0">
                <a:solidFill>
                  <a:srgbClr val="363435"/>
                </a:solidFill>
                <a:cs typeface="Times New Roman"/>
              </a:rPr>
              <a:t> </a:t>
            </a:r>
            <a:r>
              <a:rPr lang="en-US" sz="2800" dirty="0" smtClean="0">
                <a:solidFill>
                  <a:srgbClr val="363435"/>
                </a:solidFill>
                <a:cs typeface="Times New Roman"/>
              </a:rPr>
              <a:t>combining </a:t>
            </a:r>
            <a:r>
              <a:rPr lang="en-US" sz="2800" spc="-81" dirty="0">
                <a:solidFill>
                  <a:srgbClr val="363435"/>
                </a:solidFill>
                <a:cs typeface="Times New Roman"/>
              </a:rPr>
              <a:t>p</a:t>
            </a:r>
            <a:r>
              <a:rPr lang="en-US" sz="2800" dirty="0">
                <a:solidFill>
                  <a:srgbClr val="363435"/>
                </a:solidFill>
                <a:cs typeface="Times New Roman"/>
              </a:rPr>
              <a:t>rim</a:t>
            </a:r>
            <a:r>
              <a:rPr lang="en-US" sz="2800" spc="-70" dirty="0">
                <a:solidFill>
                  <a:srgbClr val="363435"/>
                </a:solidFill>
                <a:cs typeface="Times New Roman"/>
              </a:rPr>
              <a:t>a</a:t>
            </a:r>
            <a:r>
              <a:rPr lang="en-US" sz="2800" dirty="0">
                <a:solidFill>
                  <a:srgbClr val="363435"/>
                </a:solidFill>
                <a:cs typeface="Times New Roman"/>
              </a:rPr>
              <a:t>ry</a:t>
            </a:r>
            <a:r>
              <a:rPr lang="en-US" sz="2800" spc="327" dirty="0">
                <a:solidFill>
                  <a:srgbClr val="363435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363435"/>
                </a:solidFill>
                <a:cs typeface="Times New Roman"/>
              </a:rPr>
              <a:t>col</a:t>
            </a:r>
            <a:r>
              <a:rPr lang="en-US" sz="2800" spc="-81" dirty="0">
                <a:solidFill>
                  <a:srgbClr val="363435"/>
                </a:solidFill>
                <a:cs typeface="Times New Roman"/>
              </a:rPr>
              <a:t>o</a:t>
            </a:r>
            <a:r>
              <a:rPr lang="en-US" sz="2800" dirty="0">
                <a:solidFill>
                  <a:srgbClr val="363435"/>
                </a:solidFill>
                <a:cs typeface="Times New Roman"/>
              </a:rPr>
              <a:t>rs</a:t>
            </a:r>
            <a:r>
              <a:rPr lang="en-US" sz="2800" spc="311" dirty="0">
                <a:solidFill>
                  <a:srgbClr val="363435"/>
                </a:solidFill>
                <a:cs typeface="Times New Roman"/>
              </a:rPr>
              <a:t> </a:t>
            </a:r>
            <a:r>
              <a:rPr lang="en-US" sz="2800" spc="4" dirty="0" smtClean="0">
                <a:solidFill>
                  <a:srgbClr val="363435"/>
                </a:solidFill>
                <a:cs typeface="Times New Roman"/>
              </a:rPr>
              <a:t>a</a:t>
            </a:r>
            <a:r>
              <a:rPr lang="en-US" sz="2800" dirty="0" smtClean="0">
                <a:solidFill>
                  <a:srgbClr val="363435"/>
                </a:solidFill>
                <a:cs typeface="Times New Roman"/>
              </a:rPr>
              <a:t>vailable in the two situations </a:t>
            </a:r>
            <a:r>
              <a:rPr lang="en-US" sz="2800" spc="4" dirty="0" smtClean="0">
                <a:solidFill>
                  <a:srgbClr val="363435"/>
                </a:solidFill>
                <a:cs typeface="Times New Roman"/>
              </a:rPr>
              <a:t>a</a:t>
            </a:r>
            <a:r>
              <a:rPr lang="en-US" sz="2800" dirty="0" smtClean="0">
                <a:solidFill>
                  <a:srgbClr val="363435"/>
                </a:solidFill>
                <a:cs typeface="Times New Roman"/>
              </a:rPr>
              <a:t>dditive color and subtractive color.</a:t>
            </a:r>
            <a:endParaRPr lang="en-US" sz="2800" dirty="0"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7" name="object 25"/>
          <p:cNvSpPr>
            <a:spLocks noChangeArrowheads="1"/>
          </p:cNvSpPr>
          <p:nvPr/>
        </p:nvSpPr>
        <p:spPr bwMode="auto">
          <a:xfrm>
            <a:off x="609600" y="3048000"/>
            <a:ext cx="3200400" cy="2530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8" name="object 24"/>
          <p:cNvSpPr>
            <a:spLocks noChangeArrowheads="1"/>
          </p:cNvSpPr>
          <p:nvPr/>
        </p:nvSpPr>
        <p:spPr bwMode="auto">
          <a:xfrm>
            <a:off x="5105400" y="3047999"/>
            <a:ext cx="3429000" cy="2530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642257" y="5617310"/>
            <a:ext cx="4310743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87">
              <a:lnSpc>
                <a:spcPts val="1868"/>
              </a:lnSpc>
              <a:spcBef>
                <a:spcPts val="93"/>
              </a:spcBef>
              <a:defRPr/>
            </a:pPr>
            <a:r>
              <a:rPr lang="en-US" dirty="0">
                <a:solidFill>
                  <a:srgbClr val="363435"/>
                </a:solidFill>
                <a:latin typeface="Times New Roman"/>
                <a:cs typeface="Times New Roman"/>
              </a:rPr>
              <a:t>a):</a:t>
            </a:r>
            <a:r>
              <a:rPr lang="en-US" spc="240" dirty="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363435"/>
                </a:solidFill>
                <a:latin typeface="Times New Roman"/>
                <a:cs typeface="Times New Roman"/>
              </a:rPr>
              <a:t>RGB</a:t>
            </a:r>
            <a:r>
              <a:rPr lang="en-US" spc="-270" dirty="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363435"/>
                </a:solidFill>
                <a:latin typeface="Times New Roman"/>
                <a:cs typeface="Times New Roman"/>
              </a:rPr>
              <a:t>is</a:t>
            </a:r>
            <a:r>
              <a:rPr lang="en-US" spc="242" dirty="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lang="en-US" dirty="0">
                <a:solidFill>
                  <a:srgbClr val="363435"/>
                </a:solidFill>
                <a:latin typeface="Times New Roman"/>
                <a:cs typeface="Times New Roman"/>
              </a:rPr>
              <a:t>sed</a:t>
            </a:r>
            <a:r>
              <a:rPr lang="en-US" spc="-35" dirty="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lang="en-US" spc="4" dirty="0" smtClean="0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363435"/>
                </a:solidFill>
                <a:latin typeface="Times New Roman"/>
                <a:cs typeface="Times New Roman"/>
              </a:rPr>
              <a:t>o </a:t>
            </a:r>
            <a:r>
              <a:rPr lang="en-US" altLang="en-US" dirty="0">
                <a:solidFill>
                  <a:srgbClr val="363435"/>
                </a:solidFill>
                <a:latin typeface="Times New Roman" pitchFamily="18" charset="0"/>
                <a:cs typeface="Times New Roman" pitchFamily="18" charset="0"/>
              </a:rPr>
              <a:t>specify additive color.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9628" y="5578475"/>
            <a:ext cx="4310743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3"/>
              </a:lnSpc>
              <a:spcBef>
                <a:spcPts val="88"/>
              </a:spcBef>
            </a:pPr>
            <a:r>
              <a:rPr lang="en-US" altLang="en-US" dirty="0">
                <a:solidFill>
                  <a:srgbClr val="363435"/>
                </a:solidFill>
                <a:latin typeface="Times New Roman" pitchFamily="18" charset="0"/>
                <a:cs typeface="Times New Roman" pitchFamily="18" charset="0"/>
              </a:rPr>
              <a:t>(b): </a:t>
            </a:r>
            <a:r>
              <a:rPr lang="en-US" altLang="en-US" dirty="0" smtClean="0">
                <a:solidFill>
                  <a:srgbClr val="363435"/>
                </a:solidFill>
                <a:latin typeface="Times New Roman" pitchFamily="18" charset="0"/>
                <a:cs typeface="Times New Roman" pitchFamily="18" charset="0"/>
              </a:rPr>
              <a:t>CMY is </a:t>
            </a:r>
            <a:r>
              <a:rPr lang="en-US" spc="-5" dirty="0">
                <a:solidFill>
                  <a:srgbClr val="363435"/>
                </a:solidFill>
                <a:latin typeface="Times New Roman"/>
                <a:cs typeface="Times New Roman"/>
              </a:rPr>
              <a:t>u</a:t>
            </a:r>
            <a:r>
              <a:rPr lang="en-US" dirty="0">
                <a:solidFill>
                  <a:srgbClr val="363435"/>
                </a:solidFill>
                <a:latin typeface="Times New Roman"/>
                <a:cs typeface="Times New Roman"/>
              </a:rPr>
              <a:t>sed</a:t>
            </a:r>
            <a:r>
              <a:rPr lang="en-US" spc="-285" dirty="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363435"/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rgbClr val="363435"/>
                </a:solidFill>
                <a:latin typeface="Times New Roman"/>
                <a:cs typeface="Times New Roman"/>
              </a:rPr>
              <a:t>o</a:t>
            </a:r>
            <a:r>
              <a:rPr lang="en-US" spc="23" dirty="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363435"/>
                </a:solidFill>
                <a:latin typeface="Times New Roman"/>
                <a:cs typeface="Times New Roman"/>
              </a:rPr>
              <a:t>s</a:t>
            </a:r>
            <a:r>
              <a:rPr lang="en-US" spc="73" dirty="0">
                <a:solidFill>
                  <a:srgbClr val="363435"/>
                </a:solidFill>
                <a:latin typeface="Times New Roman"/>
                <a:cs typeface="Times New Roman"/>
              </a:rPr>
              <a:t>p</a:t>
            </a:r>
            <a:r>
              <a:rPr lang="en-US" dirty="0">
                <a:solidFill>
                  <a:srgbClr val="363435"/>
                </a:solidFill>
                <a:latin typeface="Times New Roman"/>
                <a:cs typeface="Times New Roman"/>
              </a:rPr>
              <a:t>ecify</a:t>
            </a:r>
            <a:r>
              <a:rPr lang="en-US" spc="-16" dirty="0">
                <a:solidFill>
                  <a:srgbClr val="363435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63435"/>
                </a:solidFill>
                <a:latin typeface="Times New Roman"/>
                <a:cs typeface="Times New Roman"/>
              </a:rPr>
              <a:t>subtractive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color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789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701676"/>
            <a:ext cx="8272463" cy="1014413"/>
          </a:xfrm>
        </p:spPr>
        <p:txBody>
          <a:bodyPr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C8D57-0065-4B32-B497-DD49C0FD649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20951"/>
              </p:ext>
            </p:extLst>
          </p:nvPr>
        </p:nvGraphicFramePr>
        <p:xfrm>
          <a:off x="838199" y="1676400"/>
          <a:ext cx="7391400" cy="438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7775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Red</a:t>
                      </a:r>
                      <a:endParaRPr lang="en-US" sz="1800" dirty="0"/>
                    </a:p>
                  </a:txBody>
                  <a:tcPr marL="68580" marR="68580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Green</a:t>
                      </a:r>
                      <a:endParaRPr lang="en-US" sz="1800" dirty="0"/>
                    </a:p>
                  </a:txBody>
                  <a:tcPr marL="68580" marR="68580" marT="45711" marB="4571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Blue</a:t>
                      </a:r>
                      <a:endParaRPr lang="en-US" sz="1800" dirty="0"/>
                    </a:p>
                  </a:txBody>
                  <a:tcPr marL="68580" marR="68580" marT="45711" marB="4571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Color as</a:t>
                      </a:r>
                      <a:r>
                        <a:rPr lang="en-US" sz="1800" baseline="0" dirty="0" smtClean="0"/>
                        <a:t> Output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</a:tr>
              <a:tr h="450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Red</a:t>
                      </a:r>
                      <a:endParaRPr lang="en-US" sz="1800" dirty="0"/>
                    </a:p>
                  </a:txBody>
                  <a:tcPr marL="68580" marR="68580" marT="45711" marB="45711">
                    <a:solidFill>
                      <a:srgbClr val="FF0000"/>
                    </a:solidFill>
                  </a:tcPr>
                </a:tc>
              </a:tr>
              <a:tr h="450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Green</a:t>
                      </a:r>
                      <a:endParaRPr lang="en-US" sz="1800" dirty="0"/>
                    </a:p>
                  </a:txBody>
                  <a:tcPr marL="68580" marR="68580" marT="45711" marB="45711">
                    <a:solidFill>
                      <a:srgbClr val="00B050"/>
                    </a:solidFill>
                  </a:tcPr>
                </a:tc>
              </a:tr>
              <a:tr h="450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45711" marB="45711">
                    <a:solidFill>
                      <a:srgbClr val="002060"/>
                    </a:solidFill>
                  </a:tcPr>
                </a:tc>
              </a:tr>
              <a:tr h="450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Yellow</a:t>
                      </a:r>
                      <a:endParaRPr lang="en-US" sz="1800" dirty="0"/>
                    </a:p>
                  </a:txBody>
                  <a:tcPr marL="68580" marR="68580" marT="45711" marB="45711">
                    <a:solidFill>
                      <a:srgbClr val="FFFF00"/>
                    </a:solidFill>
                  </a:tcPr>
                </a:tc>
              </a:tr>
              <a:tr h="450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Cyan</a:t>
                      </a:r>
                      <a:endParaRPr lang="en-US" sz="1800" dirty="0"/>
                    </a:p>
                  </a:txBody>
                  <a:tcPr marL="68580" marR="68580" marT="45711" marB="45711">
                    <a:solidFill>
                      <a:srgbClr val="00B0F0"/>
                    </a:solidFill>
                  </a:tcPr>
                </a:tc>
              </a:tr>
              <a:tr h="450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Magenta</a:t>
                      </a:r>
                      <a:endParaRPr lang="en-US" sz="1800" dirty="0"/>
                    </a:p>
                  </a:txBody>
                  <a:tcPr marL="68580" marR="68580" marT="45711" marB="45711">
                    <a:solidFill>
                      <a:srgbClr val="8F0F9D"/>
                    </a:solidFill>
                  </a:tcPr>
                </a:tc>
              </a:tr>
              <a:tr h="450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White</a:t>
                      </a:r>
                      <a:endParaRPr lang="en-US" sz="1800" dirty="0"/>
                    </a:p>
                  </a:txBody>
                  <a:tcPr marL="68580" marR="68580" marT="45711" marB="45711">
                    <a:solidFill>
                      <a:schemeClr val="bg1"/>
                    </a:solidFill>
                  </a:tcPr>
                </a:tc>
              </a:tr>
              <a:tr h="450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 marL="68580" marR="68580"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Black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45711" marB="45711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End of </a:t>
            </a:r>
            <a:r>
              <a:rPr lang="en-US" dirty="0" smtClean="0"/>
              <a:t>Chapter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6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LINE EQUASION</a:t>
            </a:r>
            <a:endParaRPr lang="en-US" dirty="0"/>
          </a:p>
          <a:p>
            <a:r>
              <a:rPr lang="en-US" dirty="0"/>
              <a:t>Slope-intercept line equation (Cartesian equation) written as</a:t>
            </a:r>
          </a:p>
          <a:p>
            <a:pPr marL="0" indent="0">
              <a:buNone/>
            </a:pPr>
            <a:r>
              <a:rPr lang="en-US" dirty="0" smtClean="0"/>
              <a:t>               𝑦 </a:t>
            </a:r>
            <a:r>
              <a:rPr lang="en-US" dirty="0"/>
              <a:t>= 𝑓(𝑥) = 𝑚𝑥 + 𝑏</a:t>
            </a:r>
          </a:p>
          <a:p>
            <a:r>
              <a:rPr lang="en-US" i="1" dirty="0" smtClean="0"/>
              <a:t>where </a:t>
            </a:r>
            <a:r>
              <a:rPr lang="en-US" i="1" dirty="0"/>
              <a:t>m is the slope and b is the y-intercept. This is a function of only x and it would be useful to make this equation written as a function of both x and y. Using algebraic manipulation and recognition that the slope is the "rise over run" or </a:t>
            </a:r>
            <a:r>
              <a:rPr lang="en-US" i="1" dirty="0" err="1"/>
              <a:t>dy</a:t>
            </a:r>
            <a:r>
              <a:rPr lang="en-US" i="1" dirty="0"/>
              <a:t>/dx then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end points (x0,y0), (x1, y1), how to compute m and b?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46767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7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Numerical example of finding slope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dirty="0"/>
              <a:t>: (Ax, Ay) = (23, 41), (</a:t>
            </a:r>
            <a:r>
              <a:rPr lang="en-US" dirty="0" err="1"/>
              <a:t>Bx</a:t>
            </a:r>
            <a:r>
              <a:rPr lang="en-US" dirty="0"/>
              <a:t>, By) = (125,96)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M=</a:t>
            </a:r>
            <a:r>
              <a:rPr lang="en-US" u="sng" dirty="0"/>
              <a:t>𝐵𝑦</a:t>
            </a:r>
            <a:r>
              <a:rPr lang="en-US" u="sng" dirty="0" smtClean="0"/>
              <a:t>−𝐴𝑦 </a:t>
            </a:r>
            <a:r>
              <a:rPr lang="en-US" dirty="0"/>
              <a:t>= </a:t>
            </a:r>
            <a:r>
              <a:rPr lang="en-US" u="sng" dirty="0"/>
              <a:t>96−41 </a:t>
            </a:r>
            <a:r>
              <a:rPr lang="en-US" dirty="0" smtClean="0"/>
              <a:t>=    </a:t>
            </a:r>
            <a:r>
              <a:rPr lang="en-US" u="sng" dirty="0" smtClean="0"/>
              <a:t>55</a:t>
            </a:r>
            <a:r>
              <a:rPr lang="en-US" dirty="0" smtClean="0"/>
              <a:t> = 0.5392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      𝐵𝑥</a:t>
            </a:r>
            <a:r>
              <a:rPr lang="en-US" dirty="0"/>
              <a:t>−</a:t>
            </a:r>
            <a:r>
              <a:rPr lang="en-US" dirty="0" smtClean="0"/>
              <a:t>𝐴x      125</a:t>
            </a:r>
            <a:r>
              <a:rPr lang="en-US" dirty="0"/>
              <a:t>−23 </a:t>
            </a:r>
            <a:r>
              <a:rPr lang="en-US" dirty="0" smtClean="0"/>
              <a:t>   </a:t>
            </a:r>
            <a:r>
              <a:rPr lang="en-US" dirty="0"/>
              <a:t>102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600" b="1" dirty="0" smtClean="0"/>
              <a:t>DDA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DDA algorithm is an incremental scan conversion method.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Here we perform calculations at each step using the results from the preceding step.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characteristic of the DDA algorithm is to take unit steps along one coordinate and compute the corresponding values along the other coordinate.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unit steps are always along the coordinate of greatest change</a:t>
            </a:r>
          </a:p>
        </p:txBody>
      </p:sp>
    </p:spTree>
    <p:extLst>
      <p:ext uri="{BB962C8B-B14F-4D97-AF65-F5344CB8AC3E}">
        <p14:creationId xmlns:p14="http://schemas.microsoft.com/office/powerpoint/2010/main" val="13702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1263</Words>
  <Application>Microsoft Office PowerPoint</Application>
  <PresentationFormat>On-screen Show (4:3)</PresentationFormat>
  <Paragraphs>231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CHAPTER FOUR</vt:lpstr>
      <vt:lpstr>Geometry and Line Generation</vt:lpstr>
      <vt:lpstr>LINE  GENERATION/DROWING  ALGORITHM</vt:lpstr>
      <vt:lpstr>Cont..</vt:lpstr>
      <vt:lpstr>Cont..</vt:lpstr>
      <vt:lpstr>Cont..</vt:lpstr>
      <vt:lpstr>Cont..</vt:lpstr>
      <vt:lpstr>Cont..</vt:lpstr>
      <vt:lpstr>DDA Algorithm</vt:lpstr>
      <vt:lpstr>PowerPoint Presentation</vt:lpstr>
      <vt:lpstr>Cont..</vt:lpstr>
      <vt:lpstr>Cont..</vt:lpstr>
      <vt:lpstr>PowerPoint Presentation</vt:lpstr>
      <vt:lpstr>PowerPoint Presentation</vt:lpstr>
      <vt:lpstr>Cont..</vt:lpstr>
      <vt:lpstr>Bresenham’s LINE GENERATION</vt:lpstr>
      <vt:lpstr>Cont..</vt:lpstr>
      <vt:lpstr>Cont..</vt:lpstr>
      <vt:lpstr>Cont.…</vt:lpstr>
      <vt:lpstr>Cont..</vt:lpstr>
      <vt:lpstr>Cont..</vt:lpstr>
      <vt:lpstr>Cont..</vt:lpstr>
      <vt:lpstr>cont..</vt:lpstr>
      <vt:lpstr>Cont..</vt:lpstr>
      <vt:lpstr>Cont..</vt:lpstr>
      <vt:lpstr>Cont. </vt:lpstr>
      <vt:lpstr>PowerPoint Presentation</vt:lpstr>
      <vt:lpstr>Cont..</vt:lpstr>
      <vt:lpstr>Cont..</vt:lpstr>
      <vt:lpstr>Cont..</vt:lpstr>
      <vt:lpstr>Circle Generation Algorithm</vt:lpstr>
      <vt:lpstr>Cont..</vt:lpstr>
      <vt:lpstr>Cont..</vt:lpstr>
      <vt:lpstr>PowerPoint Presentation</vt:lpstr>
      <vt:lpstr>Cont..</vt:lpstr>
      <vt:lpstr>Cont..</vt:lpstr>
      <vt:lpstr>Cont..</vt:lpstr>
      <vt:lpstr>Cont..</vt:lpstr>
      <vt:lpstr>Cont.…</vt:lpstr>
      <vt:lpstr>Cont.…</vt:lpstr>
      <vt:lpstr>Cont.…</vt:lpstr>
      <vt:lpstr>PowerPoint Presentation</vt:lpstr>
      <vt:lpstr>PowerPoint Presentation</vt:lpstr>
      <vt:lpstr>PowerPoint Presentation</vt:lpstr>
      <vt:lpstr>Point and Lines</vt:lpstr>
      <vt:lpstr>Plotting curves</vt:lpstr>
      <vt:lpstr>Line thickness</vt:lpstr>
      <vt:lpstr>Line style</vt:lpstr>
      <vt:lpstr>Con…</vt:lpstr>
      <vt:lpstr>polygons</vt:lpstr>
      <vt:lpstr>Polygons (contd…)</vt:lpstr>
      <vt:lpstr>filling</vt:lpstr>
      <vt:lpstr>Text in graphics</vt:lpstr>
      <vt:lpstr>Colors</vt:lpstr>
      <vt:lpstr>Cont..</vt:lpstr>
      <vt:lpstr>Color values</vt:lpstr>
      <vt:lpstr>End of Chapter 4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</dc:title>
  <dc:creator>Microsoft</dc:creator>
  <cp:lastModifiedBy>Microsoft</cp:lastModifiedBy>
  <cp:revision>123</cp:revision>
  <dcterms:created xsi:type="dcterms:W3CDTF">2024-02-13T18:40:54Z</dcterms:created>
  <dcterms:modified xsi:type="dcterms:W3CDTF">2024-03-03T15:43:58Z</dcterms:modified>
</cp:coreProperties>
</file>