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8" r:id="rId3"/>
    <p:sldId id="269" r:id="rId4"/>
    <p:sldId id="270" r:id="rId5"/>
    <p:sldId id="258" r:id="rId6"/>
    <p:sldId id="271" r:id="rId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8" autoAdjust="0"/>
    <p:restoredTop sz="95134" autoAdjust="0"/>
  </p:normalViewPr>
  <p:slideViewPr>
    <p:cSldViewPr snapToGrid="0">
      <p:cViewPr varScale="1">
        <p:scale>
          <a:sx n="67" d="100"/>
          <a:sy n="67" d="100"/>
        </p:scale>
        <p:origin x="858"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3190D5D-8E88-786E-690A-93E8269AE021}"/>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E0A1AD73-0C46-A7C0-B7C0-2B6F6AC307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AD41C0C2-00B8-CABB-E6CC-990F046D095F}"/>
              </a:ext>
            </a:extLst>
          </p:cNvPr>
          <p:cNvSpPr>
            <a:spLocks noGrp="1"/>
          </p:cNvSpPr>
          <p:nvPr>
            <p:ph type="dt" sz="half" idx="10"/>
          </p:nvPr>
        </p:nvSpPr>
        <p:spPr/>
        <p:txBody>
          <a:bodyPr/>
          <a:lstStyle/>
          <a:p>
            <a:fld id="{6F9BF4E6-566A-44B8-B2CF-29E9F5E4F17A}" type="datetimeFigureOut">
              <a:rPr lang="ko-KR" altLang="en-US" smtClean="0"/>
              <a:t>2023-08-13</a:t>
            </a:fld>
            <a:endParaRPr lang="ko-KR" altLang="en-US"/>
          </a:p>
        </p:txBody>
      </p:sp>
      <p:sp>
        <p:nvSpPr>
          <p:cNvPr id="5" name="바닥글 개체 틀 4">
            <a:extLst>
              <a:ext uri="{FF2B5EF4-FFF2-40B4-BE49-F238E27FC236}">
                <a16:creationId xmlns:a16="http://schemas.microsoft.com/office/drawing/2014/main" id="{6DD5B0BF-59CA-5F05-B11C-8C26B89FC24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FB3E942-3AC5-25B2-1D3F-09F7AC78E6C9}"/>
              </a:ext>
            </a:extLst>
          </p:cNvPr>
          <p:cNvSpPr>
            <a:spLocks noGrp="1"/>
          </p:cNvSpPr>
          <p:nvPr>
            <p:ph type="sldNum" sz="quarter" idx="12"/>
          </p:nvPr>
        </p:nvSpPr>
        <p:spPr/>
        <p:txBody>
          <a:bodyPr/>
          <a:lstStyle/>
          <a:p>
            <a:fld id="{3F8C0FB0-3FC5-48ED-81C6-B407B199D8EF}" type="slidenum">
              <a:rPr lang="ko-KR" altLang="en-US" smtClean="0"/>
              <a:t>‹#›</a:t>
            </a:fld>
            <a:endParaRPr lang="ko-KR" altLang="en-US"/>
          </a:p>
        </p:txBody>
      </p:sp>
    </p:spTree>
    <p:extLst>
      <p:ext uri="{BB962C8B-B14F-4D97-AF65-F5344CB8AC3E}">
        <p14:creationId xmlns:p14="http://schemas.microsoft.com/office/powerpoint/2010/main" val="3579345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D6EF2B0-60C1-069C-D3AE-28B087AB6D3B}"/>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1FA7461B-1F11-BA88-EB30-1313B79CE237}"/>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D24C3F44-921E-5FD0-BE02-A24984759C09}"/>
              </a:ext>
            </a:extLst>
          </p:cNvPr>
          <p:cNvSpPr>
            <a:spLocks noGrp="1"/>
          </p:cNvSpPr>
          <p:nvPr>
            <p:ph type="dt" sz="half" idx="10"/>
          </p:nvPr>
        </p:nvSpPr>
        <p:spPr/>
        <p:txBody>
          <a:bodyPr/>
          <a:lstStyle/>
          <a:p>
            <a:fld id="{6F9BF4E6-566A-44B8-B2CF-29E9F5E4F17A}" type="datetimeFigureOut">
              <a:rPr lang="ko-KR" altLang="en-US" smtClean="0"/>
              <a:t>2023-08-13</a:t>
            </a:fld>
            <a:endParaRPr lang="ko-KR" altLang="en-US"/>
          </a:p>
        </p:txBody>
      </p:sp>
      <p:sp>
        <p:nvSpPr>
          <p:cNvPr id="5" name="바닥글 개체 틀 4">
            <a:extLst>
              <a:ext uri="{FF2B5EF4-FFF2-40B4-BE49-F238E27FC236}">
                <a16:creationId xmlns:a16="http://schemas.microsoft.com/office/drawing/2014/main" id="{B0283822-8349-032C-16D5-76F97B34AAC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C0A568D-9542-962C-5D1F-E28A6D67E218}"/>
              </a:ext>
            </a:extLst>
          </p:cNvPr>
          <p:cNvSpPr>
            <a:spLocks noGrp="1"/>
          </p:cNvSpPr>
          <p:nvPr>
            <p:ph type="sldNum" sz="quarter" idx="12"/>
          </p:nvPr>
        </p:nvSpPr>
        <p:spPr/>
        <p:txBody>
          <a:bodyPr/>
          <a:lstStyle/>
          <a:p>
            <a:fld id="{3F8C0FB0-3FC5-48ED-81C6-B407B199D8EF}" type="slidenum">
              <a:rPr lang="ko-KR" altLang="en-US" smtClean="0"/>
              <a:t>‹#›</a:t>
            </a:fld>
            <a:endParaRPr lang="ko-KR" altLang="en-US"/>
          </a:p>
        </p:txBody>
      </p:sp>
    </p:spTree>
    <p:extLst>
      <p:ext uri="{BB962C8B-B14F-4D97-AF65-F5344CB8AC3E}">
        <p14:creationId xmlns:p14="http://schemas.microsoft.com/office/powerpoint/2010/main" val="34423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A4DE3802-6218-8AC9-D2D9-ABD31E61D5EE}"/>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2E190858-18F2-7EAF-A471-CC50BD5A5FC9}"/>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5AFCA15-EC95-A5A1-EF2C-08EB937046A6}"/>
              </a:ext>
            </a:extLst>
          </p:cNvPr>
          <p:cNvSpPr>
            <a:spLocks noGrp="1"/>
          </p:cNvSpPr>
          <p:nvPr>
            <p:ph type="dt" sz="half" idx="10"/>
          </p:nvPr>
        </p:nvSpPr>
        <p:spPr/>
        <p:txBody>
          <a:bodyPr/>
          <a:lstStyle/>
          <a:p>
            <a:fld id="{6F9BF4E6-566A-44B8-B2CF-29E9F5E4F17A}" type="datetimeFigureOut">
              <a:rPr lang="ko-KR" altLang="en-US" smtClean="0"/>
              <a:t>2023-08-13</a:t>
            </a:fld>
            <a:endParaRPr lang="ko-KR" altLang="en-US"/>
          </a:p>
        </p:txBody>
      </p:sp>
      <p:sp>
        <p:nvSpPr>
          <p:cNvPr id="5" name="바닥글 개체 틀 4">
            <a:extLst>
              <a:ext uri="{FF2B5EF4-FFF2-40B4-BE49-F238E27FC236}">
                <a16:creationId xmlns:a16="http://schemas.microsoft.com/office/drawing/2014/main" id="{F13C82E7-2893-5C79-E513-B0660E5C04E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5D34298-A064-2B10-ACE5-561D8CD5A3FE}"/>
              </a:ext>
            </a:extLst>
          </p:cNvPr>
          <p:cNvSpPr>
            <a:spLocks noGrp="1"/>
          </p:cNvSpPr>
          <p:nvPr>
            <p:ph type="sldNum" sz="quarter" idx="12"/>
          </p:nvPr>
        </p:nvSpPr>
        <p:spPr/>
        <p:txBody>
          <a:bodyPr/>
          <a:lstStyle/>
          <a:p>
            <a:fld id="{3F8C0FB0-3FC5-48ED-81C6-B407B199D8EF}" type="slidenum">
              <a:rPr lang="ko-KR" altLang="en-US" smtClean="0"/>
              <a:t>‹#›</a:t>
            </a:fld>
            <a:endParaRPr lang="ko-KR" altLang="en-US"/>
          </a:p>
        </p:txBody>
      </p:sp>
    </p:spTree>
    <p:extLst>
      <p:ext uri="{BB962C8B-B14F-4D97-AF65-F5344CB8AC3E}">
        <p14:creationId xmlns:p14="http://schemas.microsoft.com/office/powerpoint/2010/main" val="1195846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F080FCE-F341-8653-F98F-924C5186C715}"/>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8EFC9A50-4BFD-3FA2-E334-F7B9BD4C4F45}"/>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9E27E91-0124-7FDB-E865-D0E109B4F44B}"/>
              </a:ext>
            </a:extLst>
          </p:cNvPr>
          <p:cNvSpPr>
            <a:spLocks noGrp="1"/>
          </p:cNvSpPr>
          <p:nvPr>
            <p:ph type="dt" sz="half" idx="10"/>
          </p:nvPr>
        </p:nvSpPr>
        <p:spPr/>
        <p:txBody>
          <a:bodyPr/>
          <a:lstStyle/>
          <a:p>
            <a:fld id="{6F9BF4E6-566A-44B8-B2CF-29E9F5E4F17A}" type="datetimeFigureOut">
              <a:rPr lang="ko-KR" altLang="en-US" smtClean="0"/>
              <a:t>2023-08-13</a:t>
            </a:fld>
            <a:endParaRPr lang="ko-KR" altLang="en-US"/>
          </a:p>
        </p:txBody>
      </p:sp>
      <p:sp>
        <p:nvSpPr>
          <p:cNvPr id="5" name="바닥글 개체 틀 4">
            <a:extLst>
              <a:ext uri="{FF2B5EF4-FFF2-40B4-BE49-F238E27FC236}">
                <a16:creationId xmlns:a16="http://schemas.microsoft.com/office/drawing/2014/main" id="{087051B5-B2D4-86A8-E23A-89639F8E43B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B7DC8CB-38A8-CB73-B028-84F7473AE595}"/>
              </a:ext>
            </a:extLst>
          </p:cNvPr>
          <p:cNvSpPr>
            <a:spLocks noGrp="1"/>
          </p:cNvSpPr>
          <p:nvPr>
            <p:ph type="sldNum" sz="quarter" idx="12"/>
          </p:nvPr>
        </p:nvSpPr>
        <p:spPr/>
        <p:txBody>
          <a:bodyPr/>
          <a:lstStyle/>
          <a:p>
            <a:fld id="{3F8C0FB0-3FC5-48ED-81C6-B407B199D8EF}" type="slidenum">
              <a:rPr lang="ko-KR" altLang="en-US" smtClean="0"/>
              <a:t>‹#›</a:t>
            </a:fld>
            <a:endParaRPr lang="ko-KR" altLang="en-US"/>
          </a:p>
        </p:txBody>
      </p:sp>
    </p:spTree>
    <p:extLst>
      <p:ext uri="{BB962C8B-B14F-4D97-AF65-F5344CB8AC3E}">
        <p14:creationId xmlns:p14="http://schemas.microsoft.com/office/powerpoint/2010/main" val="1509620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19BEAAB-C57A-218D-3111-C15003B3E845}"/>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46054B0C-CFB0-88E1-C3F1-AAAE2F3CBE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5B2A415E-C43C-6FB7-5E66-6EDE7B4A8B64}"/>
              </a:ext>
            </a:extLst>
          </p:cNvPr>
          <p:cNvSpPr>
            <a:spLocks noGrp="1"/>
          </p:cNvSpPr>
          <p:nvPr>
            <p:ph type="dt" sz="half" idx="10"/>
          </p:nvPr>
        </p:nvSpPr>
        <p:spPr/>
        <p:txBody>
          <a:bodyPr/>
          <a:lstStyle/>
          <a:p>
            <a:fld id="{6F9BF4E6-566A-44B8-B2CF-29E9F5E4F17A}" type="datetimeFigureOut">
              <a:rPr lang="ko-KR" altLang="en-US" smtClean="0"/>
              <a:t>2023-08-13</a:t>
            </a:fld>
            <a:endParaRPr lang="ko-KR" altLang="en-US"/>
          </a:p>
        </p:txBody>
      </p:sp>
      <p:sp>
        <p:nvSpPr>
          <p:cNvPr id="5" name="바닥글 개체 틀 4">
            <a:extLst>
              <a:ext uri="{FF2B5EF4-FFF2-40B4-BE49-F238E27FC236}">
                <a16:creationId xmlns:a16="http://schemas.microsoft.com/office/drawing/2014/main" id="{75760054-A97B-E0DD-48B3-65F52B8197A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F6D9803-9F9F-1023-EEE4-2E3208F6EBD8}"/>
              </a:ext>
            </a:extLst>
          </p:cNvPr>
          <p:cNvSpPr>
            <a:spLocks noGrp="1"/>
          </p:cNvSpPr>
          <p:nvPr>
            <p:ph type="sldNum" sz="quarter" idx="12"/>
          </p:nvPr>
        </p:nvSpPr>
        <p:spPr/>
        <p:txBody>
          <a:bodyPr/>
          <a:lstStyle/>
          <a:p>
            <a:fld id="{3F8C0FB0-3FC5-48ED-81C6-B407B199D8EF}" type="slidenum">
              <a:rPr lang="ko-KR" altLang="en-US" smtClean="0"/>
              <a:t>‹#›</a:t>
            </a:fld>
            <a:endParaRPr lang="ko-KR" altLang="en-US"/>
          </a:p>
        </p:txBody>
      </p:sp>
    </p:spTree>
    <p:extLst>
      <p:ext uri="{BB962C8B-B14F-4D97-AF65-F5344CB8AC3E}">
        <p14:creationId xmlns:p14="http://schemas.microsoft.com/office/powerpoint/2010/main" val="2085179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B254D2D-F9F3-143B-7948-15BFECE77F92}"/>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94AE45B-B29D-FA33-115C-2C21EF4894A1}"/>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74CB787F-4340-B73E-2CF5-468AD19FFFEF}"/>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DBA55AA1-97FC-0408-0F26-D6296C8F260F}"/>
              </a:ext>
            </a:extLst>
          </p:cNvPr>
          <p:cNvSpPr>
            <a:spLocks noGrp="1"/>
          </p:cNvSpPr>
          <p:nvPr>
            <p:ph type="dt" sz="half" idx="10"/>
          </p:nvPr>
        </p:nvSpPr>
        <p:spPr/>
        <p:txBody>
          <a:bodyPr/>
          <a:lstStyle/>
          <a:p>
            <a:fld id="{6F9BF4E6-566A-44B8-B2CF-29E9F5E4F17A}" type="datetimeFigureOut">
              <a:rPr lang="ko-KR" altLang="en-US" smtClean="0"/>
              <a:t>2023-08-13</a:t>
            </a:fld>
            <a:endParaRPr lang="ko-KR" altLang="en-US"/>
          </a:p>
        </p:txBody>
      </p:sp>
      <p:sp>
        <p:nvSpPr>
          <p:cNvPr id="6" name="바닥글 개체 틀 5">
            <a:extLst>
              <a:ext uri="{FF2B5EF4-FFF2-40B4-BE49-F238E27FC236}">
                <a16:creationId xmlns:a16="http://schemas.microsoft.com/office/drawing/2014/main" id="{15E113DE-2553-7053-C16B-47B88E643206}"/>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C84B4B41-42C6-6950-58F4-F07357F04BF2}"/>
              </a:ext>
            </a:extLst>
          </p:cNvPr>
          <p:cNvSpPr>
            <a:spLocks noGrp="1"/>
          </p:cNvSpPr>
          <p:nvPr>
            <p:ph type="sldNum" sz="quarter" idx="12"/>
          </p:nvPr>
        </p:nvSpPr>
        <p:spPr/>
        <p:txBody>
          <a:bodyPr/>
          <a:lstStyle/>
          <a:p>
            <a:fld id="{3F8C0FB0-3FC5-48ED-81C6-B407B199D8EF}" type="slidenum">
              <a:rPr lang="ko-KR" altLang="en-US" smtClean="0"/>
              <a:t>‹#›</a:t>
            </a:fld>
            <a:endParaRPr lang="ko-KR" altLang="en-US"/>
          </a:p>
        </p:txBody>
      </p:sp>
    </p:spTree>
    <p:extLst>
      <p:ext uri="{BB962C8B-B14F-4D97-AF65-F5344CB8AC3E}">
        <p14:creationId xmlns:p14="http://schemas.microsoft.com/office/powerpoint/2010/main" val="2324920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1DDA980-1169-AD46-598F-D8662DA8096B}"/>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17958893-4D5A-3AA3-8CCC-40C9407D5C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6E316BC1-65CB-3092-361E-228D9B30B007}"/>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7F9B687E-9BFB-C4E1-68EF-D76EDF956C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7E5F2539-C120-1313-9F04-C64307945269}"/>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D7E84462-2F6D-2410-0465-29A46CE83406}"/>
              </a:ext>
            </a:extLst>
          </p:cNvPr>
          <p:cNvSpPr>
            <a:spLocks noGrp="1"/>
          </p:cNvSpPr>
          <p:nvPr>
            <p:ph type="dt" sz="half" idx="10"/>
          </p:nvPr>
        </p:nvSpPr>
        <p:spPr/>
        <p:txBody>
          <a:bodyPr/>
          <a:lstStyle/>
          <a:p>
            <a:fld id="{6F9BF4E6-566A-44B8-B2CF-29E9F5E4F17A}" type="datetimeFigureOut">
              <a:rPr lang="ko-KR" altLang="en-US" smtClean="0"/>
              <a:t>2023-08-13</a:t>
            </a:fld>
            <a:endParaRPr lang="ko-KR" altLang="en-US"/>
          </a:p>
        </p:txBody>
      </p:sp>
      <p:sp>
        <p:nvSpPr>
          <p:cNvPr id="8" name="바닥글 개체 틀 7">
            <a:extLst>
              <a:ext uri="{FF2B5EF4-FFF2-40B4-BE49-F238E27FC236}">
                <a16:creationId xmlns:a16="http://schemas.microsoft.com/office/drawing/2014/main" id="{1555B9FB-A624-FE60-10F4-CED690DCD2AF}"/>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EA5C68E6-9DF4-2F9C-5C45-A67D946FEE7F}"/>
              </a:ext>
            </a:extLst>
          </p:cNvPr>
          <p:cNvSpPr>
            <a:spLocks noGrp="1"/>
          </p:cNvSpPr>
          <p:nvPr>
            <p:ph type="sldNum" sz="quarter" idx="12"/>
          </p:nvPr>
        </p:nvSpPr>
        <p:spPr/>
        <p:txBody>
          <a:bodyPr/>
          <a:lstStyle/>
          <a:p>
            <a:fld id="{3F8C0FB0-3FC5-48ED-81C6-B407B199D8EF}" type="slidenum">
              <a:rPr lang="ko-KR" altLang="en-US" smtClean="0"/>
              <a:t>‹#›</a:t>
            </a:fld>
            <a:endParaRPr lang="ko-KR" altLang="en-US"/>
          </a:p>
        </p:txBody>
      </p:sp>
    </p:spTree>
    <p:extLst>
      <p:ext uri="{BB962C8B-B14F-4D97-AF65-F5344CB8AC3E}">
        <p14:creationId xmlns:p14="http://schemas.microsoft.com/office/powerpoint/2010/main" val="1565787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011B442-10D9-9125-6948-02E2EB02EDF4}"/>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9BD1EFFF-F697-ADAF-F903-8F7FDE35AF59}"/>
              </a:ext>
            </a:extLst>
          </p:cNvPr>
          <p:cNvSpPr>
            <a:spLocks noGrp="1"/>
          </p:cNvSpPr>
          <p:nvPr>
            <p:ph type="dt" sz="half" idx="10"/>
          </p:nvPr>
        </p:nvSpPr>
        <p:spPr/>
        <p:txBody>
          <a:bodyPr/>
          <a:lstStyle/>
          <a:p>
            <a:fld id="{6F9BF4E6-566A-44B8-B2CF-29E9F5E4F17A}" type="datetimeFigureOut">
              <a:rPr lang="ko-KR" altLang="en-US" smtClean="0"/>
              <a:t>2023-08-13</a:t>
            </a:fld>
            <a:endParaRPr lang="ko-KR" altLang="en-US"/>
          </a:p>
        </p:txBody>
      </p:sp>
      <p:sp>
        <p:nvSpPr>
          <p:cNvPr id="4" name="바닥글 개체 틀 3">
            <a:extLst>
              <a:ext uri="{FF2B5EF4-FFF2-40B4-BE49-F238E27FC236}">
                <a16:creationId xmlns:a16="http://schemas.microsoft.com/office/drawing/2014/main" id="{F3CD1E91-5D1A-C6B6-EA5B-FAFF05575EF8}"/>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7FE121D9-D2C7-0140-68C1-664019C77E35}"/>
              </a:ext>
            </a:extLst>
          </p:cNvPr>
          <p:cNvSpPr>
            <a:spLocks noGrp="1"/>
          </p:cNvSpPr>
          <p:nvPr>
            <p:ph type="sldNum" sz="quarter" idx="12"/>
          </p:nvPr>
        </p:nvSpPr>
        <p:spPr/>
        <p:txBody>
          <a:bodyPr/>
          <a:lstStyle/>
          <a:p>
            <a:fld id="{3F8C0FB0-3FC5-48ED-81C6-B407B199D8EF}" type="slidenum">
              <a:rPr lang="ko-KR" altLang="en-US" smtClean="0"/>
              <a:t>‹#›</a:t>
            </a:fld>
            <a:endParaRPr lang="ko-KR" altLang="en-US"/>
          </a:p>
        </p:txBody>
      </p:sp>
    </p:spTree>
    <p:extLst>
      <p:ext uri="{BB962C8B-B14F-4D97-AF65-F5344CB8AC3E}">
        <p14:creationId xmlns:p14="http://schemas.microsoft.com/office/powerpoint/2010/main" val="1261302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44EBFD89-D0B5-C4C3-AFD2-91BE3894B6BD}"/>
              </a:ext>
            </a:extLst>
          </p:cNvPr>
          <p:cNvSpPr>
            <a:spLocks noGrp="1"/>
          </p:cNvSpPr>
          <p:nvPr>
            <p:ph type="dt" sz="half" idx="10"/>
          </p:nvPr>
        </p:nvSpPr>
        <p:spPr/>
        <p:txBody>
          <a:bodyPr/>
          <a:lstStyle/>
          <a:p>
            <a:fld id="{6F9BF4E6-566A-44B8-B2CF-29E9F5E4F17A}" type="datetimeFigureOut">
              <a:rPr lang="ko-KR" altLang="en-US" smtClean="0"/>
              <a:t>2023-08-13</a:t>
            </a:fld>
            <a:endParaRPr lang="ko-KR" altLang="en-US"/>
          </a:p>
        </p:txBody>
      </p:sp>
      <p:sp>
        <p:nvSpPr>
          <p:cNvPr id="3" name="바닥글 개체 틀 2">
            <a:extLst>
              <a:ext uri="{FF2B5EF4-FFF2-40B4-BE49-F238E27FC236}">
                <a16:creationId xmlns:a16="http://schemas.microsoft.com/office/drawing/2014/main" id="{03D15CC3-0F87-E771-3FE4-3A663226A7EF}"/>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5CD62F2E-0B34-E65A-2630-F9ACAF2B27FB}"/>
              </a:ext>
            </a:extLst>
          </p:cNvPr>
          <p:cNvSpPr>
            <a:spLocks noGrp="1"/>
          </p:cNvSpPr>
          <p:nvPr>
            <p:ph type="sldNum" sz="quarter" idx="12"/>
          </p:nvPr>
        </p:nvSpPr>
        <p:spPr/>
        <p:txBody>
          <a:bodyPr/>
          <a:lstStyle/>
          <a:p>
            <a:fld id="{3F8C0FB0-3FC5-48ED-81C6-B407B199D8EF}" type="slidenum">
              <a:rPr lang="ko-KR" altLang="en-US" smtClean="0"/>
              <a:t>‹#›</a:t>
            </a:fld>
            <a:endParaRPr lang="ko-KR" altLang="en-US"/>
          </a:p>
        </p:txBody>
      </p:sp>
    </p:spTree>
    <p:extLst>
      <p:ext uri="{BB962C8B-B14F-4D97-AF65-F5344CB8AC3E}">
        <p14:creationId xmlns:p14="http://schemas.microsoft.com/office/powerpoint/2010/main" val="3557172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9DA3AFB-EDDB-E578-0C2C-098C4F2C8522}"/>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3F4BF4CE-703C-F7E2-6F43-7E29086FEE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0BCF743A-F6F6-5725-3C9C-132B088D1A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AA276D1B-EDBB-FA8F-C782-D6DBCE2E3E35}"/>
              </a:ext>
            </a:extLst>
          </p:cNvPr>
          <p:cNvSpPr>
            <a:spLocks noGrp="1"/>
          </p:cNvSpPr>
          <p:nvPr>
            <p:ph type="dt" sz="half" idx="10"/>
          </p:nvPr>
        </p:nvSpPr>
        <p:spPr/>
        <p:txBody>
          <a:bodyPr/>
          <a:lstStyle/>
          <a:p>
            <a:fld id="{6F9BF4E6-566A-44B8-B2CF-29E9F5E4F17A}" type="datetimeFigureOut">
              <a:rPr lang="ko-KR" altLang="en-US" smtClean="0"/>
              <a:t>2023-08-13</a:t>
            </a:fld>
            <a:endParaRPr lang="ko-KR" altLang="en-US"/>
          </a:p>
        </p:txBody>
      </p:sp>
      <p:sp>
        <p:nvSpPr>
          <p:cNvPr id="6" name="바닥글 개체 틀 5">
            <a:extLst>
              <a:ext uri="{FF2B5EF4-FFF2-40B4-BE49-F238E27FC236}">
                <a16:creationId xmlns:a16="http://schemas.microsoft.com/office/drawing/2014/main" id="{D4C4BDEC-D673-2895-7FAC-0857BC96F6C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303B55F-0D98-6507-E77C-480C26D2AC6B}"/>
              </a:ext>
            </a:extLst>
          </p:cNvPr>
          <p:cNvSpPr>
            <a:spLocks noGrp="1"/>
          </p:cNvSpPr>
          <p:nvPr>
            <p:ph type="sldNum" sz="quarter" idx="12"/>
          </p:nvPr>
        </p:nvSpPr>
        <p:spPr/>
        <p:txBody>
          <a:bodyPr/>
          <a:lstStyle/>
          <a:p>
            <a:fld id="{3F8C0FB0-3FC5-48ED-81C6-B407B199D8EF}" type="slidenum">
              <a:rPr lang="ko-KR" altLang="en-US" smtClean="0"/>
              <a:t>‹#›</a:t>
            </a:fld>
            <a:endParaRPr lang="ko-KR" altLang="en-US"/>
          </a:p>
        </p:txBody>
      </p:sp>
    </p:spTree>
    <p:extLst>
      <p:ext uri="{BB962C8B-B14F-4D97-AF65-F5344CB8AC3E}">
        <p14:creationId xmlns:p14="http://schemas.microsoft.com/office/powerpoint/2010/main" val="3053427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F1BB53D-CB0E-8C04-74E5-CD931DCACD5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128413EC-C1C9-449A-74AD-CE2F7EF5BA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64A89626-BF14-1393-EB4E-53E1519E6F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2692EA99-7097-BFA1-4CB1-B33DF144284A}"/>
              </a:ext>
            </a:extLst>
          </p:cNvPr>
          <p:cNvSpPr>
            <a:spLocks noGrp="1"/>
          </p:cNvSpPr>
          <p:nvPr>
            <p:ph type="dt" sz="half" idx="10"/>
          </p:nvPr>
        </p:nvSpPr>
        <p:spPr/>
        <p:txBody>
          <a:bodyPr/>
          <a:lstStyle/>
          <a:p>
            <a:fld id="{6F9BF4E6-566A-44B8-B2CF-29E9F5E4F17A}" type="datetimeFigureOut">
              <a:rPr lang="ko-KR" altLang="en-US" smtClean="0"/>
              <a:t>2023-08-13</a:t>
            </a:fld>
            <a:endParaRPr lang="ko-KR" altLang="en-US"/>
          </a:p>
        </p:txBody>
      </p:sp>
      <p:sp>
        <p:nvSpPr>
          <p:cNvPr id="6" name="바닥글 개체 틀 5">
            <a:extLst>
              <a:ext uri="{FF2B5EF4-FFF2-40B4-BE49-F238E27FC236}">
                <a16:creationId xmlns:a16="http://schemas.microsoft.com/office/drawing/2014/main" id="{8DA8E997-1278-8B36-A999-750B04C320C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3414221-A748-29FC-8A73-40349DD0AC72}"/>
              </a:ext>
            </a:extLst>
          </p:cNvPr>
          <p:cNvSpPr>
            <a:spLocks noGrp="1"/>
          </p:cNvSpPr>
          <p:nvPr>
            <p:ph type="sldNum" sz="quarter" idx="12"/>
          </p:nvPr>
        </p:nvSpPr>
        <p:spPr/>
        <p:txBody>
          <a:bodyPr/>
          <a:lstStyle/>
          <a:p>
            <a:fld id="{3F8C0FB0-3FC5-48ED-81C6-B407B199D8EF}" type="slidenum">
              <a:rPr lang="ko-KR" altLang="en-US" smtClean="0"/>
              <a:t>‹#›</a:t>
            </a:fld>
            <a:endParaRPr lang="ko-KR" altLang="en-US"/>
          </a:p>
        </p:txBody>
      </p:sp>
    </p:spTree>
    <p:extLst>
      <p:ext uri="{BB962C8B-B14F-4D97-AF65-F5344CB8AC3E}">
        <p14:creationId xmlns:p14="http://schemas.microsoft.com/office/powerpoint/2010/main" val="1975202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D1AD019-4D16-42C9-7584-691A40EEB7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1F949DF9-86E9-0F4F-6C5E-8DDB32ACEE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CA8471C-F8A5-2112-C262-0CB5C17AF2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9BF4E6-566A-44B8-B2CF-29E9F5E4F17A}" type="datetimeFigureOut">
              <a:rPr lang="ko-KR" altLang="en-US" smtClean="0"/>
              <a:t>2023-08-13</a:t>
            </a:fld>
            <a:endParaRPr lang="ko-KR" altLang="en-US"/>
          </a:p>
        </p:txBody>
      </p:sp>
      <p:sp>
        <p:nvSpPr>
          <p:cNvPr id="5" name="바닥글 개체 틀 4">
            <a:extLst>
              <a:ext uri="{FF2B5EF4-FFF2-40B4-BE49-F238E27FC236}">
                <a16:creationId xmlns:a16="http://schemas.microsoft.com/office/drawing/2014/main" id="{EEB74B28-1B6D-5CD5-F298-2904C23D2A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47497281-D19F-ED7F-C2E1-86DFB2366B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8C0FB0-3FC5-48ED-81C6-B407B199D8EF}" type="slidenum">
              <a:rPr lang="ko-KR" altLang="en-US" smtClean="0"/>
              <a:t>‹#›</a:t>
            </a:fld>
            <a:endParaRPr lang="ko-KR" altLang="en-US"/>
          </a:p>
        </p:txBody>
      </p:sp>
    </p:spTree>
    <p:extLst>
      <p:ext uri="{BB962C8B-B14F-4D97-AF65-F5344CB8AC3E}">
        <p14:creationId xmlns:p14="http://schemas.microsoft.com/office/powerpoint/2010/main" val="1592796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jotform.com/?utm_source=formfooter&amp;utm_medium=banner&amp;utm_term=232158786490466&amp;utm_content=jotform_logo&amp;utm_campaign=powered_by_jotform_l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5E0C291-7AF7-B22E-655E-9181198F4777}"/>
              </a:ext>
            </a:extLst>
          </p:cNvPr>
          <p:cNvSpPr txBox="1"/>
          <p:nvPr/>
        </p:nvSpPr>
        <p:spPr>
          <a:xfrm>
            <a:off x="2316637" y="-27549"/>
            <a:ext cx="7986860" cy="523220"/>
          </a:xfrm>
          <a:prstGeom prst="rect">
            <a:avLst/>
          </a:prstGeom>
          <a:noFill/>
        </p:spPr>
        <p:txBody>
          <a:bodyPr wrap="square">
            <a:spAutoFit/>
          </a:bodyPr>
          <a:lstStyle/>
          <a:p>
            <a:pPr algn="ctr"/>
            <a:r>
              <a:rPr lang="en-US" altLang="ko-KR" sz="2800" b="1" i="0" dirty="0">
                <a:solidFill>
                  <a:srgbClr val="2C3345"/>
                </a:solidFill>
                <a:effectLst/>
                <a:latin typeface="Inter"/>
              </a:rPr>
              <a:t>&lt;Questionnaire for Business </a:t>
            </a:r>
            <a:r>
              <a:rPr lang="en-US" altLang="ko-KR" sz="2800" b="1" dirty="0">
                <a:solidFill>
                  <a:srgbClr val="2C3345"/>
                </a:solidFill>
                <a:latin typeface="Inter"/>
              </a:rPr>
              <a:t>Strategy</a:t>
            </a:r>
            <a:r>
              <a:rPr lang="ko-KR" altLang="en-US" sz="2800" b="1" dirty="0">
                <a:solidFill>
                  <a:srgbClr val="2C3345"/>
                </a:solidFill>
                <a:latin typeface="Inter"/>
              </a:rPr>
              <a:t> </a:t>
            </a:r>
            <a:r>
              <a:rPr lang="en-US" altLang="ko-KR" sz="2800" b="1" dirty="0">
                <a:solidFill>
                  <a:srgbClr val="2C3345"/>
                </a:solidFill>
                <a:latin typeface="Inter"/>
              </a:rPr>
              <a:t>&amp;</a:t>
            </a:r>
            <a:r>
              <a:rPr lang="ko-KR" altLang="en-US" sz="2800" b="1" dirty="0">
                <a:solidFill>
                  <a:srgbClr val="2C3345"/>
                </a:solidFill>
                <a:latin typeface="Inter"/>
              </a:rPr>
              <a:t> </a:t>
            </a:r>
            <a:r>
              <a:rPr lang="en-US" altLang="ko-KR" sz="2800" b="1" i="0" dirty="0">
                <a:solidFill>
                  <a:srgbClr val="2C3345"/>
                </a:solidFill>
                <a:effectLst/>
                <a:latin typeface="Inter"/>
              </a:rPr>
              <a:t>Marketing&gt;</a:t>
            </a:r>
            <a:endParaRPr lang="en-US" altLang="ko-KR" sz="2800" b="0" i="0" dirty="0">
              <a:solidFill>
                <a:srgbClr val="57647E"/>
              </a:solidFill>
              <a:effectLst/>
              <a:latin typeface="Inter"/>
            </a:endParaRPr>
          </a:p>
        </p:txBody>
      </p:sp>
      <p:sp>
        <p:nvSpPr>
          <p:cNvPr id="7" name="TextBox 6">
            <a:extLst>
              <a:ext uri="{FF2B5EF4-FFF2-40B4-BE49-F238E27FC236}">
                <a16:creationId xmlns:a16="http://schemas.microsoft.com/office/drawing/2014/main" id="{2E3470FC-AB44-965D-0877-38E8ECD39DAF}"/>
              </a:ext>
            </a:extLst>
          </p:cNvPr>
          <p:cNvSpPr txBox="1"/>
          <p:nvPr/>
        </p:nvSpPr>
        <p:spPr>
          <a:xfrm>
            <a:off x="301657" y="1376068"/>
            <a:ext cx="6231117" cy="369332"/>
          </a:xfrm>
          <a:prstGeom prst="rect">
            <a:avLst/>
          </a:prstGeom>
          <a:noFill/>
        </p:spPr>
        <p:txBody>
          <a:bodyPr wrap="square">
            <a:spAutoFit/>
          </a:bodyPr>
          <a:lstStyle/>
          <a:p>
            <a:r>
              <a:rPr lang="en-US" altLang="ko-KR" b="0" i="0" dirty="0">
                <a:solidFill>
                  <a:srgbClr val="2C3345"/>
                </a:solidFill>
                <a:effectLst/>
                <a:latin typeface="Inter"/>
              </a:rPr>
              <a:t>1. COMPANY OWNERSHIP : (founder 60%, co-owners 40%)</a:t>
            </a:r>
            <a:endParaRPr lang="ko-KR" altLang="en-US" dirty="0"/>
          </a:p>
        </p:txBody>
      </p:sp>
      <p:sp>
        <p:nvSpPr>
          <p:cNvPr id="13" name="TextBox 12">
            <a:extLst>
              <a:ext uri="{FF2B5EF4-FFF2-40B4-BE49-F238E27FC236}">
                <a16:creationId xmlns:a16="http://schemas.microsoft.com/office/drawing/2014/main" id="{BDBC3A77-DB73-1CC9-9CEF-A0DE36814CA3}"/>
              </a:ext>
            </a:extLst>
          </p:cNvPr>
          <p:cNvSpPr txBox="1"/>
          <p:nvPr/>
        </p:nvSpPr>
        <p:spPr>
          <a:xfrm>
            <a:off x="301658" y="973622"/>
            <a:ext cx="2853965" cy="369332"/>
          </a:xfrm>
          <a:prstGeom prst="rect">
            <a:avLst/>
          </a:prstGeom>
          <a:noFill/>
        </p:spPr>
        <p:txBody>
          <a:bodyPr wrap="square">
            <a:spAutoFit/>
          </a:bodyPr>
          <a:lstStyle/>
          <a:p>
            <a:r>
              <a:rPr lang="en-US" altLang="ko-KR" b="1" i="0" dirty="0">
                <a:solidFill>
                  <a:srgbClr val="0070C0"/>
                </a:solidFill>
                <a:effectLst/>
                <a:latin typeface="Inter"/>
              </a:rPr>
              <a:t>COMPANY OVERVIEW</a:t>
            </a:r>
            <a:endParaRPr lang="ko-KR" altLang="en-US" dirty="0">
              <a:solidFill>
                <a:srgbClr val="0070C0"/>
              </a:solidFill>
            </a:endParaRPr>
          </a:p>
        </p:txBody>
      </p:sp>
      <p:sp>
        <p:nvSpPr>
          <p:cNvPr id="15" name="TextBox 14">
            <a:extLst>
              <a:ext uri="{FF2B5EF4-FFF2-40B4-BE49-F238E27FC236}">
                <a16:creationId xmlns:a16="http://schemas.microsoft.com/office/drawing/2014/main" id="{F1F4EC2B-5A3D-6CC0-C712-92E5A80C1539}"/>
              </a:ext>
            </a:extLst>
          </p:cNvPr>
          <p:cNvSpPr txBox="1"/>
          <p:nvPr/>
        </p:nvSpPr>
        <p:spPr>
          <a:xfrm>
            <a:off x="301657" y="1841039"/>
            <a:ext cx="10942605" cy="1200329"/>
          </a:xfrm>
          <a:prstGeom prst="rect">
            <a:avLst/>
          </a:prstGeom>
          <a:noFill/>
        </p:spPr>
        <p:txBody>
          <a:bodyPr wrap="square">
            <a:spAutoFit/>
          </a:bodyPr>
          <a:lstStyle/>
          <a:p>
            <a:r>
              <a:rPr lang="en-US" altLang="ko-KR" b="0" i="0" dirty="0">
                <a:solidFill>
                  <a:srgbClr val="2C3345"/>
                </a:solidFill>
                <a:effectLst/>
                <a:latin typeface="Inter"/>
              </a:rPr>
              <a:t>2. WHAT IS THE COMPANY'S VISION? our vision is to be the biggest sericulture farm in Ethiopia and to dominate the world market by our silk products</a:t>
            </a:r>
          </a:p>
          <a:p>
            <a:endParaRPr lang="en-US" altLang="ko-KR" b="0" i="0" dirty="0">
              <a:solidFill>
                <a:srgbClr val="2C3345"/>
              </a:solidFill>
              <a:effectLst/>
              <a:latin typeface="Inter"/>
            </a:endParaRPr>
          </a:p>
          <a:p>
            <a:endParaRPr lang="ko-KR" altLang="en-US" dirty="0"/>
          </a:p>
        </p:txBody>
      </p:sp>
      <p:sp>
        <p:nvSpPr>
          <p:cNvPr id="19" name="TextBox 18">
            <a:extLst>
              <a:ext uri="{FF2B5EF4-FFF2-40B4-BE49-F238E27FC236}">
                <a16:creationId xmlns:a16="http://schemas.microsoft.com/office/drawing/2014/main" id="{03235DA9-5042-C17B-3CA1-13625C7128A1}"/>
              </a:ext>
            </a:extLst>
          </p:cNvPr>
          <p:cNvSpPr txBox="1"/>
          <p:nvPr/>
        </p:nvSpPr>
        <p:spPr>
          <a:xfrm>
            <a:off x="283576" y="2409742"/>
            <a:ext cx="10714007" cy="1477328"/>
          </a:xfrm>
          <a:prstGeom prst="rect">
            <a:avLst/>
          </a:prstGeom>
          <a:noFill/>
        </p:spPr>
        <p:txBody>
          <a:bodyPr wrap="square">
            <a:spAutoFit/>
          </a:bodyPr>
          <a:lstStyle/>
          <a:p>
            <a:r>
              <a:rPr lang="en-US" altLang="ko-KR" b="0" i="0" dirty="0">
                <a:solidFill>
                  <a:srgbClr val="2C3345"/>
                </a:solidFill>
                <a:effectLst/>
                <a:latin typeface="Inter"/>
              </a:rPr>
              <a:t>3. WHAT ARE THE COMPANY'S MAIN SERVICES?</a:t>
            </a:r>
          </a:p>
          <a:p>
            <a:r>
              <a:rPr lang="en-US" altLang="ko-KR" b="0" i="0" dirty="0">
                <a:solidFill>
                  <a:srgbClr val="2C3345"/>
                </a:solidFill>
                <a:effectLst/>
                <a:latin typeface="Inter"/>
              </a:rPr>
              <a:t>Rearing of silkworm to produce silk and silk products</a:t>
            </a:r>
          </a:p>
          <a:p>
            <a:r>
              <a:rPr lang="en-US" altLang="ko-KR" b="0" i="0" dirty="0">
                <a:solidFill>
                  <a:srgbClr val="2C3345"/>
                </a:solidFill>
                <a:effectLst/>
                <a:latin typeface="Inter"/>
              </a:rPr>
              <a:t>Processing fresh cocoon By using our processing machines, drying, boiling, reeling of silk cocoons, re-reeling, dyeing, twisting, weaving and finishing processing will be carried out. Different clothe types such as scarves, cultural female and male clothes made from silk and cotton will be prepared as the primary product.  </a:t>
            </a:r>
            <a:endParaRPr lang="ko-KR" altLang="en-US" dirty="0"/>
          </a:p>
        </p:txBody>
      </p:sp>
      <p:sp>
        <p:nvSpPr>
          <p:cNvPr id="22" name="TextBox 21">
            <a:extLst>
              <a:ext uri="{FF2B5EF4-FFF2-40B4-BE49-F238E27FC236}">
                <a16:creationId xmlns:a16="http://schemas.microsoft.com/office/drawing/2014/main" id="{CB6B019D-12C6-6991-E499-D7D420F53AFA}"/>
              </a:ext>
            </a:extLst>
          </p:cNvPr>
          <p:cNvSpPr txBox="1"/>
          <p:nvPr/>
        </p:nvSpPr>
        <p:spPr>
          <a:xfrm>
            <a:off x="283576" y="3751059"/>
            <a:ext cx="3842602" cy="369332"/>
          </a:xfrm>
          <a:prstGeom prst="rect">
            <a:avLst/>
          </a:prstGeom>
          <a:noFill/>
        </p:spPr>
        <p:txBody>
          <a:bodyPr wrap="square">
            <a:spAutoFit/>
          </a:bodyPr>
          <a:lstStyle/>
          <a:p>
            <a:r>
              <a:rPr lang="en-US" altLang="ko-KR" b="1" i="0" dirty="0">
                <a:solidFill>
                  <a:srgbClr val="0070C0"/>
                </a:solidFill>
                <a:effectLst/>
                <a:latin typeface="Inter"/>
              </a:rPr>
              <a:t>COMPANY PERFORMANCE</a:t>
            </a:r>
            <a:endParaRPr lang="ko-KR" altLang="en-US" dirty="0">
              <a:solidFill>
                <a:srgbClr val="0070C0"/>
              </a:solidFill>
            </a:endParaRPr>
          </a:p>
        </p:txBody>
      </p:sp>
      <p:sp>
        <p:nvSpPr>
          <p:cNvPr id="23" name="TextBox 22">
            <a:extLst>
              <a:ext uri="{FF2B5EF4-FFF2-40B4-BE49-F238E27FC236}">
                <a16:creationId xmlns:a16="http://schemas.microsoft.com/office/drawing/2014/main" id="{BC6C5B6E-B878-0C89-8F41-9C26A9BC21E9}"/>
              </a:ext>
            </a:extLst>
          </p:cNvPr>
          <p:cNvSpPr txBox="1"/>
          <p:nvPr/>
        </p:nvSpPr>
        <p:spPr>
          <a:xfrm>
            <a:off x="260895" y="4040982"/>
            <a:ext cx="6962742" cy="369332"/>
          </a:xfrm>
          <a:prstGeom prst="rect">
            <a:avLst/>
          </a:prstGeom>
          <a:noFill/>
        </p:spPr>
        <p:txBody>
          <a:bodyPr wrap="square">
            <a:spAutoFit/>
          </a:bodyPr>
          <a:lstStyle/>
          <a:p>
            <a:r>
              <a:rPr lang="en-US" altLang="ko-KR" b="0" i="0" dirty="0">
                <a:solidFill>
                  <a:srgbClr val="2C3345"/>
                </a:solidFill>
                <a:effectLst/>
                <a:latin typeface="Inter"/>
              </a:rPr>
              <a:t>4. WHAT ARE SOME OF THE COMPANY'S CURRENT GOALS? </a:t>
            </a:r>
            <a:endParaRPr lang="ko-KR" altLang="en-US" dirty="0"/>
          </a:p>
        </p:txBody>
      </p:sp>
      <p:sp>
        <p:nvSpPr>
          <p:cNvPr id="24" name="TextBox 23">
            <a:extLst>
              <a:ext uri="{FF2B5EF4-FFF2-40B4-BE49-F238E27FC236}">
                <a16:creationId xmlns:a16="http://schemas.microsoft.com/office/drawing/2014/main" id="{175562B5-0DB2-C3E9-4644-544C0BDB3701}"/>
              </a:ext>
            </a:extLst>
          </p:cNvPr>
          <p:cNvSpPr txBox="1"/>
          <p:nvPr/>
        </p:nvSpPr>
        <p:spPr>
          <a:xfrm>
            <a:off x="497889" y="4293520"/>
            <a:ext cx="7570421" cy="369332"/>
          </a:xfrm>
          <a:prstGeom prst="rect">
            <a:avLst/>
          </a:prstGeom>
          <a:noFill/>
        </p:spPr>
        <p:txBody>
          <a:bodyPr wrap="square">
            <a:spAutoFit/>
          </a:bodyPr>
          <a:lstStyle/>
          <a:p>
            <a:r>
              <a:rPr lang="en-US" altLang="ko-KR" b="0" i="0" dirty="0">
                <a:solidFill>
                  <a:srgbClr val="2C3345"/>
                </a:solidFill>
                <a:effectLst/>
                <a:latin typeface="Inter"/>
              </a:rPr>
              <a:t>- SALES: AVERAGE GROWTH %, INCREASE OR DECREASE ? </a:t>
            </a:r>
            <a:endParaRPr lang="ko-KR" altLang="en-US" dirty="0"/>
          </a:p>
        </p:txBody>
      </p:sp>
      <p:sp>
        <p:nvSpPr>
          <p:cNvPr id="25" name="TextBox 24">
            <a:extLst>
              <a:ext uri="{FF2B5EF4-FFF2-40B4-BE49-F238E27FC236}">
                <a16:creationId xmlns:a16="http://schemas.microsoft.com/office/drawing/2014/main" id="{1F6C46CB-1FBD-9346-121A-57A74878B86D}"/>
              </a:ext>
            </a:extLst>
          </p:cNvPr>
          <p:cNvSpPr txBox="1"/>
          <p:nvPr/>
        </p:nvSpPr>
        <p:spPr>
          <a:xfrm>
            <a:off x="473916" y="4578486"/>
            <a:ext cx="8569488" cy="369332"/>
          </a:xfrm>
          <a:prstGeom prst="rect">
            <a:avLst/>
          </a:prstGeom>
          <a:noFill/>
        </p:spPr>
        <p:txBody>
          <a:bodyPr wrap="square">
            <a:spAutoFit/>
          </a:bodyPr>
          <a:lstStyle/>
          <a:p>
            <a:r>
              <a:rPr lang="en-US" altLang="ko-KR" b="0" i="0" dirty="0">
                <a:solidFill>
                  <a:srgbClr val="2C3345"/>
                </a:solidFill>
                <a:effectLst/>
                <a:latin typeface="Inter"/>
              </a:rPr>
              <a:t>- SUMMARY OF OVERALL : sales, profit margin, projected future projects</a:t>
            </a:r>
            <a:endParaRPr lang="ko-KR" altLang="en-US" dirty="0"/>
          </a:p>
        </p:txBody>
      </p:sp>
      <p:sp>
        <p:nvSpPr>
          <p:cNvPr id="28" name="TextBox 27">
            <a:extLst>
              <a:ext uri="{FF2B5EF4-FFF2-40B4-BE49-F238E27FC236}">
                <a16:creationId xmlns:a16="http://schemas.microsoft.com/office/drawing/2014/main" id="{204EA95E-C161-49F3-FBA7-949A588D91C5}"/>
              </a:ext>
            </a:extLst>
          </p:cNvPr>
          <p:cNvSpPr txBox="1"/>
          <p:nvPr/>
        </p:nvSpPr>
        <p:spPr>
          <a:xfrm>
            <a:off x="200321" y="6077236"/>
            <a:ext cx="11145276" cy="369332"/>
          </a:xfrm>
          <a:prstGeom prst="rect">
            <a:avLst/>
          </a:prstGeom>
          <a:noFill/>
        </p:spPr>
        <p:txBody>
          <a:bodyPr wrap="square">
            <a:spAutoFit/>
          </a:bodyPr>
          <a:lstStyle/>
          <a:p>
            <a:r>
              <a:rPr lang="en-US" altLang="ko-KR" b="0" i="0" dirty="0">
                <a:solidFill>
                  <a:srgbClr val="2C3345"/>
                </a:solidFill>
                <a:effectLst/>
                <a:latin typeface="Inter"/>
              </a:rPr>
              <a:t>5. WHAT WAS THE COMPANY'S REVENUE GROWTH IN THE PREVIOUS FINANCIAL YEARS? (3 years)</a:t>
            </a:r>
            <a:endParaRPr lang="ko-KR" altLang="en-US" dirty="0"/>
          </a:p>
        </p:txBody>
      </p:sp>
      <p:sp>
        <p:nvSpPr>
          <p:cNvPr id="35" name="TextBox 34">
            <a:extLst>
              <a:ext uri="{FF2B5EF4-FFF2-40B4-BE49-F238E27FC236}">
                <a16:creationId xmlns:a16="http://schemas.microsoft.com/office/drawing/2014/main" id="{0DD580BD-55C7-BCB3-9926-C0DBE791854F}"/>
              </a:ext>
            </a:extLst>
          </p:cNvPr>
          <p:cNvSpPr txBox="1"/>
          <p:nvPr/>
        </p:nvSpPr>
        <p:spPr>
          <a:xfrm>
            <a:off x="301656" y="706427"/>
            <a:ext cx="6231118" cy="369332"/>
          </a:xfrm>
          <a:prstGeom prst="rect">
            <a:avLst/>
          </a:prstGeom>
          <a:noFill/>
        </p:spPr>
        <p:txBody>
          <a:bodyPr wrap="square">
            <a:spAutoFit/>
          </a:bodyPr>
          <a:lstStyle/>
          <a:p>
            <a:r>
              <a:rPr kumimoji="0" lang="en-US" altLang="ko-KR" sz="1800" b="1" i="0" u="none" strike="noStrike" kern="100" cap="none" spc="0" normalizeH="0" baseline="0" noProof="0" dirty="0">
                <a:ln>
                  <a:noFill/>
                </a:ln>
                <a:solidFill>
                  <a:srgbClr val="FF0000"/>
                </a:solidFill>
                <a:effectLst/>
                <a:uLnTx/>
                <a:uFillTx/>
                <a:latin typeface="Arial" panose="020B0604020202020204" pitchFamily="34" charset="0"/>
                <a:ea typeface="맑은 고딕" panose="020B0503020000020004" pitchFamily="50" charset="-127"/>
                <a:cs typeface="Times New Roman" panose="02020603050405020304" pitchFamily="18" charset="0"/>
              </a:rPr>
              <a:t>Please describe for the below questions. Be specific. </a:t>
            </a:r>
            <a:endParaRPr lang="ko-KR" altLang="en-US" dirty="0">
              <a:solidFill>
                <a:srgbClr val="FF0000"/>
              </a:solidFill>
            </a:endParaRPr>
          </a:p>
        </p:txBody>
      </p:sp>
      <p:sp>
        <p:nvSpPr>
          <p:cNvPr id="2" name="TextBox 1">
            <a:extLst>
              <a:ext uri="{FF2B5EF4-FFF2-40B4-BE49-F238E27FC236}">
                <a16:creationId xmlns:a16="http://schemas.microsoft.com/office/drawing/2014/main" id="{6274A90C-FF39-161F-D56A-1A647E7A9711}"/>
              </a:ext>
            </a:extLst>
          </p:cNvPr>
          <p:cNvSpPr txBox="1"/>
          <p:nvPr/>
        </p:nvSpPr>
        <p:spPr>
          <a:xfrm>
            <a:off x="396554" y="4947818"/>
            <a:ext cx="10847708" cy="1477328"/>
          </a:xfrm>
          <a:prstGeom prst="rect">
            <a:avLst/>
          </a:prstGeom>
          <a:noFill/>
        </p:spPr>
        <p:txBody>
          <a:bodyPr wrap="square" rtlCol="0">
            <a:spAutoFit/>
          </a:bodyPr>
          <a:lstStyle/>
          <a:p>
            <a:pPr algn="l">
              <a:buFont typeface="Arial" panose="020B0604020202020204" pitchFamily="34" charset="0"/>
              <a:buChar char="•"/>
            </a:pPr>
            <a:r>
              <a:rPr lang="en-US" b="0" i="0" dirty="0">
                <a:solidFill>
                  <a:srgbClr val="1C1917"/>
                </a:solidFill>
                <a:effectLst/>
                <a:latin typeface="-apple-system"/>
              </a:rPr>
              <a:t>    Become the #1 silk producer in Ethiopia with 50% market share by 2025</a:t>
            </a:r>
          </a:p>
          <a:p>
            <a:pPr algn="l">
              <a:buFont typeface="Arial" panose="020B0604020202020204" pitchFamily="34" charset="0"/>
              <a:buChar char="•"/>
            </a:pPr>
            <a:r>
              <a:rPr lang="en-US" b="0" i="0" dirty="0">
                <a:solidFill>
                  <a:srgbClr val="1C1917"/>
                </a:solidFill>
                <a:effectLst/>
                <a:latin typeface="-apple-system"/>
              </a:rPr>
              <a:t>    Increase raw silk production capacity to 500 metric tons annually by 2027</a:t>
            </a:r>
          </a:p>
          <a:p>
            <a:pPr marL="285750" indent="-285750">
              <a:buFont typeface="Arial" panose="020B0604020202020204" pitchFamily="34" charset="0"/>
              <a:buChar char="•"/>
            </a:pPr>
            <a:r>
              <a:rPr lang="en-US" b="0" i="0" dirty="0">
                <a:solidFill>
                  <a:srgbClr val="1C1917"/>
                </a:solidFill>
                <a:effectLst/>
                <a:latin typeface="-apple-system"/>
              </a:rPr>
              <a:t>Reduce defects in reeling and weaving to &lt;1% by 2023</a:t>
            </a:r>
          </a:p>
          <a:p>
            <a:pPr marL="285750" indent="-285750">
              <a:buFont typeface="Arial" panose="020B0604020202020204" pitchFamily="34" charset="0"/>
              <a:buChar char="•"/>
            </a:pPr>
            <a:r>
              <a:rPr lang="en-US" b="0" i="0" dirty="0">
                <a:solidFill>
                  <a:srgbClr val="1C1917"/>
                </a:solidFill>
                <a:effectLst/>
                <a:latin typeface="-apple-system"/>
              </a:rPr>
              <a:t>Expand distribution networks to export silk to 10 new global markets by 2026</a:t>
            </a:r>
          </a:p>
          <a:p>
            <a:endParaRPr lang="en-US" dirty="0"/>
          </a:p>
        </p:txBody>
      </p:sp>
    </p:spTree>
    <p:extLst>
      <p:ext uri="{BB962C8B-B14F-4D97-AF65-F5344CB8AC3E}">
        <p14:creationId xmlns:p14="http://schemas.microsoft.com/office/powerpoint/2010/main" val="84745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AutoShape 549" descr="Jotform Logo">
            <a:hlinkClick r:id="rId2"/>
            <a:extLst>
              <a:ext uri="{FF2B5EF4-FFF2-40B4-BE49-F238E27FC236}">
                <a16:creationId xmlns:a16="http://schemas.microsoft.com/office/drawing/2014/main" id="{08478E24-DBC2-DA47-6EC1-D3413AF5FBA8}"/>
              </a:ext>
            </a:extLst>
          </p:cNvPr>
          <p:cNvSpPr>
            <a:spLocks noChangeAspect="1" noChangeArrowheads="1"/>
          </p:cNvSpPr>
          <p:nvPr/>
        </p:nvSpPr>
        <p:spPr bwMode="auto">
          <a:xfrm>
            <a:off x="4891088" y="10718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595" name="TextBox 594">
            <a:extLst>
              <a:ext uri="{FF2B5EF4-FFF2-40B4-BE49-F238E27FC236}">
                <a16:creationId xmlns:a16="http://schemas.microsoft.com/office/drawing/2014/main" id="{89132216-D010-2C3F-D132-4DAFB7BCC1A6}"/>
              </a:ext>
            </a:extLst>
          </p:cNvPr>
          <p:cNvSpPr txBox="1"/>
          <p:nvPr/>
        </p:nvSpPr>
        <p:spPr>
          <a:xfrm>
            <a:off x="168811" y="1527763"/>
            <a:ext cx="10054154" cy="462627"/>
          </a:xfrm>
          <a:prstGeom prst="rect">
            <a:avLst/>
          </a:prstGeom>
          <a:noFill/>
        </p:spPr>
        <p:txBody>
          <a:bodyPr wrap="square">
            <a:spAutoFit/>
          </a:bodyPr>
          <a:lstStyle/>
          <a:p>
            <a:pPr>
              <a:lnSpc>
                <a:spcPct val="150000"/>
              </a:lnSpc>
            </a:pPr>
            <a:r>
              <a:rPr lang="en-US" altLang="ko-KR" b="0" i="0" dirty="0">
                <a:solidFill>
                  <a:srgbClr val="2C3345"/>
                </a:solidFill>
                <a:effectLst/>
                <a:latin typeface="Inter"/>
              </a:rPr>
              <a:t>7. WHAT DROVE THE ENTREPRENEUR TO START THE BUSINESS? The passion I have for the industry</a:t>
            </a:r>
            <a:endParaRPr lang="ko-KR" altLang="en-US" dirty="0"/>
          </a:p>
        </p:txBody>
      </p:sp>
      <p:sp>
        <p:nvSpPr>
          <p:cNvPr id="596" name="TextBox 595">
            <a:extLst>
              <a:ext uri="{FF2B5EF4-FFF2-40B4-BE49-F238E27FC236}">
                <a16:creationId xmlns:a16="http://schemas.microsoft.com/office/drawing/2014/main" id="{130D72B8-6A61-7A45-04C3-CC46770CF11E}"/>
              </a:ext>
            </a:extLst>
          </p:cNvPr>
          <p:cNvSpPr txBox="1"/>
          <p:nvPr/>
        </p:nvSpPr>
        <p:spPr>
          <a:xfrm>
            <a:off x="168810" y="1891408"/>
            <a:ext cx="11563937" cy="462627"/>
          </a:xfrm>
          <a:prstGeom prst="rect">
            <a:avLst/>
          </a:prstGeom>
          <a:noFill/>
        </p:spPr>
        <p:txBody>
          <a:bodyPr wrap="square">
            <a:spAutoFit/>
          </a:bodyPr>
          <a:lstStyle/>
          <a:p>
            <a:pPr>
              <a:lnSpc>
                <a:spcPct val="150000"/>
              </a:lnSpc>
            </a:pPr>
            <a:r>
              <a:rPr lang="en-US" altLang="ko-KR" b="0" i="0" dirty="0">
                <a:solidFill>
                  <a:srgbClr val="2C3345"/>
                </a:solidFill>
                <a:effectLst/>
                <a:latin typeface="Inter"/>
              </a:rPr>
              <a:t>8. WHAT ARE SOME OF THE CHALLENGES IN RUNNING THE BUSINESS? Financial and the limit to access some machineries.</a:t>
            </a:r>
            <a:endParaRPr lang="ko-KR" altLang="en-US" dirty="0"/>
          </a:p>
        </p:txBody>
      </p:sp>
      <p:sp>
        <p:nvSpPr>
          <p:cNvPr id="597" name="TextBox 596">
            <a:extLst>
              <a:ext uri="{FF2B5EF4-FFF2-40B4-BE49-F238E27FC236}">
                <a16:creationId xmlns:a16="http://schemas.microsoft.com/office/drawing/2014/main" id="{A9BBB2BB-20E2-5A66-5DCC-F07233EF2713}"/>
              </a:ext>
            </a:extLst>
          </p:cNvPr>
          <p:cNvSpPr txBox="1"/>
          <p:nvPr/>
        </p:nvSpPr>
        <p:spPr>
          <a:xfrm>
            <a:off x="202762" y="2250170"/>
            <a:ext cx="11393926" cy="923330"/>
          </a:xfrm>
          <a:prstGeom prst="rect">
            <a:avLst/>
          </a:prstGeom>
          <a:noFill/>
        </p:spPr>
        <p:txBody>
          <a:bodyPr wrap="square">
            <a:spAutoFit/>
          </a:bodyPr>
          <a:lstStyle/>
          <a:p>
            <a:r>
              <a:rPr lang="en-US" altLang="ko-KR" b="0" i="0" dirty="0">
                <a:solidFill>
                  <a:srgbClr val="2C3345"/>
                </a:solidFill>
                <a:effectLst/>
                <a:latin typeface="Inter"/>
              </a:rPr>
              <a:t>9. WHAT ARE SOME OF THE HIGHLIGHTS IN RUNNING THE BUSINESS?</a:t>
            </a:r>
            <a:r>
              <a:rPr lang="en-US" altLang="ko-KR" dirty="0">
                <a:solidFill>
                  <a:srgbClr val="2C3345"/>
                </a:solidFill>
                <a:latin typeface="Inter"/>
              </a:rPr>
              <a:t> I work with the international center of insect physiology and ecology(</a:t>
            </a:r>
            <a:r>
              <a:rPr lang="en-US" altLang="ko-KR" dirty="0" err="1">
                <a:solidFill>
                  <a:srgbClr val="2C3345"/>
                </a:solidFill>
                <a:latin typeface="Inter"/>
              </a:rPr>
              <a:t>icipe</a:t>
            </a:r>
            <a:r>
              <a:rPr lang="en-US" altLang="ko-KR" dirty="0">
                <a:solidFill>
                  <a:srgbClr val="2C3345"/>
                </a:solidFill>
                <a:latin typeface="Inter"/>
              </a:rPr>
              <a:t>)</a:t>
            </a:r>
            <a:r>
              <a:rPr lang="en-US" altLang="ko-KR" b="0" i="0" dirty="0">
                <a:solidFill>
                  <a:srgbClr val="2C3345"/>
                </a:solidFill>
                <a:effectLst/>
                <a:latin typeface="Inter"/>
              </a:rPr>
              <a:t> and through this company I have already built the market linkage with the smallholders who produce silk cocoon , yarn and also make the final products.  </a:t>
            </a:r>
            <a:endParaRPr lang="ko-KR" altLang="en-US" dirty="0"/>
          </a:p>
        </p:txBody>
      </p:sp>
      <p:sp>
        <p:nvSpPr>
          <p:cNvPr id="598" name="TextBox 597">
            <a:extLst>
              <a:ext uri="{FF2B5EF4-FFF2-40B4-BE49-F238E27FC236}">
                <a16:creationId xmlns:a16="http://schemas.microsoft.com/office/drawing/2014/main" id="{15FD7371-3500-C499-F95E-5FC164169ACC}"/>
              </a:ext>
            </a:extLst>
          </p:cNvPr>
          <p:cNvSpPr txBox="1"/>
          <p:nvPr/>
        </p:nvSpPr>
        <p:spPr>
          <a:xfrm>
            <a:off x="36747" y="3121838"/>
            <a:ext cx="12118506" cy="646331"/>
          </a:xfrm>
          <a:prstGeom prst="rect">
            <a:avLst/>
          </a:prstGeom>
          <a:noFill/>
        </p:spPr>
        <p:txBody>
          <a:bodyPr wrap="square">
            <a:spAutoFit/>
          </a:bodyPr>
          <a:lstStyle/>
          <a:p>
            <a:r>
              <a:rPr lang="en-US" altLang="ko-KR" b="0" i="0" dirty="0">
                <a:solidFill>
                  <a:srgbClr val="2C3345"/>
                </a:solidFill>
                <a:effectLst/>
                <a:latin typeface="Inter"/>
              </a:rPr>
              <a:t> 10.WHAT TITLE DOES THE OTHER DIRECTOR/S HAVE AND WHAT ROLE/S DO THEY PLAY IN THE BUSINESS? The co-owner is there for consultancy and some financial availability.</a:t>
            </a:r>
            <a:endParaRPr lang="ko-KR" altLang="en-US" dirty="0"/>
          </a:p>
        </p:txBody>
      </p:sp>
      <p:sp>
        <p:nvSpPr>
          <p:cNvPr id="599" name="TextBox 598">
            <a:extLst>
              <a:ext uri="{FF2B5EF4-FFF2-40B4-BE49-F238E27FC236}">
                <a16:creationId xmlns:a16="http://schemas.microsoft.com/office/drawing/2014/main" id="{551E3E1E-DA5B-338A-319F-64FD9F8A7D90}"/>
              </a:ext>
            </a:extLst>
          </p:cNvPr>
          <p:cNvSpPr txBox="1"/>
          <p:nvPr/>
        </p:nvSpPr>
        <p:spPr>
          <a:xfrm>
            <a:off x="36747" y="3689542"/>
            <a:ext cx="2601971" cy="369332"/>
          </a:xfrm>
          <a:prstGeom prst="rect">
            <a:avLst/>
          </a:prstGeom>
          <a:noFill/>
        </p:spPr>
        <p:txBody>
          <a:bodyPr wrap="square">
            <a:spAutoFit/>
          </a:bodyPr>
          <a:lstStyle/>
          <a:p>
            <a:r>
              <a:rPr lang="en-US" altLang="ko-KR" sz="1800" b="1" i="0" dirty="0">
                <a:solidFill>
                  <a:srgbClr val="0070C0"/>
                </a:solidFill>
                <a:effectLst/>
                <a:latin typeface="Inter"/>
              </a:rPr>
              <a:t>HUMAN RESOURCES</a:t>
            </a:r>
            <a:endParaRPr lang="ko-KR" altLang="en-US" dirty="0">
              <a:solidFill>
                <a:srgbClr val="0070C0"/>
              </a:solidFill>
            </a:endParaRPr>
          </a:p>
        </p:txBody>
      </p:sp>
      <p:sp>
        <p:nvSpPr>
          <p:cNvPr id="600" name="TextBox 599">
            <a:extLst>
              <a:ext uri="{FF2B5EF4-FFF2-40B4-BE49-F238E27FC236}">
                <a16:creationId xmlns:a16="http://schemas.microsoft.com/office/drawing/2014/main" id="{01D76620-9974-D0DE-AFE5-5FEAA6F25FCD}"/>
              </a:ext>
            </a:extLst>
          </p:cNvPr>
          <p:cNvSpPr txBox="1"/>
          <p:nvPr/>
        </p:nvSpPr>
        <p:spPr>
          <a:xfrm>
            <a:off x="37295" y="3978870"/>
            <a:ext cx="7331696" cy="369332"/>
          </a:xfrm>
          <a:prstGeom prst="rect">
            <a:avLst/>
          </a:prstGeom>
          <a:noFill/>
        </p:spPr>
        <p:txBody>
          <a:bodyPr wrap="square">
            <a:spAutoFit/>
          </a:bodyPr>
          <a:lstStyle/>
          <a:p>
            <a:r>
              <a:rPr lang="en-US" altLang="ko-KR" b="0" i="0" dirty="0">
                <a:solidFill>
                  <a:srgbClr val="2C3345"/>
                </a:solidFill>
                <a:effectLst/>
                <a:latin typeface="Inter"/>
              </a:rPr>
              <a:t>11. WHAT IS THE TOTAL NUMBER OF STAFF IN THE COMPANY? Ther</a:t>
            </a:r>
            <a:r>
              <a:rPr lang="en-US" altLang="ko-KR" dirty="0">
                <a:solidFill>
                  <a:srgbClr val="2C3345"/>
                </a:solidFill>
                <a:latin typeface="Inter"/>
              </a:rPr>
              <a:t>e are 6 </a:t>
            </a:r>
            <a:endParaRPr lang="ko-KR" altLang="en-US" dirty="0"/>
          </a:p>
        </p:txBody>
      </p:sp>
      <p:sp>
        <p:nvSpPr>
          <p:cNvPr id="601" name="TextBox 600">
            <a:extLst>
              <a:ext uri="{FF2B5EF4-FFF2-40B4-BE49-F238E27FC236}">
                <a16:creationId xmlns:a16="http://schemas.microsoft.com/office/drawing/2014/main" id="{092F974D-AE35-9747-C1A0-949345CB7F0E}"/>
              </a:ext>
            </a:extLst>
          </p:cNvPr>
          <p:cNvSpPr txBox="1"/>
          <p:nvPr/>
        </p:nvSpPr>
        <p:spPr>
          <a:xfrm>
            <a:off x="36747" y="4359628"/>
            <a:ext cx="10729576" cy="369332"/>
          </a:xfrm>
          <a:prstGeom prst="rect">
            <a:avLst/>
          </a:prstGeom>
          <a:noFill/>
        </p:spPr>
        <p:txBody>
          <a:bodyPr wrap="square">
            <a:spAutoFit/>
          </a:bodyPr>
          <a:lstStyle/>
          <a:p>
            <a:r>
              <a:rPr lang="en-US" altLang="ko-KR" b="0" i="0" dirty="0">
                <a:solidFill>
                  <a:srgbClr val="2C3345"/>
                </a:solidFill>
                <a:effectLst/>
                <a:latin typeface="Inter"/>
              </a:rPr>
              <a:t>12. DOES THE COMPANY HAVE ANY TEMPORARY STAFF? Yes I have some weavers who works me in there house </a:t>
            </a:r>
            <a:endParaRPr lang="ko-KR" altLang="en-US" dirty="0"/>
          </a:p>
        </p:txBody>
      </p:sp>
      <p:sp>
        <p:nvSpPr>
          <p:cNvPr id="602" name="TextBox 601">
            <a:extLst>
              <a:ext uri="{FF2B5EF4-FFF2-40B4-BE49-F238E27FC236}">
                <a16:creationId xmlns:a16="http://schemas.microsoft.com/office/drawing/2014/main" id="{FAD7E519-7ABF-D854-1EC6-195C9E5FA7A9}"/>
              </a:ext>
            </a:extLst>
          </p:cNvPr>
          <p:cNvSpPr txBox="1"/>
          <p:nvPr/>
        </p:nvSpPr>
        <p:spPr>
          <a:xfrm>
            <a:off x="202762" y="4752714"/>
            <a:ext cx="5175838" cy="369332"/>
          </a:xfrm>
          <a:prstGeom prst="rect">
            <a:avLst/>
          </a:prstGeom>
          <a:noFill/>
        </p:spPr>
        <p:txBody>
          <a:bodyPr wrap="square">
            <a:spAutoFit/>
          </a:bodyPr>
          <a:lstStyle/>
          <a:p>
            <a:r>
              <a:rPr lang="en-US" altLang="ko-KR" sz="1800" b="1" i="0" dirty="0">
                <a:solidFill>
                  <a:srgbClr val="0070C0"/>
                </a:solidFill>
                <a:effectLst/>
                <a:latin typeface="Inter"/>
              </a:rPr>
              <a:t>GROWTH IN THE MARKET</a:t>
            </a:r>
            <a:endParaRPr lang="ko-KR" altLang="en-US" dirty="0">
              <a:solidFill>
                <a:srgbClr val="0070C0"/>
              </a:solidFill>
            </a:endParaRPr>
          </a:p>
        </p:txBody>
      </p:sp>
      <p:sp>
        <p:nvSpPr>
          <p:cNvPr id="603" name="TextBox 602">
            <a:extLst>
              <a:ext uri="{FF2B5EF4-FFF2-40B4-BE49-F238E27FC236}">
                <a16:creationId xmlns:a16="http://schemas.microsoft.com/office/drawing/2014/main" id="{EB53A409-5EAA-1EF8-3177-1A038A592AD9}"/>
              </a:ext>
            </a:extLst>
          </p:cNvPr>
          <p:cNvSpPr txBox="1"/>
          <p:nvPr/>
        </p:nvSpPr>
        <p:spPr>
          <a:xfrm>
            <a:off x="36747" y="5083840"/>
            <a:ext cx="11534305" cy="646331"/>
          </a:xfrm>
          <a:prstGeom prst="rect">
            <a:avLst/>
          </a:prstGeom>
          <a:noFill/>
        </p:spPr>
        <p:txBody>
          <a:bodyPr wrap="square">
            <a:spAutoFit/>
          </a:bodyPr>
          <a:lstStyle/>
          <a:p>
            <a:r>
              <a:rPr lang="en-US" altLang="ko-KR" b="0" i="0" dirty="0">
                <a:solidFill>
                  <a:srgbClr val="2C3345"/>
                </a:solidFill>
                <a:effectLst/>
                <a:latin typeface="Inter"/>
              </a:rPr>
              <a:t>13. SALES: is there a dedicated sales resource, is there a sales pipeline, how does the company sell to potential clients? When we get some exhibitions</a:t>
            </a:r>
            <a:r>
              <a:rPr lang="en-US" altLang="ko-KR" dirty="0">
                <a:solidFill>
                  <a:srgbClr val="2C3345"/>
                </a:solidFill>
                <a:latin typeface="Inter"/>
              </a:rPr>
              <a:t> or other events.</a:t>
            </a:r>
            <a:endParaRPr lang="ko-KR" altLang="en-US" dirty="0"/>
          </a:p>
        </p:txBody>
      </p:sp>
      <p:sp>
        <p:nvSpPr>
          <p:cNvPr id="604" name="TextBox 603">
            <a:extLst>
              <a:ext uri="{FF2B5EF4-FFF2-40B4-BE49-F238E27FC236}">
                <a16:creationId xmlns:a16="http://schemas.microsoft.com/office/drawing/2014/main" id="{C4C42D47-0E9F-0D39-5768-914A0E536CF1}"/>
              </a:ext>
            </a:extLst>
          </p:cNvPr>
          <p:cNvSpPr txBox="1"/>
          <p:nvPr/>
        </p:nvSpPr>
        <p:spPr>
          <a:xfrm>
            <a:off x="31564" y="5646516"/>
            <a:ext cx="11691986" cy="646331"/>
          </a:xfrm>
          <a:prstGeom prst="rect">
            <a:avLst/>
          </a:prstGeom>
          <a:noFill/>
        </p:spPr>
        <p:txBody>
          <a:bodyPr wrap="square">
            <a:spAutoFit/>
          </a:bodyPr>
          <a:lstStyle/>
          <a:p>
            <a:r>
              <a:rPr lang="en-US" altLang="ko-KR" b="0" i="0" dirty="0">
                <a:solidFill>
                  <a:srgbClr val="2C3345"/>
                </a:solidFill>
                <a:effectLst/>
                <a:latin typeface="Inter"/>
              </a:rPr>
              <a:t>14. MARKETING: is there a dedicated marketing resource/plan/process followed, how does the company market its services to potential clients? The company markets its services to potential clients through social media engagement </a:t>
            </a:r>
            <a:endParaRPr lang="ko-KR" altLang="en-US" dirty="0"/>
          </a:p>
        </p:txBody>
      </p:sp>
      <p:sp>
        <p:nvSpPr>
          <p:cNvPr id="605" name="TextBox 604">
            <a:extLst>
              <a:ext uri="{FF2B5EF4-FFF2-40B4-BE49-F238E27FC236}">
                <a16:creationId xmlns:a16="http://schemas.microsoft.com/office/drawing/2014/main" id="{A34192E6-F965-F74B-7108-EAF4662FFB98}"/>
              </a:ext>
            </a:extLst>
          </p:cNvPr>
          <p:cNvSpPr txBox="1"/>
          <p:nvPr/>
        </p:nvSpPr>
        <p:spPr>
          <a:xfrm>
            <a:off x="-1" y="6201261"/>
            <a:ext cx="12118505" cy="646331"/>
          </a:xfrm>
          <a:prstGeom prst="rect">
            <a:avLst/>
          </a:prstGeom>
          <a:noFill/>
        </p:spPr>
        <p:txBody>
          <a:bodyPr wrap="square">
            <a:spAutoFit/>
          </a:bodyPr>
          <a:lstStyle/>
          <a:p>
            <a:r>
              <a:rPr lang="en-US" altLang="ko-KR" b="0" i="0" dirty="0">
                <a:solidFill>
                  <a:srgbClr val="2C3345"/>
                </a:solidFill>
                <a:effectLst/>
                <a:latin typeface="Inter"/>
              </a:rPr>
              <a:t>15. CLIENT RETENTION: what is the business's repeat business like? We are working on the quality of our products to maintain our potential clients</a:t>
            </a:r>
            <a:endParaRPr lang="ko-KR" altLang="en-US" dirty="0"/>
          </a:p>
        </p:txBody>
      </p:sp>
      <p:sp>
        <p:nvSpPr>
          <p:cNvPr id="2" name="TextBox 1">
            <a:extLst>
              <a:ext uri="{FF2B5EF4-FFF2-40B4-BE49-F238E27FC236}">
                <a16:creationId xmlns:a16="http://schemas.microsoft.com/office/drawing/2014/main" id="{2A1412D8-6364-A506-E8FD-5BA111DEB8AC}"/>
              </a:ext>
            </a:extLst>
          </p:cNvPr>
          <p:cNvSpPr txBox="1"/>
          <p:nvPr/>
        </p:nvSpPr>
        <p:spPr>
          <a:xfrm>
            <a:off x="229320" y="255631"/>
            <a:ext cx="11563937" cy="1754326"/>
          </a:xfrm>
          <a:prstGeom prst="rect">
            <a:avLst/>
          </a:prstGeom>
          <a:noFill/>
        </p:spPr>
        <p:txBody>
          <a:bodyPr wrap="square" rtlCol="0">
            <a:spAutoFit/>
          </a:bodyPr>
          <a:lstStyle/>
          <a:p>
            <a:r>
              <a:rPr lang="en-US" altLang="ko-KR" dirty="0">
                <a:solidFill>
                  <a:srgbClr val="2C3345"/>
                </a:solidFill>
                <a:latin typeface="Inter"/>
              </a:rPr>
              <a:t>6. </a:t>
            </a:r>
            <a:r>
              <a:rPr lang="ko-KR" altLang="ko-KR" dirty="0">
                <a:solidFill>
                  <a:srgbClr val="2C3345"/>
                </a:solidFill>
                <a:latin typeface="Inter"/>
              </a:rPr>
              <a:t>WHAT IS THE ENTREPRENEUR'S BACKGROUND AND EXPERIENCE IN THE INDUSTRY?</a:t>
            </a:r>
            <a:endParaRPr lang="en-US" altLang="ko-KR" dirty="0">
              <a:solidFill>
                <a:srgbClr val="2C3345"/>
              </a:solidFill>
              <a:latin typeface="Inter"/>
            </a:endParaRPr>
          </a:p>
          <a:p>
            <a:r>
              <a:rPr lang="ko-KR" altLang="ko-KR" dirty="0">
                <a:solidFill>
                  <a:srgbClr val="2C3345"/>
                </a:solidFill>
                <a:latin typeface="Inter"/>
              </a:rPr>
              <a:t> </a:t>
            </a:r>
            <a:r>
              <a:rPr lang="en-US" altLang="ko-KR" dirty="0">
                <a:solidFill>
                  <a:srgbClr val="2C3345"/>
                </a:solidFill>
                <a:latin typeface="Inter"/>
              </a:rPr>
              <a:t>    </a:t>
            </a:r>
            <a:r>
              <a:rPr lang="ko-KR" altLang="ko-KR" dirty="0">
                <a:solidFill>
                  <a:srgbClr val="2C3345"/>
                </a:solidFill>
                <a:latin typeface="Inter"/>
              </a:rPr>
              <a:t>(number of years in the industry, affiliation to industry bodies, understanding of the industry and desire to grow in the</a:t>
            </a:r>
            <a:r>
              <a:rPr lang="en-US" altLang="ko-KR" dirty="0">
                <a:solidFill>
                  <a:srgbClr val="2C3345"/>
                </a:solidFill>
                <a:latin typeface="Inter"/>
              </a:rPr>
              <a:t> </a:t>
            </a:r>
            <a:r>
              <a:rPr lang="ko-KR" altLang="ko-KR" dirty="0">
                <a:solidFill>
                  <a:srgbClr val="2C3345"/>
                </a:solidFill>
                <a:latin typeface="Inter"/>
              </a:rPr>
              <a:t>industry</a:t>
            </a:r>
            <a:r>
              <a:rPr lang="en-US" altLang="ko-KR" dirty="0">
                <a:solidFill>
                  <a:srgbClr val="2C3345"/>
                </a:solidFill>
                <a:latin typeface="Inter"/>
              </a:rPr>
              <a:t> </a:t>
            </a:r>
            <a:r>
              <a:rPr lang="ko-KR" altLang="ko-KR" dirty="0">
                <a:solidFill>
                  <a:srgbClr val="2C3345"/>
                </a:solidFill>
                <a:latin typeface="Inter"/>
              </a:rPr>
              <a:t>)</a:t>
            </a:r>
            <a:r>
              <a:rPr lang="en-US" altLang="ko-KR" dirty="0">
                <a:solidFill>
                  <a:srgbClr val="2C3345"/>
                </a:solidFill>
                <a:latin typeface="Inter"/>
              </a:rPr>
              <a:t> I possess an educational background in purchasing and fashion design. I bring a fresh perspective to the industry with a desire to grow and excel. I also work with the international center of insect physiology and ecology(</a:t>
            </a:r>
            <a:r>
              <a:rPr lang="en-US" altLang="ko-KR" dirty="0" err="1">
                <a:solidFill>
                  <a:srgbClr val="2C3345"/>
                </a:solidFill>
                <a:latin typeface="Inter"/>
              </a:rPr>
              <a:t>icipe</a:t>
            </a:r>
            <a:r>
              <a:rPr lang="en-US" altLang="ko-KR" dirty="0">
                <a:solidFill>
                  <a:srgbClr val="2C3345"/>
                </a:solidFill>
                <a:latin typeface="Inter"/>
              </a:rPr>
              <a:t>) which has a big role on sericulture farm in Ethiopia. </a:t>
            </a:r>
          </a:p>
          <a:p>
            <a:endParaRPr lang="ko-KR" altLang="ko-KR" dirty="0">
              <a:solidFill>
                <a:srgbClr val="2C3345"/>
              </a:solidFill>
              <a:latin typeface="Inter"/>
            </a:endParaRPr>
          </a:p>
        </p:txBody>
      </p:sp>
      <p:sp>
        <p:nvSpPr>
          <p:cNvPr id="3" name="TextBox 2">
            <a:extLst>
              <a:ext uri="{FF2B5EF4-FFF2-40B4-BE49-F238E27FC236}">
                <a16:creationId xmlns:a16="http://schemas.microsoft.com/office/drawing/2014/main" id="{4E8DA0B1-9332-4C82-EDA4-AD6A6761F01E}"/>
              </a:ext>
            </a:extLst>
          </p:cNvPr>
          <p:cNvSpPr txBox="1"/>
          <p:nvPr/>
        </p:nvSpPr>
        <p:spPr>
          <a:xfrm>
            <a:off x="328847" y="-39260"/>
            <a:ext cx="3431992" cy="646331"/>
          </a:xfrm>
          <a:prstGeom prst="rect">
            <a:avLst/>
          </a:prstGeom>
          <a:noFill/>
        </p:spPr>
        <p:txBody>
          <a:bodyPr wrap="square" rtlCol="0">
            <a:spAutoFit/>
          </a:bodyPr>
          <a:lstStyle/>
          <a:p>
            <a:r>
              <a:rPr lang="en-US" altLang="ko-KR" b="1" i="0" dirty="0">
                <a:solidFill>
                  <a:srgbClr val="0070C0"/>
                </a:solidFill>
                <a:effectLst/>
                <a:latin typeface="Inter"/>
              </a:rPr>
              <a:t>ENTREPRENEUR BACKGROUND</a:t>
            </a:r>
            <a:endParaRPr lang="ko-KR" altLang="en-US" dirty="0">
              <a:solidFill>
                <a:srgbClr val="0070C0"/>
              </a:solidFill>
            </a:endParaRPr>
          </a:p>
          <a:p>
            <a:endParaRPr lang="en-US" dirty="0"/>
          </a:p>
        </p:txBody>
      </p:sp>
    </p:spTree>
    <p:extLst>
      <p:ext uri="{BB962C8B-B14F-4D97-AF65-F5344CB8AC3E}">
        <p14:creationId xmlns:p14="http://schemas.microsoft.com/office/powerpoint/2010/main" val="484937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868B9F0D-21D7-ED22-51DA-30B8B50F2FEB}"/>
              </a:ext>
            </a:extLst>
          </p:cNvPr>
          <p:cNvSpPr txBox="1"/>
          <p:nvPr/>
        </p:nvSpPr>
        <p:spPr>
          <a:xfrm>
            <a:off x="275733" y="1190589"/>
            <a:ext cx="11569132" cy="646331"/>
          </a:xfrm>
          <a:prstGeom prst="rect">
            <a:avLst/>
          </a:prstGeom>
          <a:noFill/>
        </p:spPr>
        <p:txBody>
          <a:bodyPr wrap="square">
            <a:spAutoFit/>
          </a:bodyPr>
          <a:lstStyle/>
          <a:p>
            <a:r>
              <a:rPr lang="en-US" altLang="ko-KR" b="0" i="0" dirty="0">
                <a:solidFill>
                  <a:srgbClr val="2C3345"/>
                </a:solidFill>
                <a:effectLst/>
                <a:latin typeface="Inter"/>
              </a:rPr>
              <a:t>18. DOES THE BUSINESS HAVE RELEVANT RESOURCES TO SUPPORT ITS FINANCIAL AND STRATEGIC GROWTH? We are short on that area</a:t>
            </a:r>
            <a:endParaRPr lang="ko-KR" altLang="en-US" dirty="0"/>
          </a:p>
        </p:txBody>
      </p:sp>
      <p:sp>
        <p:nvSpPr>
          <p:cNvPr id="19" name="TextBox 18">
            <a:extLst>
              <a:ext uri="{FF2B5EF4-FFF2-40B4-BE49-F238E27FC236}">
                <a16:creationId xmlns:a16="http://schemas.microsoft.com/office/drawing/2014/main" id="{8E86BC77-9D2F-0679-B3A6-DCFD615EAD60}"/>
              </a:ext>
            </a:extLst>
          </p:cNvPr>
          <p:cNvSpPr txBox="1"/>
          <p:nvPr/>
        </p:nvSpPr>
        <p:spPr>
          <a:xfrm>
            <a:off x="275733" y="1754507"/>
            <a:ext cx="2958532" cy="369332"/>
          </a:xfrm>
          <a:prstGeom prst="rect">
            <a:avLst/>
          </a:prstGeom>
          <a:noFill/>
        </p:spPr>
        <p:txBody>
          <a:bodyPr wrap="square">
            <a:spAutoFit/>
          </a:bodyPr>
          <a:lstStyle/>
          <a:p>
            <a:r>
              <a:rPr lang="en-US" altLang="ko-KR" sz="1800" b="1" i="0" dirty="0">
                <a:solidFill>
                  <a:srgbClr val="0070C0"/>
                </a:solidFill>
                <a:effectLst/>
                <a:latin typeface="Inter"/>
              </a:rPr>
              <a:t>STRATEGIC OUTLOOK</a:t>
            </a:r>
            <a:endParaRPr lang="ko-KR" altLang="en-US" dirty="0">
              <a:solidFill>
                <a:srgbClr val="0070C0"/>
              </a:solidFill>
            </a:endParaRPr>
          </a:p>
        </p:txBody>
      </p:sp>
      <p:sp>
        <p:nvSpPr>
          <p:cNvPr id="20" name="TextBox 19">
            <a:extLst>
              <a:ext uri="{FF2B5EF4-FFF2-40B4-BE49-F238E27FC236}">
                <a16:creationId xmlns:a16="http://schemas.microsoft.com/office/drawing/2014/main" id="{CF69D240-410E-4358-E130-FDC9A0727B10}"/>
              </a:ext>
            </a:extLst>
          </p:cNvPr>
          <p:cNvSpPr txBox="1"/>
          <p:nvPr/>
        </p:nvSpPr>
        <p:spPr>
          <a:xfrm>
            <a:off x="275733" y="2020188"/>
            <a:ext cx="10962538" cy="369332"/>
          </a:xfrm>
          <a:prstGeom prst="rect">
            <a:avLst/>
          </a:prstGeom>
          <a:noFill/>
        </p:spPr>
        <p:txBody>
          <a:bodyPr wrap="square">
            <a:spAutoFit/>
          </a:bodyPr>
          <a:lstStyle/>
          <a:p>
            <a:r>
              <a:rPr lang="en-US" altLang="ko-KR" b="0" i="0" dirty="0">
                <a:solidFill>
                  <a:srgbClr val="2C3345"/>
                </a:solidFill>
                <a:effectLst/>
                <a:latin typeface="Inter"/>
              </a:rPr>
              <a:t>19. DOES THE BUSINESS HAVE A STRATEGIC PLAN IN PLACE? yes it does</a:t>
            </a:r>
            <a:endParaRPr lang="ko-KR" altLang="en-US" dirty="0"/>
          </a:p>
        </p:txBody>
      </p:sp>
      <p:sp>
        <p:nvSpPr>
          <p:cNvPr id="21" name="TextBox 20">
            <a:extLst>
              <a:ext uri="{FF2B5EF4-FFF2-40B4-BE49-F238E27FC236}">
                <a16:creationId xmlns:a16="http://schemas.microsoft.com/office/drawing/2014/main" id="{4119D908-A3CE-C964-04BD-91D385669A5E}"/>
              </a:ext>
            </a:extLst>
          </p:cNvPr>
          <p:cNvSpPr txBox="1"/>
          <p:nvPr/>
        </p:nvSpPr>
        <p:spPr>
          <a:xfrm>
            <a:off x="275733" y="2344560"/>
            <a:ext cx="6094428" cy="369332"/>
          </a:xfrm>
          <a:prstGeom prst="rect">
            <a:avLst/>
          </a:prstGeom>
          <a:noFill/>
        </p:spPr>
        <p:txBody>
          <a:bodyPr wrap="square">
            <a:spAutoFit/>
          </a:bodyPr>
          <a:lstStyle/>
          <a:p>
            <a:r>
              <a:rPr lang="en-US" altLang="ko-KR" b="0" i="0" dirty="0">
                <a:solidFill>
                  <a:srgbClr val="2C3345"/>
                </a:solidFill>
                <a:effectLst/>
                <a:latin typeface="Inter"/>
              </a:rPr>
              <a:t>20. IS THE STRATEGIC PLAN REVIEWED REGULARLY? Yes </a:t>
            </a:r>
            <a:endParaRPr lang="ko-KR" altLang="en-US" dirty="0"/>
          </a:p>
        </p:txBody>
      </p:sp>
      <p:sp>
        <p:nvSpPr>
          <p:cNvPr id="23" name="TextBox 22">
            <a:extLst>
              <a:ext uri="{FF2B5EF4-FFF2-40B4-BE49-F238E27FC236}">
                <a16:creationId xmlns:a16="http://schemas.microsoft.com/office/drawing/2014/main" id="{9344FA46-3D19-4F05-8FFB-F0B755DA43D8}"/>
              </a:ext>
            </a:extLst>
          </p:cNvPr>
          <p:cNvSpPr txBox="1"/>
          <p:nvPr/>
        </p:nvSpPr>
        <p:spPr>
          <a:xfrm>
            <a:off x="275735" y="2712386"/>
            <a:ext cx="7691398" cy="369332"/>
          </a:xfrm>
          <a:prstGeom prst="rect">
            <a:avLst/>
          </a:prstGeom>
          <a:noFill/>
        </p:spPr>
        <p:txBody>
          <a:bodyPr wrap="square">
            <a:spAutoFit/>
          </a:bodyPr>
          <a:lstStyle/>
          <a:p>
            <a:r>
              <a:rPr lang="en-US" altLang="ko-KR" b="0" i="0" dirty="0">
                <a:solidFill>
                  <a:srgbClr val="2C3345"/>
                </a:solidFill>
                <a:effectLst/>
                <a:latin typeface="Inter"/>
              </a:rPr>
              <a:t>21. DOES THE BUSINESS HAVE SALES TARGETS FOR THE YEAR? Yes it does.</a:t>
            </a:r>
            <a:endParaRPr lang="ko-KR" altLang="en-US" dirty="0"/>
          </a:p>
        </p:txBody>
      </p:sp>
      <p:sp>
        <p:nvSpPr>
          <p:cNvPr id="24" name="TextBox 23">
            <a:extLst>
              <a:ext uri="{FF2B5EF4-FFF2-40B4-BE49-F238E27FC236}">
                <a16:creationId xmlns:a16="http://schemas.microsoft.com/office/drawing/2014/main" id="{3CABFA4C-66B7-EDB2-188F-FB4A83D13666}"/>
              </a:ext>
            </a:extLst>
          </p:cNvPr>
          <p:cNvSpPr txBox="1"/>
          <p:nvPr/>
        </p:nvSpPr>
        <p:spPr>
          <a:xfrm>
            <a:off x="275733" y="3015007"/>
            <a:ext cx="8411065" cy="369332"/>
          </a:xfrm>
          <a:prstGeom prst="rect">
            <a:avLst/>
          </a:prstGeom>
          <a:noFill/>
        </p:spPr>
        <p:txBody>
          <a:bodyPr wrap="square">
            <a:spAutoFit/>
          </a:bodyPr>
          <a:lstStyle/>
          <a:p>
            <a:r>
              <a:rPr lang="en-US" altLang="ko-KR" b="0" i="0" dirty="0">
                <a:solidFill>
                  <a:srgbClr val="2C3345"/>
                </a:solidFill>
                <a:effectLst/>
                <a:latin typeface="Inter"/>
              </a:rPr>
              <a:t>22. DOES THE BUSINESS HAVE SALES PROJECTIONS FOR THE YEAR? Yes it does</a:t>
            </a:r>
            <a:endParaRPr lang="ko-KR" altLang="en-US" dirty="0"/>
          </a:p>
        </p:txBody>
      </p:sp>
      <p:sp>
        <p:nvSpPr>
          <p:cNvPr id="25" name="TextBox 24">
            <a:extLst>
              <a:ext uri="{FF2B5EF4-FFF2-40B4-BE49-F238E27FC236}">
                <a16:creationId xmlns:a16="http://schemas.microsoft.com/office/drawing/2014/main" id="{27213D95-46E5-F273-B2DA-F38C714F1ED0}"/>
              </a:ext>
            </a:extLst>
          </p:cNvPr>
          <p:cNvSpPr txBox="1"/>
          <p:nvPr/>
        </p:nvSpPr>
        <p:spPr>
          <a:xfrm>
            <a:off x="275733" y="3353745"/>
            <a:ext cx="11162732" cy="369332"/>
          </a:xfrm>
          <a:prstGeom prst="rect">
            <a:avLst/>
          </a:prstGeom>
          <a:noFill/>
        </p:spPr>
        <p:txBody>
          <a:bodyPr wrap="square">
            <a:spAutoFit/>
          </a:bodyPr>
          <a:lstStyle/>
          <a:p>
            <a:r>
              <a:rPr lang="en-US" altLang="ko-KR" b="0" i="0" dirty="0">
                <a:solidFill>
                  <a:srgbClr val="2C3345"/>
                </a:solidFill>
                <a:effectLst/>
                <a:latin typeface="Inter"/>
              </a:rPr>
              <a:t>23. ARE THE BUSINESS'S STRATEGIC OBJECTIVES ALIGNED WITH ITS OPERATIONAL ACTIVITIES? Yes </a:t>
            </a:r>
            <a:endParaRPr lang="ko-KR" altLang="en-US" dirty="0"/>
          </a:p>
        </p:txBody>
      </p:sp>
      <p:sp>
        <p:nvSpPr>
          <p:cNvPr id="26" name="TextBox 25">
            <a:extLst>
              <a:ext uri="{FF2B5EF4-FFF2-40B4-BE49-F238E27FC236}">
                <a16:creationId xmlns:a16="http://schemas.microsoft.com/office/drawing/2014/main" id="{96FBFB35-EFCC-7ACE-FBE9-B560A95B9D09}"/>
              </a:ext>
            </a:extLst>
          </p:cNvPr>
          <p:cNvSpPr txBox="1"/>
          <p:nvPr/>
        </p:nvSpPr>
        <p:spPr>
          <a:xfrm>
            <a:off x="275733" y="3682022"/>
            <a:ext cx="10605154" cy="369332"/>
          </a:xfrm>
          <a:prstGeom prst="rect">
            <a:avLst/>
          </a:prstGeom>
          <a:noFill/>
        </p:spPr>
        <p:txBody>
          <a:bodyPr wrap="square">
            <a:spAutoFit/>
          </a:bodyPr>
          <a:lstStyle/>
          <a:p>
            <a:r>
              <a:rPr lang="en-US" altLang="ko-KR" b="0" i="0" dirty="0">
                <a:solidFill>
                  <a:srgbClr val="2C3345"/>
                </a:solidFill>
                <a:effectLst/>
                <a:latin typeface="Inter"/>
              </a:rPr>
              <a:t>24. DOES THE BUSINESS HAVE ALONG TERM PLAN IN PLACE? Yes of course</a:t>
            </a:r>
            <a:endParaRPr lang="ko-KR" altLang="en-US" dirty="0"/>
          </a:p>
        </p:txBody>
      </p:sp>
      <p:sp>
        <p:nvSpPr>
          <p:cNvPr id="27" name="TextBox 26">
            <a:extLst>
              <a:ext uri="{FF2B5EF4-FFF2-40B4-BE49-F238E27FC236}">
                <a16:creationId xmlns:a16="http://schemas.microsoft.com/office/drawing/2014/main" id="{861D8961-F4BA-A19D-2695-EF0165C2E840}"/>
              </a:ext>
            </a:extLst>
          </p:cNvPr>
          <p:cNvSpPr txBox="1"/>
          <p:nvPr/>
        </p:nvSpPr>
        <p:spPr>
          <a:xfrm>
            <a:off x="275733" y="4044931"/>
            <a:ext cx="11484465" cy="369332"/>
          </a:xfrm>
          <a:prstGeom prst="rect">
            <a:avLst/>
          </a:prstGeom>
          <a:noFill/>
        </p:spPr>
        <p:txBody>
          <a:bodyPr wrap="square">
            <a:spAutoFit/>
          </a:bodyPr>
          <a:lstStyle/>
          <a:p>
            <a:r>
              <a:rPr lang="en-US" altLang="ko-KR" b="0" i="0" dirty="0">
                <a:solidFill>
                  <a:srgbClr val="2C3345"/>
                </a:solidFill>
                <a:effectLst/>
                <a:latin typeface="Inter"/>
              </a:rPr>
              <a:t>25. ARE THE BUSINESS'S STRATEGIC OBJECTIVES ALIGNED WITH ITS OPERATIONAL ACTIVITIES?</a:t>
            </a:r>
            <a:endParaRPr lang="ko-KR" altLang="en-US" dirty="0"/>
          </a:p>
        </p:txBody>
      </p:sp>
      <p:sp>
        <p:nvSpPr>
          <p:cNvPr id="28" name="TextBox 27">
            <a:extLst>
              <a:ext uri="{FF2B5EF4-FFF2-40B4-BE49-F238E27FC236}">
                <a16:creationId xmlns:a16="http://schemas.microsoft.com/office/drawing/2014/main" id="{D41DA012-3AEC-80BC-CFA8-B0DCC27C9441}"/>
              </a:ext>
            </a:extLst>
          </p:cNvPr>
          <p:cNvSpPr txBox="1"/>
          <p:nvPr/>
        </p:nvSpPr>
        <p:spPr>
          <a:xfrm>
            <a:off x="275735" y="4347772"/>
            <a:ext cx="3845699" cy="369332"/>
          </a:xfrm>
          <a:prstGeom prst="rect">
            <a:avLst/>
          </a:prstGeom>
          <a:noFill/>
        </p:spPr>
        <p:txBody>
          <a:bodyPr wrap="square">
            <a:spAutoFit/>
          </a:bodyPr>
          <a:lstStyle/>
          <a:p>
            <a:r>
              <a:rPr lang="en-US" altLang="ko-KR" sz="1800" b="1" i="0" dirty="0">
                <a:solidFill>
                  <a:srgbClr val="0070C0"/>
                </a:solidFill>
                <a:effectLst/>
                <a:latin typeface="Inter"/>
              </a:rPr>
              <a:t>KEY GAPS IDENTIFIED</a:t>
            </a:r>
            <a:endParaRPr lang="ko-KR" altLang="en-US" dirty="0">
              <a:solidFill>
                <a:srgbClr val="0070C0"/>
              </a:solidFill>
            </a:endParaRPr>
          </a:p>
        </p:txBody>
      </p:sp>
      <p:sp>
        <p:nvSpPr>
          <p:cNvPr id="29" name="TextBox 28">
            <a:extLst>
              <a:ext uri="{FF2B5EF4-FFF2-40B4-BE49-F238E27FC236}">
                <a16:creationId xmlns:a16="http://schemas.microsoft.com/office/drawing/2014/main" id="{977A545C-8894-7FB9-8A24-A56EA753DBB9}"/>
              </a:ext>
            </a:extLst>
          </p:cNvPr>
          <p:cNvSpPr txBox="1"/>
          <p:nvPr/>
        </p:nvSpPr>
        <p:spPr>
          <a:xfrm>
            <a:off x="181901" y="4651469"/>
            <a:ext cx="11256564" cy="369332"/>
          </a:xfrm>
          <a:prstGeom prst="rect">
            <a:avLst/>
          </a:prstGeom>
          <a:noFill/>
        </p:spPr>
        <p:txBody>
          <a:bodyPr wrap="square">
            <a:spAutoFit/>
          </a:bodyPr>
          <a:lstStyle/>
          <a:p>
            <a:r>
              <a:rPr lang="en-US" altLang="ko-KR" b="0" i="0" dirty="0">
                <a:solidFill>
                  <a:srgbClr val="2C3345"/>
                </a:solidFill>
                <a:effectLst/>
                <a:latin typeface="Inter"/>
              </a:rPr>
              <a:t>26. HIGH PRIORITY AREAS? The production and marketing areas are high priority  </a:t>
            </a:r>
            <a:endParaRPr lang="ko-KR" altLang="en-US" dirty="0"/>
          </a:p>
        </p:txBody>
      </p:sp>
      <p:sp>
        <p:nvSpPr>
          <p:cNvPr id="30" name="TextBox 29">
            <a:extLst>
              <a:ext uri="{FF2B5EF4-FFF2-40B4-BE49-F238E27FC236}">
                <a16:creationId xmlns:a16="http://schemas.microsoft.com/office/drawing/2014/main" id="{A2E0A020-BCAA-D97F-129D-423EFC54E525}"/>
              </a:ext>
            </a:extLst>
          </p:cNvPr>
          <p:cNvSpPr txBox="1"/>
          <p:nvPr/>
        </p:nvSpPr>
        <p:spPr>
          <a:xfrm>
            <a:off x="181901" y="4990207"/>
            <a:ext cx="9105333" cy="369332"/>
          </a:xfrm>
          <a:prstGeom prst="rect">
            <a:avLst/>
          </a:prstGeom>
          <a:noFill/>
        </p:spPr>
        <p:txBody>
          <a:bodyPr wrap="square">
            <a:spAutoFit/>
          </a:bodyPr>
          <a:lstStyle/>
          <a:p>
            <a:r>
              <a:rPr lang="en-US" altLang="ko-KR" b="0" i="0" dirty="0">
                <a:solidFill>
                  <a:srgbClr val="2C3345"/>
                </a:solidFill>
                <a:effectLst/>
                <a:latin typeface="Inter"/>
              </a:rPr>
              <a:t>27. ANY KEY AREAS OF DEVELOPMENT IDENTIFIED? The management area</a:t>
            </a:r>
            <a:endParaRPr lang="ko-KR" altLang="en-US" dirty="0"/>
          </a:p>
        </p:txBody>
      </p:sp>
      <p:sp>
        <p:nvSpPr>
          <p:cNvPr id="32" name="TextBox 31">
            <a:extLst>
              <a:ext uri="{FF2B5EF4-FFF2-40B4-BE49-F238E27FC236}">
                <a16:creationId xmlns:a16="http://schemas.microsoft.com/office/drawing/2014/main" id="{594409A1-CCFE-EC99-8297-53A6F28A0CB1}"/>
              </a:ext>
            </a:extLst>
          </p:cNvPr>
          <p:cNvSpPr txBox="1"/>
          <p:nvPr/>
        </p:nvSpPr>
        <p:spPr>
          <a:xfrm>
            <a:off x="181900" y="5375111"/>
            <a:ext cx="9105333" cy="646331"/>
          </a:xfrm>
          <a:prstGeom prst="rect">
            <a:avLst/>
          </a:prstGeom>
          <a:noFill/>
        </p:spPr>
        <p:txBody>
          <a:bodyPr wrap="square">
            <a:spAutoFit/>
          </a:bodyPr>
          <a:lstStyle>
            <a:defPPr>
              <a:defRPr lang="ko-KR"/>
            </a:defPPr>
            <a:lvl1pPr>
              <a:defRPr b="0" i="0">
                <a:solidFill>
                  <a:srgbClr val="2C3345"/>
                </a:solidFill>
                <a:effectLst/>
                <a:latin typeface="Inter"/>
              </a:defRPr>
            </a:lvl1pPr>
          </a:lstStyle>
          <a:p>
            <a:r>
              <a:rPr lang="en-US" altLang="ko-KR" dirty="0"/>
              <a:t>28. What are the key determinants for your customers to make a purchase?</a:t>
            </a:r>
          </a:p>
          <a:p>
            <a:r>
              <a:rPr lang="en-US" altLang="ko-KR" dirty="0"/>
              <a:t>    – Product,</a:t>
            </a:r>
            <a:r>
              <a:rPr lang="ko-KR" altLang="en-US" dirty="0"/>
              <a:t> </a:t>
            </a:r>
            <a:r>
              <a:rPr lang="en-US" altLang="ko-KR" dirty="0"/>
              <a:t>Price,</a:t>
            </a:r>
            <a:r>
              <a:rPr lang="ko-KR" altLang="en-US" dirty="0"/>
              <a:t> </a:t>
            </a:r>
            <a:r>
              <a:rPr lang="en-US" altLang="ko-KR" dirty="0"/>
              <a:t>Promotion, quality, or delivery? Be specific.    The products and quality</a:t>
            </a:r>
          </a:p>
        </p:txBody>
      </p:sp>
      <p:sp>
        <p:nvSpPr>
          <p:cNvPr id="34" name="TextBox 33">
            <a:extLst>
              <a:ext uri="{FF2B5EF4-FFF2-40B4-BE49-F238E27FC236}">
                <a16:creationId xmlns:a16="http://schemas.microsoft.com/office/drawing/2014/main" id="{3F0B790E-67CF-A293-725D-6091DC319EF4}"/>
              </a:ext>
            </a:extLst>
          </p:cNvPr>
          <p:cNvSpPr txBox="1"/>
          <p:nvPr/>
        </p:nvSpPr>
        <p:spPr>
          <a:xfrm>
            <a:off x="181900" y="6102189"/>
            <a:ext cx="11662965" cy="369332"/>
          </a:xfrm>
          <a:prstGeom prst="rect">
            <a:avLst/>
          </a:prstGeom>
          <a:noFill/>
        </p:spPr>
        <p:txBody>
          <a:bodyPr wrap="square">
            <a:spAutoFit/>
          </a:bodyPr>
          <a:lstStyle>
            <a:defPPr>
              <a:defRPr lang="ko-KR"/>
            </a:defPPr>
            <a:lvl1pPr>
              <a:defRPr b="0" i="0">
                <a:solidFill>
                  <a:srgbClr val="2C3345"/>
                </a:solidFill>
                <a:effectLst/>
                <a:latin typeface="Inter"/>
              </a:defRPr>
            </a:lvl1pPr>
          </a:lstStyle>
          <a:p>
            <a:r>
              <a:rPr lang="en-US" altLang="ko-KR" dirty="0"/>
              <a:t>29. If you could change one thing about your business, what would it be? Be specific. The working area  </a:t>
            </a:r>
          </a:p>
        </p:txBody>
      </p:sp>
      <p:sp>
        <p:nvSpPr>
          <p:cNvPr id="2" name="TextBox 1">
            <a:extLst>
              <a:ext uri="{FF2B5EF4-FFF2-40B4-BE49-F238E27FC236}">
                <a16:creationId xmlns:a16="http://schemas.microsoft.com/office/drawing/2014/main" id="{64F931F9-F895-9C2D-0D97-8C913660337E}"/>
              </a:ext>
            </a:extLst>
          </p:cNvPr>
          <p:cNvSpPr txBox="1"/>
          <p:nvPr/>
        </p:nvSpPr>
        <p:spPr>
          <a:xfrm>
            <a:off x="275733" y="868877"/>
            <a:ext cx="10323871" cy="646331"/>
          </a:xfrm>
          <a:prstGeom prst="rect">
            <a:avLst/>
          </a:prstGeom>
          <a:noFill/>
        </p:spPr>
        <p:txBody>
          <a:bodyPr wrap="square" rtlCol="0">
            <a:spAutoFit/>
          </a:bodyPr>
          <a:lstStyle/>
          <a:p>
            <a:r>
              <a:rPr lang="en-US" altLang="ko-KR" b="0" i="0" dirty="0">
                <a:solidFill>
                  <a:srgbClr val="2C3345"/>
                </a:solidFill>
                <a:effectLst/>
                <a:latin typeface="Inter"/>
              </a:rPr>
              <a:t>17. DOES THE BUSINESS HAVE EXISTING SYSTEMS, POLICIES AND PROCESSES THAT IT UTILIZES? Not yet </a:t>
            </a:r>
            <a:endParaRPr lang="ko-KR" altLang="en-US" dirty="0"/>
          </a:p>
          <a:p>
            <a:endParaRPr lang="en-US" dirty="0"/>
          </a:p>
        </p:txBody>
      </p:sp>
      <p:sp>
        <p:nvSpPr>
          <p:cNvPr id="3" name="TextBox 2">
            <a:extLst>
              <a:ext uri="{FF2B5EF4-FFF2-40B4-BE49-F238E27FC236}">
                <a16:creationId xmlns:a16="http://schemas.microsoft.com/office/drawing/2014/main" id="{B8F64E93-4391-7ADA-A192-1698B392806D}"/>
              </a:ext>
            </a:extLst>
          </p:cNvPr>
          <p:cNvSpPr txBox="1"/>
          <p:nvPr/>
        </p:nvSpPr>
        <p:spPr>
          <a:xfrm>
            <a:off x="275733" y="499545"/>
            <a:ext cx="4321277" cy="369332"/>
          </a:xfrm>
          <a:prstGeom prst="rect">
            <a:avLst/>
          </a:prstGeom>
          <a:noFill/>
        </p:spPr>
        <p:txBody>
          <a:bodyPr wrap="square" rtlCol="0">
            <a:spAutoFit/>
          </a:bodyPr>
          <a:lstStyle/>
          <a:p>
            <a:r>
              <a:rPr lang="en-US" altLang="ko-KR" sz="1800" b="1" i="0" dirty="0">
                <a:solidFill>
                  <a:srgbClr val="0070C0"/>
                </a:solidFill>
                <a:effectLst/>
                <a:latin typeface="Inter"/>
              </a:rPr>
              <a:t>STRUCTURAL CAPABILITY</a:t>
            </a:r>
            <a:endParaRPr lang="ko-KR" altLang="en-US" dirty="0">
              <a:solidFill>
                <a:srgbClr val="0070C0"/>
              </a:solidFill>
            </a:endParaRPr>
          </a:p>
        </p:txBody>
      </p:sp>
      <p:sp>
        <p:nvSpPr>
          <p:cNvPr id="4" name="TextBox 3">
            <a:extLst>
              <a:ext uri="{FF2B5EF4-FFF2-40B4-BE49-F238E27FC236}">
                <a16:creationId xmlns:a16="http://schemas.microsoft.com/office/drawing/2014/main" id="{37FDC52B-A2CB-8AA6-F979-9A270D5063FC}"/>
              </a:ext>
            </a:extLst>
          </p:cNvPr>
          <p:cNvSpPr txBox="1"/>
          <p:nvPr/>
        </p:nvSpPr>
        <p:spPr>
          <a:xfrm>
            <a:off x="275733" y="196562"/>
            <a:ext cx="11162732" cy="369332"/>
          </a:xfrm>
          <a:prstGeom prst="rect">
            <a:avLst/>
          </a:prstGeom>
          <a:noFill/>
        </p:spPr>
        <p:txBody>
          <a:bodyPr wrap="square" rtlCol="0">
            <a:spAutoFit/>
          </a:bodyPr>
          <a:lstStyle/>
          <a:p>
            <a:r>
              <a:rPr lang="en-US" altLang="ko-KR" b="0" i="0" dirty="0">
                <a:solidFill>
                  <a:srgbClr val="2C3345"/>
                </a:solidFill>
                <a:effectLst/>
                <a:latin typeface="Inter"/>
              </a:rPr>
              <a:t>16. PERFORMANCE MANAGEMENT : does the business conduct structured performance management for staff? Yes </a:t>
            </a:r>
            <a:endParaRPr lang="ko-KR" altLang="en-US" dirty="0"/>
          </a:p>
        </p:txBody>
      </p:sp>
    </p:spTree>
    <p:extLst>
      <p:ext uri="{BB962C8B-B14F-4D97-AF65-F5344CB8AC3E}">
        <p14:creationId xmlns:p14="http://schemas.microsoft.com/office/powerpoint/2010/main" val="236359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8CBE78A7-75DD-2C8A-E47D-0D9109C0D54E}"/>
              </a:ext>
            </a:extLst>
          </p:cNvPr>
          <p:cNvSpPr txBox="1"/>
          <p:nvPr/>
        </p:nvSpPr>
        <p:spPr>
          <a:xfrm>
            <a:off x="407709" y="248966"/>
            <a:ext cx="4951691" cy="369332"/>
          </a:xfrm>
          <a:prstGeom prst="rect">
            <a:avLst/>
          </a:prstGeom>
          <a:noFill/>
        </p:spPr>
        <p:txBody>
          <a:bodyPr wrap="square">
            <a:spAutoFit/>
          </a:bodyPr>
          <a:lstStyle/>
          <a:p>
            <a:r>
              <a:rPr lang="en-US" altLang="ko-KR" b="0" i="0" dirty="0">
                <a:solidFill>
                  <a:srgbClr val="0070C0"/>
                </a:solidFill>
                <a:effectLst/>
                <a:latin typeface="Inter"/>
              </a:rPr>
              <a:t>30. MARKETING OUTLOOK</a:t>
            </a:r>
            <a:endParaRPr lang="ko-KR" altLang="en-US" dirty="0">
              <a:solidFill>
                <a:srgbClr val="0070C0"/>
              </a:solidFill>
            </a:endParaRPr>
          </a:p>
        </p:txBody>
      </p:sp>
      <p:sp>
        <p:nvSpPr>
          <p:cNvPr id="30" name="TextBox 29">
            <a:extLst>
              <a:ext uri="{FF2B5EF4-FFF2-40B4-BE49-F238E27FC236}">
                <a16:creationId xmlns:a16="http://schemas.microsoft.com/office/drawing/2014/main" id="{F02ACF9F-3E9F-149B-D2C9-34DBEFC571DC}"/>
              </a:ext>
            </a:extLst>
          </p:cNvPr>
          <p:cNvSpPr txBox="1"/>
          <p:nvPr/>
        </p:nvSpPr>
        <p:spPr>
          <a:xfrm>
            <a:off x="407710" y="618298"/>
            <a:ext cx="7935012" cy="369332"/>
          </a:xfrm>
          <a:prstGeom prst="rect">
            <a:avLst/>
          </a:prstGeom>
          <a:noFill/>
        </p:spPr>
        <p:txBody>
          <a:bodyPr wrap="square">
            <a:spAutoFit/>
          </a:bodyPr>
          <a:lstStyle/>
          <a:p>
            <a:r>
              <a:rPr lang="en-US" altLang="ko-KR" b="0" i="0" dirty="0">
                <a:solidFill>
                  <a:srgbClr val="2C3345"/>
                </a:solidFill>
                <a:effectLst/>
                <a:latin typeface="Inter"/>
              </a:rPr>
              <a:t>Company has a marketing strategy / plan and is implementing it</a:t>
            </a:r>
            <a:endParaRPr lang="ko-KR" altLang="en-US" dirty="0"/>
          </a:p>
        </p:txBody>
      </p:sp>
      <p:sp>
        <p:nvSpPr>
          <p:cNvPr id="31" name="TextBox 30">
            <a:extLst>
              <a:ext uri="{FF2B5EF4-FFF2-40B4-BE49-F238E27FC236}">
                <a16:creationId xmlns:a16="http://schemas.microsoft.com/office/drawing/2014/main" id="{BFEA1288-A2FF-E8CB-1EBA-E7418E133724}"/>
              </a:ext>
            </a:extLst>
          </p:cNvPr>
          <p:cNvSpPr txBox="1"/>
          <p:nvPr/>
        </p:nvSpPr>
        <p:spPr>
          <a:xfrm>
            <a:off x="407710" y="1070613"/>
            <a:ext cx="6297890" cy="369332"/>
          </a:xfrm>
          <a:prstGeom prst="rect">
            <a:avLst/>
          </a:prstGeom>
          <a:noFill/>
        </p:spPr>
        <p:txBody>
          <a:bodyPr wrap="square">
            <a:spAutoFit/>
          </a:bodyPr>
          <a:lstStyle/>
          <a:p>
            <a:r>
              <a:rPr lang="en-US" altLang="ko-KR" b="0" i="0" dirty="0">
                <a:solidFill>
                  <a:srgbClr val="2C3345"/>
                </a:solidFill>
                <a:effectLst/>
                <a:latin typeface="Inter"/>
              </a:rPr>
              <a:t>Alignment of business activities with sales targets</a:t>
            </a:r>
            <a:endParaRPr lang="ko-KR" altLang="en-US" dirty="0"/>
          </a:p>
        </p:txBody>
      </p:sp>
      <p:sp>
        <p:nvSpPr>
          <p:cNvPr id="32" name="TextBox 31">
            <a:extLst>
              <a:ext uri="{FF2B5EF4-FFF2-40B4-BE49-F238E27FC236}">
                <a16:creationId xmlns:a16="http://schemas.microsoft.com/office/drawing/2014/main" id="{FCE8A4A2-7804-88BA-2816-456F883F4F72}"/>
              </a:ext>
            </a:extLst>
          </p:cNvPr>
          <p:cNvSpPr txBox="1"/>
          <p:nvPr/>
        </p:nvSpPr>
        <p:spPr>
          <a:xfrm>
            <a:off x="407709" y="1522928"/>
            <a:ext cx="11572623" cy="369332"/>
          </a:xfrm>
          <a:prstGeom prst="rect">
            <a:avLst/>
          </a:prstGeom>
          <a:noFill/>
        </p:spPr>
        <p:txBody>
          <a:bodyPr wrap="square">
            <a:spAutoFit/>
          </a:bodyPr>
          <a:lstStyle/>
          <a:p>
            <a:r>
              <a:rPr lang="en-US" altLang="ko-KR" b="0" i="0" dirty="0">
                <a:solidFill>
                  <a:srgbClr val="2C3345"/>
                </a:solidFill>
                <a:effectLst/>
                <a:latin typeface="Inter"/>
              </a:rPr>
              <a:t>Customers have clearly identified and defined the business's unique selling point or competitive advantage</a:t>
            </a:r>
            <a:endParaRPr lang="ko-KR" altLang="en-US" dirty="0"/>
          </a:p>
        </p:txBody>
      </p:sp>
      <p:sp>
        <p:nvSpPr>
          <p:cNvPr id="33" name="TextBox 32">
            <a:extLst>
              <a:ext uri="{FF2B5EF4-FFF2-40B4-BE49-F238E27FC236}">
                <a16:creationId xmlns:a16="http://schemas.microsoft.com/office/drawing/2014/main" id="{BD087A70-9123-3A03-4B08-A9BC37FE116E}"/>
              </a:ext>
            </a:extLst>
          </p:cNvPr>
          <p:cNvSpPr txBox="1"/>
          <p:nvPr/>
        </p:nvSpPr>
        <p:spPr>
          <a:xfrm>
            <a:off x="407709" y="1975243"/>
            <a:ext cx="7788023" cy="369332"/>
          </a:xfrm>
          <a:prstGeom prst="rect">
            <a:avLst/>
          </a:prstGeom>
          <a:noFill/>
        </p:spPr>
        <p:txBody>
          <a:bodyPr wrap="square">
            <a:spAutoFit/>
          </a:bodyPr>
          <a:lstStyle/>
          <a:p>
            <a:r>
              <a:rPr lang="en-US" altLang="ko-KR" b="0" i="0" dirty="0">
                <a:solidFill>
                  <a:srgbClr val="2C3345"/>
                </a:solidFill>
                <a:effectLst/>
                <a:latin typeface="Inter"/>
              </a:rPr>
              <a:t>USP comes through strongly in all company marketing material</a:t>
            </a:r>
            <a:endParaRPr lang="ko-KR" altLang="en-US" dirty="0"/>
          </a:p>
        </p:txBody>
      </p:sp>
      <p:sp>
        <p:nvSpPr>
          <p:cNvPr id="34" name="TextBox 33">
            <a:extLst>
              <a:ext uri="{FF2B5EF4-FFF2-40B4-BE49-F238E27FC236}">
                <a16:creationId xmlns:a16="http://schemas.microsoft.com/office/drawing/2014/main" id="{37B3AAE7-2862-5E64-F378-75107F12F4D6}"/>
              </a:ext>
            </a:extLst>
          </p:cNvPr>
          <p:cNvSpPr txBox="1"/>
          <p:nvPr/>
        </p:nvSpPr>
        <p:spPr>
          <a:xfrm>
            <a:off x="407710" y="2436651"/>
            <a:ext cx="10751357" cy="369332"/>
          </a:xfrm>
          <a:prstGeom prst="rect">
            <a:avLst/>
          </a:prstGeom>
          <a:noFill/>
        </p:spPr>
        <p:txBody>
          <a:bodyPr wrap="square">
            <a:spAutoFit/>
          </a:bodyPr>
          <a:lstStyle/>
          <a:p>
            <a:r>
              <a:rPr lang="en-US" altLang="ko-KR" b="0" i="0" dirty="0">
                <a:solidFill>
                  <a:srgbClr val="2C3345"/>
                </a:solidFill>
                <a:effectLst/>
                <a:latin typeface="Inter"/>
              </a:rPr>
              <a:t>USP is something that, were it to be removed, would critically impact on the business</a:t>
            </a:r>
            <a:endParaRPr lang="ko-KR" altLang="en-US" dirty="0"/>
          </a:p>
        </p:txBody>
      </p:sp>
      <p:sp>
        <p:nvSpPr>
          <p:cNvPr id="35" name="TextBox 34">
            <a:extLst>
              <a:ext uri="{FF2B5EF4-FFF2-40B4-BE49-F238E27FC236}">
                <a16:creationId xmlns:a16="http://schemas.microsoft.com/office/drawing/2014/main" id="{EF6EB912-201B-50F3-9E9F-4F344D67B784}"/>
              </a:ext>
            </a:extLst>
          </p:cNvPr>
          <p:cNvSpPr txBox="1"/>
          <p:nvPr/>
        </p:nvSpPr>
        <p:spPr>
          <a:xfrm>
            <a:off x="407710" y="2888966"/>
            <a:ext cx="6094428" cy="369332"/>
          </a:xfrm>
          <a:prstGeom prst="rect">
            <a:avLst/>
          </a:prstGeom>
          <a:noFill/>
        </p:spPr>
        <p:txBody>
          <a:bodyPr wrap="square">
            <a:spAutoFit/>
          </a:bodyPr>
          <a:lstStyle/>
          <a:p>
            <a:r>
              <a:rPr lang="en-US" altLang="ko-KR" b="0" i="0" dirty="0">
                <a:solidFill>
                  <a:srgbClr val="2C3345"/>
                </a:solidFill>
                <a:effectLst/>
                <a:latin typeface="Inter"/>
              </a:rPr>
              <a:t>Branding of the business</a:t>
            </a:r>
            <a:endParaRPr lang="ko-KR" altLang="en-US" dirty="0"/>
          </a:p>
        </p:txBody>
      </p:sp>
      <p:sp>
        <p:nvSpPr>
          <p:cNvPr id="36" name="TextBox 35">
            <a:extLst>
              <a:ext uri="{FF2B5EF4-FFF2-40B4-BE49-F238E27FC236}">
                <a16:creationId xmlns:a16="http://schemas.microsoft.com/office/drawing/2014/main" id="{90726060-3CF9-9A42-9304-E3BA2ED49C28}"/>
              </a:ext>
            </a:extLst>
          </p:cNvPr>
          <p:cNvSpPr txBox="1"/>
          <p:nvPr/>
        </p:nvSpPr>
        <p:spPr>
          <a:xfrm>
            <a:off x="407710" y="3341281"/>
            <a:ext cx="6094428" cy="369332"/>
          </a:xfrm>
          <a:prstGeom prst="rect">
            <a:avLst/>
          </a:prstGeom>
          <a:noFill/>
        </p:spPr>
        <p:txBody>
          <a:bodyPr wrap="square">
            <a:spAutoFit/>
          </a:bodyPr>
          <a:lstStyle/>
          <a:p>
            <a:r>
              <a:rPr lang="en-US" altLang="ko-KR" b="0" i="0" dirty="0">
                <a:solidFill>
                  <a:srgbClr val="2C3345"/>
                </a:solidFill>
                <a:effectLst/>
                <a:latin typeface="Inter"/>
              </a:rPr>
              <a:t>Clear target market segment</a:t>
            </a:r>
            <a:endParaRPr lang="ko-KR" altLang="en-US" dirty="0"/>
          </a:p>
        </p:txBody>
      </p:sp>
      <p:sp>
        <p:nvSpPr>
          <p:cNvPr id="37" name="TextBox 36">
            <a:extLst>
              <a:ext uri="{FF2B5EF4-FFF2-40B4-BE49-F238E27FC236}">
                <a16:creationId xmlns:a16="http://schemas.microsoft.com/office/drawing/2014/main" id="{742ADF6E-0E39-277E-208D-A79BF904AA8B}"/>
              </a:ext>
            </a:extLst>
          </p:cNvPr>
          <p:cNvSpPr txBox="1"/>
          <p:nvPr/>
        </p:nvSpPr>
        <p:spPr>
          <a:xfrm>
            <a:off x="407710" y="3793596"/>
            <a:ext cx="6094428" cy="369332"/>
          </a:xfrm>
          <a:prstGeom prst="rect">
            <a:avLst/>
          </a:prstGeom>
          <a:noFill/>
        </p:spPr>
        <p:txBody>
          <a:bodyPr wrap="square">
            <a:spAutoFit/>
          </a:bodyPr>
          <a:lstStyle/>
          <a:p>
            <a:r>
              <a:rPr lang="en-US" altLang="ko-KR" b="0" i="0" dirty="0">
                <a:solidFill>
                  <a:srgbClr val="2C3345"/>
                </a:solidFill>
                <a:effectLst/>
                <a:latin typeface="Inter"/>
              </a:rPr>
              <a:t>Understanding of competitors</a:t>
            </a:r>
            <a:endParaRPr lang="ko-KR" altLang="en-US" dirty="0"/>
          </a:p>
        </p:txBody>
      </p:sp>
      <p:sp>
        <p:nvSpPr>
          <p:cNvPr id="39" name="TextBox 38">
            <a:extLst>
              <a:ext uri="{FF2B5EF4-FFF2-40B4-BE49-F238E27FC236}">
                <a16:creationId xmlns:a16="http://schemas.microsoft.com/office/drawing/2014/main" id="{D21A0E28-9FA4-581B-D819-EC0992E68971}"/>
              </a:ext>
            </a:extLst>
          </p:cNvPr>
          <p:cNvSpPr txBox="1"/>
          <p:nvPr/>
        </p:nvSpPr>
        <p:spPr>
          <a:xfrm>
            <a:off x="547933" y="4324674"/>
            <a:ext cx="5813981" cy="369332"/>
          </a:xfrm>
          <a:prstGeom prst="rect">
            <a:avLst/>
          </a:prstGeom>
          <a:noFill/>
        </p:spPr>
        <p:txBody>
          <a:bodyPr wrap="square">
            <a:spAutoFit/>
          </a:bodyPr>
          <a:lstStyle/>
          <a:p>
            <a:r>
              <a:rPr lang="en-US" altLang="ko-KR" b="0" i="0" dirty="0">
                <a:solidFill>
                  <a:srgbClr val="2C3345"/>
                </a:solidFill>
                <a:effectLst/>
                <a:latin typeface="Inter"/>
              </a:rPr>
              <a:t>SUMMARY for the marketing question. Be specific.  </a:t>
            </a:r>
            <a:endParaRPr lang="ko-KR" altLang="en-US" dirty="0"/>
          </a:p>
        </p:txBody>
      </p:sp>
      <p:sp>
        <p:nvSpPr>
          <p:cNvPr id="40" name="직사각형 39">
            <a:extLst>
              <a:ext uri="{FF2B5EF4-FFF2-40B4-BE49-F238E27FC236}">
                <a16:creationId xmlns:a16="http://schemas.microsoft.com/office/drawing/2014/main" id="{4AD6AD45-EADC-C862-096E-A0496420D562}"/>
              </a:ext>
            </a:extLst>
          </p:cNvPr>
          <p:cNvSpPr/>
          <p:nvPr/>
        </p:nvSpPr>
        <p:spPr>
          <a:xfrm>
            <a:off x="480766" y="4858944"/>
            <a:ext cx="10953947" cy="1537413"/>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dirty="0"/>
          </a:p>
        </p:txBody>
      </p:sp>
      <p:sp>
        <p:nvSpPr>
          <p:cNvPr id="3" name="TextBox 2">
            <a:extLst>
              <a:ext uri="{FF2B5EF4-FFF2-40B4-BE49-F238E27FC236}">
                <a16:creationId xmlns:a16="http://schemas.microsoft.com/office/drawing/2014/main" id="{71E20768-8B59-C0F6-4796-0FEA5D7574A6}"/>
              </a:ext>
            </a:extLst>
          </p:cNvPr>
          <p:cNvSpPr txBox="1"/>
          <p:nvPr/>
        </p:nvSpPr>
        <p:spPr>
          <a:xfrm>
            <a:off x="547933" y="4965741"/>
            <a:ext cx="10751357" cy="2862322"/>
          </a:xfrm>
          <a:prstGeom prst="rect">
            <a:avLst/>
          </a:prstGeom>
          <a:noFill/>
        </p:spPr>
        <p:txBody>
          <a:bodyPr wrap="square" rtlCol="0">
            <a:spAutoFit/>
          </a:bodyPr>
          <a:lstStyle/>
          <a:p>
            <a:r>
              <a:rPr lang="en-US" dirty="0"/>
              <a:t>We aim to </a:t>
            </a:r>
            <a:r>
              <a:rPr lang="en-US"/>
              <a:t>make our Business </a:t>
            </a:r>
            <a:r>
              <a:rPr lang="en-US" dirty="0"/>
              <a:t>activities closely aligned with sales targets, and the customer-perceived Unique Selling Point (USP) is evident in all marketing materials, underscoring its importance. The USP is integral to the business's success and removal would have a significant impact. The brand's identity is strong, targeting a specific market segment while maintaining a clear understanding of competitors.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428881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79 Weakness Examples for a SWOT Analysis (2023)">
            <a:extLst>
              <a:ext uri="{FF2B5EF4-FFF2-40B4-BE49-F238E27FC236}">
                <a16:creationId xmlns:a16="http://schemas.microsoft.com/office/drawing/2014/main" id="{62F33A89-2A79-FCC5-B337-8C77B1EF98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493" y="790143"/>
            <a:ext cx="10713014" cy="5306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2629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ree Microsoft Word SWOT Analysis Templates | Smartsheet">
            <a:extLst>
              <a:ext uri="{FF2B5EF4-FFF2-40B4-BE49-F238E27FC236}">
                <a16:creationId xmlns:a16="http://schemas.microsoft.com/office/drawing/2014/main" id="{1DD1B99E-0FF1-FA59-C6A3-4F7024011A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820" b="3119"/>
          <a:stretch/>
        </p:blipFill>
        <p:spPr bwMode="auto">
          <a:xfrm>
            <a:off x="1407737" y="631596"/>
            <a:ext cx="9376528" cy="606143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C17F5F7-9341-C37E-E094-6DAABB0598E6}"/>
              </a:ext>
            </a:extLst>
          </p:cNvPr>
          <p:cNvSpPr txBox="1"/>
          <p:nvPr/>
        </p:nvSpPr>
        <p:spPr>
          <a:xfrm>
            <a:off x="235670" y="108376"/>
            <a:ext cx="6013056" cy="523220"/>
          </a:xfrm>
          <a:prstGeom prst="rect">
            <a:avLst/>
          </a:prstGeom>
          <a:noFill/>
        </p:spPr>
        <p:txBody>
          <a:bodyPr wrap="none" rtlCol="0">
            <a:spAutoFit/>
          </a:bodyPr>
          <a:lstStyle/>
          <a:p>
            <a:r>
              <a:rPr lang="en-US" altLang="ko-KR" sz="2800" b="1" u="sng" dirty="0"/>
              <a:t>SIMPLE</a:t>
            </a:r>
            <a:r>
              <a:rPr lang="ko-KR" altLang="en-US" sz="2800" b="1" u="sng" dirty="0"/>
              <a:t> </a:t>
            </a:r>
            <a:r>
              <a:rPr lang="en-US" altLang="ko-KR" sz="2800" b="1" u="sng" dirty="0"/>
              <a:t>SWOT</a:t>
            </a:r>
            <a:r>
              <a:rPr lang="ko-KR" altLang="en-US" sz="2800" b="1" u="sng" dirty="0"/>
              <a:t> </a:t>
            </a:r>
            <a:r>
              <a:rPr lang="en-US" altLang="ko-KR" sz="2800" b="1" u="sng" dirty="0"/>
              <a:t>MATRIX</a:t>
            </a:r>
            <a:r>
              <a:rPr lang="ko-KR" altLang="en-US" sz="2800" b="1" u="sng" dirty="0"/>
              <a:t> </a:t>
            </a:r>
            <a:r>
              <a:rPr lang="en-US" altLang="ko-KR" sz="2800" b="1" u="sng" dirty="0"/>
              <a:t>TEMPLATE</a:t>
            </a:r>
            <a:endParaRPr lang="ko-KR" altLang="en-US" sz="2800" b="1" u="sng" dirty="0"/>
          </a:p>
        </p:txBody>
      </p:sp>
      <p:sp>
        <p:nvSpPr>
          <p:cNvPr id="2" name="TextBox 1">
            <a:extLst>
              <a:ext uri="{FF2B5EF4-FFF2-40B4-BE49-F238E27FC236}">
                <a16:creationId xmlns:a16="http://schemas.microsoft.com/office/drawing/2014/main" id="{9F511A2D-3657-50AA-7095-E3C2C1D47901}"/>
              </a:ext>
            </a:extLst>
          </p:cNvPr>
          <p:cNvSpPr txBox="1"/>
          <p:nvPr/>
        </p:nvSpPr>
        <p:spPr>
          <a:xfrm>
            <a:off x="1643063" y="1514475"/>
            <a:ext cx="4329112" cy="1200329"/>
          </a:xfrm>
          <a:prstGeom prst="rect">
            <a:avLst/>
          </a:prstGeom>
          <a:noFill/>
        </p:spPr>
        <p:txBody>
          <a:bodyPr wrap="square" rtlCol="0">
            <a:spAutoFit/>
          </a:bodyPr>
          <a:lstStyle/>
          <a:p>
            <a:r>
              <a:rPr lang="en-US" dirty="0"/>
              <a:t>I believe my strength lies in me being the CEO with the skills I have in fashion design I can design my products by myself</a:t>
            </a:r>
          </a:p>
        </p:txBody>
      </p:sp>
      <p:sp>
        <p:nvSpPr>
          <p:cNvPr id="3" name="TextBox 2">
            <a:extLst>
              <a:ext uri="{FF2B5EF4-FFF2-40B4-BE49-F238E27FC236}">
                <a16:creationId xmlns:a16="http://schemas.microsoft.com/office/drawing/2014/main" id="{058242F8-2D35-A477-FCE9-765BBD376101}"/>
              </a:ext>
            </a:extLst>
          </p:cNvPr>
          <p:cNvSpPr txBox="1"/>
          <p:nvPr/>
        </p:nvSpPr>
        <p:spPr>
          <a:xfrm>
            <a:off x="6096000" y="1514475"/>
            <a:ext cx="4329112" cy="646331"/>
          </a:xfrm>
          <a:prstGeom prst="rect">
            <a:avLst/>
          </a:prstGeom>
          <a:noFill/>
        </p:spPr>
        <p:txBody>
          <a:bodyPr wrap="square" rtlCol="0">
            <a:spAutoFit/>
          </a:bodyPr>
          <a:lstStyle/>
          <a:p>
            <a:r>
              <a:rPr lang="en-US" dirty="0"/>
              <a:t>Lack of connection internationally to get market linkage</a:t>
            </a:r>
          </a:p>
        </p:txBody>
      </p:sp>
      <p:sp>
        <p:nvSpPr>
          <p:cNvPr id="5" name="TextBox 4">
            <a:extLst>
              <a:ext uri="{FF2B5EF4-FFF2-40B4-BE49-F238E27FC236}">
                <a16:creationId xmlns:a16="http://schemas.microsoft.com/office/drawing/2014/main" id="{726BA20B-7513-FA48-1AA6-13CDC296A2E5}"/>
              </a:ext>
            </a:extLst>
          </p:cNvPr>
          <p:cNvSpPr txBox="1"/>
          <p:nvPr/>
        </p:nvSpPr>
        <p:spPr>
          <a:xfrm>
            <a:off x="1643063" y="4557713"/>
            <a:ext cx="4329112" cy="1477328"/>
          </a:xfrm>
          <a:prstGeom prst="rect">
            <a:avLst/>
          </a:prstGeom>
          <a:noFill/>
        </p:spPr>
        <p:txBody>
          <a:bodyPr wrap="square" rtlCol="0">
            <a:spAutoFit/>
          </a:bodyPr>
          <a:lstStyle/>
          <a:p>
            <a:r>
              <a:rPr lang="en-US" dirty="0"/>
              <a:t>Working with ICIPE is a big opportunity for me also get some trainings on the  field, sericulture field is on infant stage in Ethiopia so that I can work on it     widely</a:t>
            </a:r>
          </a:p>
        </p:txBody>
      </p:sp>
      <p:sp>
        <p:nvSpPr>
          <p:cNvPr id="7" name="TextBox 6">
            <a:extLst>
              <a:ext uri="{FF2B5EF4-FFF2-40B4-BE49-F238E27FC236}">
                <a16:creationId xmlns:a16="http://schemas.microsoft.com/office/drawing/2014/main" id="{A450F9B1-BFE3-4600-F3E2-D7C6ADB4CC33}"/>
              </a:ext>
            </a:extLst>
          </p:cNvPr>
          <p:cNvSpPr txBox="1"/>
          <p:nvPr/>
        </p:nvSpPr>
        <p:spPr>
          <a:xfrm>
            <a:off x="6096000" y="4557713"/>
            <a:ext cx="4452937" cy="1200329"/>
          </a:xfrm>
          <a:prstGeom prst="rect">
            <a:avLst/>
          </a:prstGeom>
          <a:noFill/>
        </p:spPr>
        <p:txBody>
          <a:bodyPr wrap="square" rtlCol="0">
            <a:spAutoFit/>
          </a:bodyPr>
          <a:lstStyle/>
          <a:p>
            <a:r>
              <a:rPr lang="en-US" dirty="0"/>
              <a:t>Competition: Increased competition from similar businesses might impact market share and pricing strategies.</a:t>
            </a:r>
          </a:p>
          <a:p>
            <a:endParaRPr lang="en-US" dirty="0"/>
          </a:p>
        </p:txBody>
      </p:sp>
    </p:spTree>
    <p:extLst>
      <p:ext uri="{BB962C8B-B14F-4D97-AF65-F5344CB8AC3E}">
        <p14:creationId xmlns:p14="http://schemas.microsoft.com/office/powerpoint/2010/main" val="402306208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2807</TotalTime>
  <Words>1092</Words>
  <Application>Microsoft Office PowerPoint</Application>
  <PresentationFormat>Widescreen</PresentationFormat>
  <Paragraphs>68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Malgun Gothic</vt:lpstr>
      <vt:lpstr>-apple-system</vt:lpstr>
      <vt:lpstr>Arial</vt:lpstr>
      <vt:lpstr>Inter</vt:lpstr>
      <vt:lpstr>Office 테마</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박승민</dc:creator>
  <cp:lastModifiedBy>eyob</cp:lastModifiedBy>
  <cp:revision>88</cp:revision>
  <dcterms:created xsi:type="dcterms:W3CDTF">2023-07-29T06:44:56Z</dcterms:created>
  <dcterms:modified xsi:type="dcterms:W3CDTF">2023-08-13T15:30:55Z</dcterms:modified>
</cp:coreProperties>
</file>