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B35A-6015-49C4-9FCC-66E56510340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A259-C6A1-4DF2-B47B-8B894830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4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B35A-6015-49C4-9FCC-66E56510340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A259-C6A1-4DF2-B47B-8B894830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8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B35A-6015-49C4-9FCC-66E56510340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A259-C6A1-4DF2-B47B-8B894830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6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B35A-6015-49C4-9FCC-66E56510340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A259-C6A1-4DF2-B47B-8B894830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B35A-6015-49C4-9FCC-66E56510340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A259-C6A1-4DF2-B47B-8B894830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0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B35A-6015-49C4-9FCC-66E56510340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A259-C6A1-4DF2-B47B-8B894830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B35A-6015-49C4-9FCC-66E56510340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A259-C6A1-4DF2-B47B-8B894830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7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B35A-6015-49C4-9FCC-66E56510340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A259-C6A1-4DF2-B47B-8B894830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7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B35A-6015-49C4-9FCC-66E56510340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A259-C6A1-4DF2-B47B-8B894830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B35A-6015-49C4-9FCC-66E56510340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A259-C6A1-4DF2-B47B-8B894830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9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B35A-6015-49C4-9FCC-66E56510340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A259-C6A1-4DF2-B47B-8B894830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5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1B35A-6015-49C4-9FCC-66E56510340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BA259-C6A1-4DF2-B47B-8B894830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0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9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goals are</a:t>
            </a:r>
          </a:p>
          <a:p>
            <a:r>
              <a:rPr lang="en-US" dirty="0"/>
              <a:t>o   Propose orientations and guidelines for the social assessment process do be conducted by the Ethiopian authorities, including drafting </a:t>
            </a:r>
            <a:r>
              <a:rPr lang="en-US" dirty="0" err="1"/>
              <a:t>ToR</a:t>
            </a:r>
            <a:r>
              <a:rPr lang="en-US" dirty="0"/>
              <a:t> for the social assessment.</a:t>
            </a:r>
          </a:p>
          <a:p>
            <a:r>
              <a:rPr lang="en-US" dirty="0"/>
              <a:t>o   Support the overall ID strategy through sharing of international best practices to </a:t>
            </a:r>
            <a:r>
              <a:rPr lang="en-US" dirty="0" err="1"/>
              <a:t>GoE</a:t>
            </a:r>
            <a:r>
              <a:rPr lang="en-US" dirty="0"/>
              <a:t>;</a:t>
            </a:r>
          </a:p>
          <a:p>
            <a:r>
              <a:rPr lang="en-US" dirty="0"/>
              <a:t>o   Based on the existing documentation, develop a deeper overview of the regulatory and governance framework of the Ethiopian National Identification Program and propose orientations / roadmap for its amendment</a:t>
            </a:r>
          </a:p>
        </p:txBody>
      </p:sp>
    </p:spTree>
    <p:extLst>
      <p:ext uri="{BB962C8B-B14F-4D97-AF65-F5344CB8AC3E}">
        <p14:creationId xmlns:p14="http://schemas.microsoft.com/office/powerpoint/2010/main" val="164799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039"/>
            <a:ext cx="10515600" cy="48009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two objectives are aimed at supporting the </a:t>
            </a:r>
            <a:r>
              <a:rPr lang="en-US" dirty="0" err="1"/>
              <a:t>ethiopian</a:t>
            </a:r>
            <a:r>
              <a:rPr lang="en-US" dirty="0"/>
              <a:t> government to the extent that it can be useful, in particular in terms of benchmarking of international practices. </a:t>
            </a:r>
            <a:r>
              <a:rPr lang="en-US" dirty="0">
                <a:solidFill>
                  <a:srgbClr val="FF0000"/>
                </a:solidFill>
              </a:rPr>
              <a:t>The team is of course open to suggestions on what support would be useful on your end.</a:t>
            </a:r>
          </a:p>
          <a:p>
            <a:r>
              <a:rPr lang="en-US" dirty="0" smtClean="0"/>
              <a:t>The </a:t>
            </a:r>
            <a:r>
              <a:rPr lang="en-US" dirty="0"/>
              <a:t>CEIS team is not expected to start from scratch: the methodology is to use the existing documentation already prepared by the </a:t>
            </a:r>
            <a:r>
              <a:rPr lang="en-US" dirty="0" err="1"/>
              <a:t>MoP</a:t>
            </a:r>
            <a:r>
              <a:rPr lang="en-US" dirty="0"/>
              <a:t> and by other partners, to the extent that they can be shared, in order to accelerate the analysis.</a:t>
            </a:r>
          </a:p>
          <a:p>
            <a:r>
              <a:rPr lang="en-US" dirty="0" smtClean="0"/>
              <a:t>Finally</a:t>
            </a:r>
            <a:r>
              <a:rPr lang="en-US" dirty="0"/>
              <a:t>, these two other objectives are set up to help accelerate the appraisal on our end : following our first identification committee that took place on March 5</a:t>
            </a:r>
            <a:r>
              <a:rPr lang="en-US" baseline="30000" dirty="0"/>
              <a:t>th</a:t>
            </a:r>
            <a:r>
              <a:rPr lang="en-US" dirty="0"/>
              <a:t>, a green light was given to pursue the appraisal of the project, and to consolidate an internal assessment for the AFD Board Approval; the CEIS team will help us fast-track this internal assessment, based on the documents made available by the </a:t>
            </a:r>
            <a:r>
              <a:rPr lang="en-US" dirty="0" err="1"/>
              <a:t>MoP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Eyob</dc:creator>
  <cp:lastModifiedBy>Eyob</cp:lastModifiedBy>
  <cp:revision>2</cp:revision>
  <dcterms:created xsi:type="dcterms:W3CDTF">2020-05-20T11:53:41Z</dcterms:created>
  <dcterms:modified xsi:type="dcterms:W3CDTF">2020-05-20T12:12:00Z</dcterms:modified>
</cp:coreProperties>
</file>