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15"/>
  </p:notesMasterIdLst>
  <p:sldIdLst>
    <p:sldId id="256" r:id="rId2"/>
    <p:sldId id="257" r:id="rId3"/>
    <p:sldId id="258" r:id="rId4"/>
    <p:sldId id="259" r:id="rId5"/>
    <p:sldId id="260" r:id="rId6"/>
    <p:sldId id="262" r:id="rId7"/>
    <p:sldId id="264" r:id="rId8"/>
    <p:sldId id="263" r:id="rId9"/>
    <p:sldId id="265" r:id="rId10"/>
    <p:sldId id="266" r:id="rId11"/>
    <p:sldId id="267"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D1"/>
          </a:solidFill>
        </a:fill>
      </a:tcStyle>
    </a:wholeTbl>
    <a:band2H>
      <a:tcTxStyle/>
      <a:tcStyle>
        <a:tcBdr/>
        <a:fill>
          <a:solidFill>
            <a:srgbClr val="E6E7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CD6"/>
          </a:solidFill>
        </a:fill>
      </a:tcStyle>
    </a:wholeTbl>
    <a:band2H>
      <a:tcTxStyle/>
      <a:tcStyle>
        <a:tcBdr/>
        <a:fill>
          <a:solidFill>
            <a:srgbClr val="E7EE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ACBCB"/>
          </a:solidFill>
        </a:fill>
      </a:tcStyle>
    </a:wholeTbl>
    <a:band2H>
      <a:tcTxStyle/>
      <a:tcStyle>
        <a:tcBdr/>
        <a:fill>
          <a:solidFill>
            <a:srgbClr val="F5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xfrm>
            <a:off x="1143000" y="685800"/>
            <a:ext cx="4572000" cy="3429000"/>
          </a:xfrm>
          <a:prstGeom prst="rect">
            <a:avLst/>
          </a:prstGeom>
        </p:spPr>
        <p:txBody>
          <a:bodyPr/>
          <a:lstStyle/>
          <a:p>
            <a:endParaRPr/>
          </a:p>
        </p:txBody>
      </p:sp>
      <p:sp>
        <p:nvSpPr>
          <p:cNvPr id="198" name="Shape 198"/>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n-lt"/>
        <a:ea typeface="+mn-ea"/>
        <a:cs typeface="+mn-cs"/>
        <a:sym typeface="Century Gothic"/>
      </a:defRPr>
    </a:lvl1pPr>
    <a:lvl2pPr indent="228600" defTabSz="457200" latinLnBrk="0">
      <a:defRPr sz="1200">
        <a:solidFill>
          <a:srgbClr val="FFFFFF"/>
        </a:solidFill>
        <a:latin typeface="+mn-lt"/>
        <a:ea typeface="+mn-ea"/>
        <a:cs typeface="+mn-cs"/>
        <a:sym typeface="Century Gothic"/>
      </a:defRPr>
    </a:lvl2pPr>
    <a:lvl3pPr indent="457200" defTabSz="457200" latinLnBrk="0">
      <a:defRPr sz="1200">
        <a:solidFill>
          <a:srgbClr val="FFFFFF"/>
        </a:solidFill>
        <a:latin typeface="+mn-lt"/>
        <a:ea typeface="+mn-ea"/>
        <a:cs typeface="+mn-cs"/>
        <a:sym typeface="Century Gothic"/>
      </a:defRPr>
    </a:lvl3pPr>
    <a:lvl4pPr indent="685800" defTabSz="457200" latinLnBrk="0">
      <a:defRPr sz="1200">
        <a:solidFill>
          <a:srgbClr val="FFFFFF"/>
        </a:solidFill>
        <a:latin typeface="+mn-lt"/>
        <a:ea typeface="+mn-ea"/>
        <a:cs typeface="+mn-cs"/>
        <a:sym typeface="Century Gothic"/>
      </a:defRPr>
    </a:lvl4pPr>
    <a:lvl5pPr indent="914400" defTabSz="457200" latinLnBrk="0">
      <a:defRPr sz="1200">
        <a:solidFill>
          <a:srgbClr val="FFFFFF"/>
        </a:solidFill>
        <a:latin typeface="+mn-lt"/>
        <a:ea typeface="+mn-ea"/>
        <a:cs typeface="+mn-cs"/>
        <a:sym typeface="Century Gothic"/>
      </a:defRPr>
    </a:lvl5pPr>
    <a:lvl6pPr indent="1143000" defTabSz="457200" latinLnBrk="0">
      <a:defRPr sz="1200">
        <a:solidFill>
          <a:srgbClr val="FFFFFF"/>
        </a:solidFill>
        <a:latin typeface="+mn-lt"/>
        <a:ea typeface="+mn-ea"/>
        <a:cs typeface="+mn-cs"/>
        <a:sym typeface="Century Gothic"/>
      </a:defRPr>
    </a:lvl6pPr>
    <a:lvl7pPr indent="1371600" defTabSz="457200" latinLnBrk="0">
      <a:defRPr sz="1200">
        <a:solidFill>
          <a:srgbClr val="FFFFFF"/>
        </a:solidFill>
        <a:latin typeface="+mn-lt"/>
        <a:ea typeface="+mn-ea"/>
        <a:cs typeface="+mn-cs"/>
        <a:sym typeface="Century Gothic"/>
      </a:defRPr>
    </a:lvl7pPr>
    <a:lvl8pPr indent="1600200" defTabSz="457200" latinLnBrk="0">
      <a:defRPr sz="1200">
        <a:solidFill>
          <a:srgbClr val="FFFFFF"/>
        </a:solidFill>
        <a:latin typeface="+mn-lt"/>
        <a:ea typeface="+mn-ea"/>
        <a:cs typeface="+mn-cs"/>
        <a:sym typeface="Century Gothic"/>
      </a:defRPr>
    </a:lvl8pPr>
    <a:lvl9pPr indent="1828800" defTabSz="457200" latinLnBrk="0">
      <a:defRPr sz="1200">
        <a:solidFill>
          <a:srgbClr val="FFFFFF"/>
        </a:solidFill>
        <a:latin typeface="+mn-lt"/>
        <a:ea typeface="+mn-ea"/>
        <a:cs typeface="+mn-cs"/>
        <a:sym typeface="Century Gothic"/>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558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8258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3617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8096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484021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8967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715539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8256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093573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ítulo e Conteúdo">
    <p:spTree>
      <p:nvGrpSpPr>
        <p:cNvPr id="1" name=""/>
        <p:cNvGrpSpPr/>
        <p:nvPr/>
      </p:nvGrpSpPr>
      <p:grpSpPr>
        <a:xfrm>
          <a:off x="0" y="0"/>
          <a:ext cx="0" cy="0"/>
          <a:chOff x="0" y="0"/>
          <a:chExt cx="0" cy="0"/>
        </a:xfrm>
      </p:grpSpPr>
      <p:sp>
        <p:nvSpPr>
          <p:cNvPr id="31" name="Title Text"/>
          <p:cNvSpPr txBox="1">
            <a:spLocks noGrp="1"/>
          </p:cNvSpPr>
          <p:nvPr>
            <p:ph type="title"/>
          </p:nvPr>
        </p:nvSpPr>
        <p:spPr>
          <a:xfrm>
            <a:off x="684212" y="4487331"/>
            <a:ext cx="8534401" cy="1507068"/>
          </a:xfrm>
          <a:prstGeom prst="rect">
            <a:avLst/>
          </a:prstGeom>
        </p:spPr>
        <p:txBody>
          <a:bodyPr/>
          <a:lstStyle/>
          <a:p>
            <a:r>
              <a:t>Title Text</a:t>
            </a:r>
          </a:p>
        </p:txBody>
      </p:sp>
      <p:sp>
        <p:nvSpPr>
          <p:cNvPr id="32" name="Body Level One…"/>
          <p:cNvSpPr txBox="1">
            <a:spLocks noGrp="1"/>
          </p:cNvSpPr>
          <p:nvPr>
            <p:ph type="body" sz="half" idx="1"/>
          </p:nvPr>
        </p:nvSpPr>
        <p:spPr>
          <a:xfrm>
            <a:off x="684212" y="685800"/>
            <a:ext cx="8534401" cy="361526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488366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70091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4350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0507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969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8178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97071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5689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22196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96555376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ítulo 1"/>
          <p:cNvSpPr txBox="1">
            <a:spLocks noGrp="1"/>
          </p:cNvSpPr>
          <p:nvPr>
            <p:ph type="ctrTitle"/>
          </p:nvPr>
        </p:nvSpPr>
        <p:spPr>
          <a:xfrm>
            <a:off x="908437" y="322884"/>
            <a:ext cx="8001001" cy="1371290"/>
          </a:xfrm>
          <a:prstGeom prst="rect">
            <a:avLst/>
          </a:prstGeom>
        </p:spPr>
        <p:txBody>
          <a:bodyPr/>
          <a:lstStyle>
            <a:lvl1pPr>
              <a:defRPr>
                <a:solidFill>
                  <a:srgbClr val="000000"/>
                </a:solidFill>
              </a:defRPr>
            </a:lvl1pPr>
          </a:lstStyle>
          <a:p>
            <a:r>
              <a:rPr sz="6000" dirty="0">
                <a:solidFill>
                  <a:schemeClr val="accent1"/>
                </a:solidFill>
                <a:latin typeface="Times New Roman" panose="02020603050405020304" pitchFamily="18" charset="0"/>
                <a:cs typeface="Times New Roman" panose="02020603050405020304" pitchFamily="18" charset="0"/>
              </a:rPr>
              <a:t>Order </a:t>
            </a:r>
            <a:r>
              <a:rPr lang="en-US" sz="6000" dirty="0">
                <a:solidFill>
                  <a:schemeClr val="accent1"/>
                </a:solidFill>
                <a:latin typeface="Times New Roman" panose="02020603050405020304" pitchFamily="18" charset="0"/>
                <a:cs typeface="Times New Roman" panose="02020603050405020304" pitchFamily="18" charset="0"/>
              </a:rPr>
              <a:t>T</a:t>
            </a:r>
            <a:r>
              <a:rPr sz="6000" dirty="0">
                <a:solidFill>
                  <a:schemeClr val="accent1"/>
                </a:solidFill>
                <a:latin typeface="Times New Roman" panose="02020603050405020304" pitchFamily="18" charset="0"/>
                <a:cs typeface="Times New Roman" panose="02020603050405020304" pitchFamily="18" charset="0"/>
              </a:rPr>
              <a:t>racking </a:t>
            </a:r>
            <a:r>
              <a:rPr lang="en-US" sz="6000" dirty="0">
                <a:solidFill>
                  <a:schemeClr val="accent1"/>
                </a:solidFill>
                <a:latin typeface="Times New Roman" panose="02020603050405020304" pitchFamily="18" charset="0"/>
                <a:cs typeface="Times New Roman" panose="02020603050405020304" pitchFamily="18" charset="0"/>
              </a:rPr>
              <a:t>S</a:t>
            </a:r>
            <a:r>
              <a:rPr sz="6000" dirty="0">
                <a:solidFill>
                  <a:schemeClr val="accent1"/>
                </a:solidFill>
                <a:latin typeface="Times New Roman" panose="02020603050405020304" pitchFamily="18" charset="0"/>
                <a:cs typeface="Times New Roman" panose="02020603050405020304" pitchFamily="18" charset="0"/>
              </a:rPr>
              <a:t>ystem</a:t>
            </a:r>
          </a:p>
        </p:txBody>
      </p:sp>
      <p:sp>
        <p:nvSpPr>
          <p:cNvPr id="6" name="Subtitle 2">
            <a:extLst>
              <a:ext uri="{FF2B5EF4-FFF2-40B4-BE49-F238E27FC236}">
                <a16:creationId xmlns:a16="http://schemas.microsoft.com/office/drawing/2014/main" id="{450BF8FC-5C51-4AE2-9653-DF3E0680E0E3}"/>
              </a:ext>
            </a:extLst>
          </p:cNvPr>
          <p:cNvSpPr txBox="1">
            <a:spLocks/>
          </p:cNvSpPr>
          <p:nvPr/>
        </p:nvSpPr>
        <p:spPr>
          <a:xfrm>
            <a:off x="712210" y="2522419"/>
            <a:ext cx="8791575" cy="3733101"/>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600" b="1" dirty="0">
                <a:solidFill>
                  <a:schemeClr val="tx1"/>
                </a:solidFill>
                <a:latin typeface="Times New Roman" panose="02020603050405020304" pitchFamily="18" charset="0"/>
                <a:cs typeface="Times New Roman" panose="02020603050405020304" pitchFamily="18" charset="0"/>
              </a:rPr>
              <a:t>Professor Obinna Kalu</a:t>
            </a:r>
          </a:p>
          <a:p>
            <a:pPr algn="l"/>
            <a:endParaRPr lang="en-US" sz="2600" b="1" dirty="0">
              <a:solidFill>
                <a:schemeClr val="tx1"/>
              </a:solidFill>
              <a:latin typeface="Times New Roman" panose="02020603050405020304" pitchFamily="18" charset="0"/>
              <a:cs typeface="Times New Roman" panose="02020603050405020304" pitchFamily="18" charset="0"/>
            </a:endParaRPr>
          </a:p>
          <a:p>
            <a:pPr algn="l"/>
            <a:r>
              <a:rPr lang="en-US" sz="2000" b="1" dirty="0">
                <a:solidFill>
                  <a:schemeClr val="tx1"/>
                </a:solidFill>
                <a:latin typeface="Times New Roman" panose="02020603050405020304" pitchFamily="18" charset="0"/>
                <a:cs typeface="Times New Roman" panose="02020603050405020304" pitchFamily="18" charset="0"/>
              </a:rPr>
              <a:t>Team members : </a:t>
            </a: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Elsabeth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Melaku</a:t>
            </a:r>
            <a:r>
              <a:rPr lang="en-US" sz="2000" dirty="0">
                <a:solidFill>
                  <a:schemeClr val="tx1"/>
                </a:solidFill>
                <a:latin typeface="Times New Roman" panose="02020603050405020304" pitchFamily="18" charset="0"/>
                <a:cs typeface="Times New Roman" panose="02020603050405020304" pitchFamily="18" charset="0"/>
              </a:rPr>
              <a:t> </a:t>
            </a:r>
          </a:p>
          <a:p>
            <a:pPr algn="l"/>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Eyoubeil</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Fesseha</a:t>
            </a:r>
            <a:r>
              <a:rPr lang="en-US" sz="2000" dirty="0">
                <a:solidFill>
                  <a:schemeClr val="tx1"/>
                </a:solidFill>
                <a:latin typeface="Times New Roman" panose="02020603050405020304" pitchFamily="18" charset="0"/>
                <a:cs typeface="Times New Roman" panose="02020603050405020304" pitchFamily="18" charset="0"/>
              </a:rPr>
              <a:t> </a:t>
            </a:r>
          </a:p>
          <a:p>
            <a:pPr algn="l"/>
            <a:r>
              <a:rPr lang="en-US" sz="2000" dirty="0">
                <a:solidFill>
                  <a:schemeClr val="tx1"/>
                </a:solidFill>
                <a:latin typeface="Times New Roman" panose="02020603050405020304" pitchFamily="18" charset="0"/>
                <a:cs typeface="Times New Roman" panose="02020603050405020304" pitchFamily="18" charset="0"/>
              </a:rPr>
              <a:t>	Semhar Weldegiorgis</a:t>
            </a:r>
          </a:p>
          <a:p>
            <a:pPr algn="l"/>
            <a:r>
              <a:rPr lang="en-US" sz="2000" dirty="0">
                <a:solidFill>
                  <a:schemeClr val="tx1"/>
                </a:solidFill>
                <a:latin typeface="Times New Roman" panose="02020603050405020304" pitchFamily="18" charset="0"/>
                <a:cs typeface="Times New Roman" panose="02020603050405020304" pitchFamily="18" charset="0"/>
              </a:rPr>
              <a:t>	Tomas </a:t>
            </a:r>
            <a:r>
              <a:rPr lang="en-US" sz="2000" dirty="0" err="1">
                <a:solidFill>
                  <a:schemeClr val="tx1"/>
                </a:solidFill>
                <a:latin typeface="Times New Roman" panose="02020603050405020304" pitchFamily="18" charset="0"/>
                <a:cs typeface="Times New Roman" panose="02020603050405020304" pitchFamily="18" charset="0"/>
              </a:rPr>
              <a:t>Melake</a:t>
            </a: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i="1" dirty="0">
                <a:solidFill>
                  <a:schemeClr val="tx1"/>
                </a:solidFill>
                <a:latin typeface="Times New Roman" panose="02020603050405020304" pitchFamily="18" charset="0"/>
                <a:cs typeface="Times New Roman" panose="02020603050405020304" pitchFamily="18" charset="0"/>
              </a:rPr>
              <a:t>November 2018</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itle"/>
          <p:cNvSpPr txBox="1">
            <a:spLocks noGrp="1"/>
          </p:cNvSpPr>
          <p:nvPr>
            <p:ph type="title"/>
          </p:nvPr>
        </p:nvSpPr>
        <p:spPr>
          <a:prstGeom prst="rect">
            <a:avLst/>
          </a:prstGeom>
        </p:spPr>
        <p:txBody>
          <a:bodyPr/>
          <a:lstStyle/>
          <a:p>
            <a:pPr>
              <a:defRPr>
                <a:solidFill>
                  <a:srgbClr val="040404"/>
                </a:solidFill>
              </a:defRPr>
            </a:pPr>
            <a:endParaRPr dirty="0"/>
          </a:p>
        </p:txBody>
      </p:sp>
      <p:sp>
        <p:nvSpPr>
          <p:cNvPr id="243" name="Sequence Diagram Adding a Product"/>
          <p:cNvSpPr txBox="1">
            <a:spLocks noGrp="1"/>
          </p:cNvSpPr>
          <p:nvPr>
            <p:ph type="body" sz="half" idx="1"/>
          </p:nvPr>
        </p:nvSpPr>
        <p:spPr>
          <a:xfrm>
            <a:off x="0" y="16625"/>
            <a:ext cx="8534401" cy="1339863"/>
          </a:xfrm>
          <a:prstGeom prst="rect">
            <a:avLst/>
          </a:prstGeom>
        </p:spPr>
        <p:txBody>
          <a:bodyPr>
            <a:normAutofit lnSpcReduction="10000"/>
          </a:bodyPr>
          <a:lstStyle>
            <a:lvl1pPr>
              <a:defRPr sz="3000"/>
            </a:lvl1pPr>
          </a:lstStyle>
          <a:p>
            <a:pPr marL="0" indent="0">
              <a:buNone/>
            </a:pPr>
            <a:r>
              <a:rPr sz="4000" dirty="0">
                <a:solidFill>
                  <a:schemeClr val="accent1"/>
                </a:solidFill>
                <a:latin typeface="Times New Roman" panose="02020603050405020304" pitchFamily="18" charset="0"/>
                <a:cs typeface="Times New Roman" panose="02020603050405020304" pitchFamily="18" charset="0"/>
              </a:rPr>
              <a:t>Sequence Diagram</a:t>
            </a:r>
            <a:r>
              <a:rPr lang="en-US" sz="4000" dirty="0">
                <a:solidFill>
                  <a:schemeClr val="accent1"/>
                </a:solidFill>
                <a:latin typeface="Times New Roman" panose="02020603050405020304" pitchFamily="18" charset="0"/>
                <a:cs typeface="Times New Roman" panose="02020603050405020304" pitchFamily="18" charset="0"/>
              </a:rPr>
              <a:t> –</a:t>
            </a:r>
          </a:p>
          <a:p>
            <a:pPr marL="0" indent="0">
              <a:buNone/>
            </a:pPr>
            <a:r>
              <a:rPr lang="en-US" sz="4000" dirty="0">
                <a:solidFill>
                  <a:schemeClr val="accent1"/>
                </a:solidFill>
                <a:latin typeface="Times New Roman" panose="02020603050405020304" pitchFamily="18" charset="0"/>
                <a:cs typeface="Times New Roman" panose="02020603050405020304" pitchFamily="18" charset="0"/>
              </a:rPr>
              <a:t>									</a:t>
            </a:r>
            <a:r>
              <a:rPr sz="4000" dirty="0">
                <a:solidFill>
                  <a:schemeClr val="accent1"/>
                </a:solidFill>
                <a:latin typeface="Times New Roman" panose="02020603050405020304" pitchFamily="18" charset="0"/>
                <a:cs typeface="Times New Roman" panose="02020603050405020304" pitchFamily="18" charset="0"/>
              </a:rPr>
              <a:t>Adding a Product</a:t>
            </a:r>
          </a:p>
        </p:txBody>
      </p:sp>
      <p:pic>
        <p:nvPicPr>
          <p:cNvPr id="5" name="Picture 4">
            <a:extLst>
              <a:ext uri="{FF2B5EF4-FFF2-40B4-BE49-F238E27FC236}">
                <a16:creationId xmlns:a16="http://schemas.microsoft.com/office/drawing/2014/main" id="{41130507-AF5A-47E4-9D0D-4AF097C34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0236"/>
            <a:ext cx="10208029" cy="5237714"/>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 name="trackOr.PNG" descr="trackOr.PNG"/>
          <p:cNvPicPr>
            <a:picLocks noChangeAspect="1"/>
          </p:cNvPicPr>
          <p:nvPr/>
        </p:nvPicPr>
        <p:blipFill>
          <a:blip r:embed="rId2">
            <a:extLst/>
          </a:blip>
          <a:stretch>
            <a:fillRect/>
          </a:stretch>
        </p:blipFill>
        <p:spPr>
          <a:xfrm>
            <a:off x="0" y="1795549"/>
            <a:ext cx="10341033" cy="5062451"/>
          </a:xfrm>
          <a:prstGeom prst="rect">
            <a:avLst/>
          </a:prstGeom>
          <a:ln w="12700">
            <a:miter lim="400000"/>
          </a:ln>
        </p:spPr>
      </p:pic>
      <p:sp>
        <p:nvSpPr>
          <p:cNvPr id="4" name="Sequence Diagram Adding a Product">
            <a:extLst>
              <a:ext uri="{FF2B5EF4-FFF2-40B4-BE49-F238E27FC236}">
                <a16:creationId xmlns:a16="http://schemas.microsoft.com/office/drawing/2014/main" id="{AE1D2E0C-75E0-44B0-98A7-BDF88C84379D}"/>
              </a:ext>
            </a:extLst>
          </p:cNvPr>
          <p:cNvSpPr txBox="1">
            <a:spLocks noGrp="1"/>
          </p:cNvSpPr>
          <p:nvPr>
            <p:ph type="body" sz="half" idx="1"/>
          </p:nvPr>
        </p:nvSpPr>
        <p:spPr>
          <a:xfrm>
            <a:off x="0" y="0"/>
            <a:ext cx="9459885" cy="1339863"/>
          </a:xfrm>
          <a:prstGeom prst="rect">
            <a:avLst/>
          </a:prstGeom>
        </p:spPr>
        <p:txBody>
          <a:bodyPr>
            <a:normAutofit lnSpcReduction="10000"/>
          </a:bodyPr>
          <a:lstStyle>
            <a:lvl1pPr>
              <a:defRPr sz="3000"/>
            </a:lvl1pPr>
          </a:lstStyle>
          <a:p>
            <a:pPr marL="0" indent="0">
              <a:buNone/>
            </a:pPr>
            <a:r>
              <a:rPr lang="en-US" sz="4000" dirty="0">
                <a:solidFill>
                  <a:schemeClr val="accent1"/>
                </a:solidFill>
                <a:latin typeface="Times New Roman" panose="02020603050405020304" pitchFamily="18" charset="0"/>
                <a:cs typeface="Times New Roman" panose="02020603050405020304" pitchFamily="18" charset="0"/>
              </a:rPr>
              <a:t>Sequence diagram –</a:t>
            </a:r>
          </a:p>
          <a:p>
            <a:pPr marL="0" indent="0">
              <a:buNone/>
            </a:pPr>
            <a:r>
              <a:rPr lang="en-US" sz="4000" dirty="0">
                <a:solidFill>
                  <a:schemeClr val="accent1"/>
                </a:solidFill>
                <a:latin typeface="Times New Roman" panose="02020603050405020304" pitchFamily="18" charset="0"/>
                <a:cs typeface="Times New Roman" panose="02020603050405020304" pitchFamily="18" charset="0"/>
              </a:rPr>
              <a:t>								Tracking an Order</a:t>
            </a:r>
            <a:endParaRPr sz="40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3CE0-FBB5-4A73-B0D8-1C901FE6D6B0}"/>
              </a:ext>
            </a:extLst>
          </p:cNvPr>
          <p:cNvSpPr>
            <a:spLocks noGrp="1"/>
          </p:cNvSpPr>
          <p:nvPr>
            <p:ph type="title"/>
          </p:nvPr>
        </p:nvSpPr>
        <p:spPr>
          <a:xfrm>
            <a:off x="300837" y="279662"/>
            <a:ext cx="8890296" cy="967247"/>
          </a:xfrm>
        </p:spPr>
        <p:txBody>
          <a:bodyPr>
            <a:normAutofit fontScale="90000"/>
          </a:bodyPr>
          <a:lstStyle/>
          <a:p>
            <a:r>
              <a:rPr lang="en-US" sz="4000" dirty="0">
                <a:latin typeface="Times New Roman" panose="02020603050405020304" pitchFamily="18" charset="0"/>
                <a:cs typeface="Times New Roman" panose="02020603050405020304" pitchFamily="18" charset="0"/>
              </a:rPr>
              <a:t>Future Extension</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315B2401-DE27-4A57-BBB8-0603628FA920}"/>
              </a:ext>
            </a:extLst>
          </p:cNvPr>
          <p:cNvSpPr>
            <a:spLocks noGrp="1"/>
          </p:cNvSpPr>
          <p:nvPr>
            <p:ph idx="1"/>
          </p:nvPr>
        </p:nvSpPr>
        <p:spPr>
          <a:xfrm flipH="1">
            <a:off x="300837" y="1557821"/>
            <a:ext cx="8890296" cy="5300179"/>
          </a:xfrm>
        </p:spPr>
        <p:txBody>
          <a:bodyPr>
            <a:normAutofit/>
          </a:bodyPr>
          <a:lstStyle/>
          <a:p>
            <a:r>
              <a:rPr lang="en-US" sz="2400" dirty="0">
                <a:latin typeface="Times New Roman" panose="02020603050405020304" pitchFamily="18" charset="0"/>
                <a:cs typeface="Times New Roman" panose="02020603050405020304" pitchFamily="18" charset="0"/>
              </a:rPr>
              <a:t>Business Domain:</a:t>
            </a:r>
          </a:p>
          <a:p>
            <a:pPr lvl="1"/>
            <a:r>
              <a:rPr lang="en-US" sz="2400" dirty="0">
                <a:latin typeface="Times New Roman" panose="02020603050405020304" pitchFamily="18" charset="0"/>
                <a:cs typeface="Times New Roman" panose="02020603050405020304" pitchFamily="18" charset="0"/>
              </a:rPr>
              <a:t>Implements reward system for customers</a:t>
            </a:r>
          </a:p>
          <a:p>
            <a:pPr lvl="1"/>
            <a:r>
              <a:rPr lang="en-US" sz="2400" dirty="0">
                <a:latin typeface="Times New Roman" panose="02020603050405020304" pitchFamily="18" charset="0"/>
                <a:cs typeface="Times New Roman" panose="02020603050405020304" pitchFamily="18" charset="0"/>
              </a:rPr>
              <a:t>Implement payment system </a:t>
            </a:r>
          </a:p>
          <a:p>
            <a:r>
              <a:rPr lang="en-US" sz="2400" dirty="0">
                <a:latin typeface="Times New Roman" panose="02020603050405020304" pitchFamily="18" charset="0"/>
                <a:cs typeface="Times New Roman" panose="02020603050405020304" pitchFamily="18" charset="0"/>
              </a:rPr>
              <a:t>Technologies</a:t>
            </a:r>
          </a:p>
          <a:p>
            <a:pPr lvl="1"/>
            <a:r>
              <a:rPr lang="en-US" sz="2400" dirty="0">
                <a:latin typeface="Times New Roman" panose="02020603050405020304" pitchFamily="18" charset="0"/>
                <a:cs typeface="Times New Roman" panose="02020603050405020304" pitchFamily="18" charset="0"/>
              </a:rPr>
              <a:t>Mobile app</a:t>
            </a:r>
          </a:p>
          <a:p>
            <a:pPr lvl="1"/>
            <a:r>
              <a:rPr lang="en-US" sz="2400" dirty="0">
                <a:latin typeface="Times New Roman" panose="02020603050405020304" pitchFamily="18" charset="0"/>
                <a:cs typeface="Times New Roman" panose="02020603050405020304" pitchFamily="18" charset="0"/>
              </a:rPr>
              <a:t>Use more reliable database system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Amazon Cloud )</a:t>
            </a:r>
          </a:p>
          <a:p>
            <a:pPr lvl="1"/>
            <a:r>
              <a:rPr lang="en-US" sz="2400" dirty="0">
                <a:latin typeface="Times New Roman" panose="02020603050405020304" pitchFamily="18" charset="0"/>
                <a:cs typeface="Times New Roman" panose="02020603050405020304" pitchFamily="18" charset="0"/>
              </a:rPr>
              <a:t>Implement better front end design using graphics</a:t>
            </a:r>
          </a:p>
          <a:p>
            <a:pPr marL="457200" lvl="1"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04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35BC-70FA-4CF2-A766-1A7887AA05A6}"/>
              </a:ext>
            </a:extLst>
          </p:cNvPr>
          <p:cNvSpPr>
            <a:spLocks noGrp="1"/>
          </p:cNvSpPr>
          <p:nvPr>
            <p:ph type="title"/>
          </p:nvPr>
        </p:nvSpPr>
        <p:spPr>
          <a:xfrm>
            <a:off x="0" y="2108200"/>
            <a:ext cx="10428470" cy="1320800"/>
          </a:xfrm>
        </p:spPr>
        <p:txBody>
          <a:bodyPr/>
          <a:lstStyle/>
          <a:p>
            <a:r>
              <a:rPr lang="en-US" b="1" dirty="0">
                <a:latin typeface="Times New Roman" panose="02020603050405020304" pitchFamily="18" charset="0"/>
                <a:cs typeface="Times New Roman" panose="02020603050405020304" pitchFamily="18" charset="0"/>
              </a:rPr>
              <a:t>		Reviewing codes and Demo will continue …..</a:t>
            </a:r>
          </a:p>
        </p:txBody>
      </p:sp>
      <p:sp>
        <p:nvSpPr>
          <p:cNvPr id="3" name="Content Placeholder 2">
            <a:extLst>
              <a:ext uri="{FF2B5EF4-FFF2-40B4-BE49-F238E27FC236}">
                <a16:creationId xmlns:a16="http://schemas.microsoft.com/office/drawing/2014/main" id="{17670ADD-C931-4462-B9F6-DB7BBFA1B4FE}"/>
              </a:ext>
            </a:extLst>
          </p:cNvPr>
          <p:cNvSpPr>
            <a:spLocks noGrp="1"/>
          </p:cNvSpPr>
          <p:nvPr>
            <p:ph idx="1"/>
          </p:nvPr>
        </p:nvSpPr>
        <p:spPr>
          <a:xfrm>
            <a:off x="1043094" y="3862852"/>
            <a:ext cx="8596668" cy="2162029"/>
          </a:xfrm>
        </p:spPr>
        <p:txBody>
          <a:bodyPr>
            <a:normAutofit/>
          </a:bodyPr>
          <a:lstStyle/>
          <a:p>
            <a:pPr marL="0" indent="0" algn="ctr">
              <a:buNone/>
            </a:pPr>
            <a:r>
              <a:rPr lang="en-US"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9226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ítulo 1"/>
          <p:cNvSpPr txBox="1">
            <a:spLocks noGrp="1"/>
          </p:cNvSpPr>
          <p:nvPr>
            <p:ph type="title"/>
          </p:nvPr>
        </p:nvSpPr>
        <p:spPr>
          <a:xfrm>
            <a:off x="303128" y="241070"/>
            <a:ext cx="9805148" cy="1255221"/>
          </a:xfrm>
          <a:prstGeom prst="rect">
            <a:avLst/>
          </a:prstGeom>
        </p:spPr>
        <p:txBody>
          <a:bodyPr>
            <a:noAutofit/>
          </a:bodyPr>
          <a:lstStyle>
            <a:lvl1pPr>
              <a:defRPr sz="3000">
                <a:solidFill>
                  <a:srgbClr val="000000"/>
                </a:solidFill>
              </a:defRPr>
            </a:lvl1pPr>
          </a:lstStyle>
          <a:p>
            <a:r>
              <a:rPr lang="en-US" sz="4000" dirty="0">
                <a:solidFill>
                  <a:schemeClr val="accent1"/>
                </a:solidFill>
                <a:latin typeface="Times New Roman" panose="02020603050405020304" pitchFamily="18" charset="0"/>
                <a:cs typeface="Times New Roman" panose="02020603050405020304" pitchFamily="18" charset="0"/>
              </a:rPr>
              <a:t>Contents</a:t>
            </a:r>
            <a:endParaRPr sz="4000" dirty="0">
              <a:solidFill>
                <a:schemeClr val="accent1"/>
              </a:solidFill>
              <a:latin typeface="Times New Roman" panose="02020603050405020304" pitchFamily="18" charset="0"/>
              <a:cs typeface="Times New Roman" panose="02020603050405020304" pitchFamily="18" charset="0"/>
            </a:endParaRPr>
          </a:p>
        </p:txBody>
      </p:sp>
      <p:sp>
        <p:nvSpPr>
          <p:cNvPr id="204" name="Espaço Reservado para Conteúdo 2"/>
          <p:cNvSpPr txBox="1">
            <a:spLocks noGrp="1"/>
          </p:cNvSpPr>
          <p:nvPr>
            <p:ph type="body" sz="half" idx="1"/>
          </p:nvPr>
        </p:nvSpPr>
        <p:spPr>
          <a:xfrm>
            <a:off x="752015" y="1272230"/>
            <a:ext cx="8534401" cy="4995565"/>
          </a:xfrm>
          <a:prstGeom prst="rect">
            <a:avLst/>
          </a:prstGeom>
        </p:spPr>
        <p:txBody>
          <a:bodyPr>
            <a:noAutofit/>
          </a:bodyPr>
          <a:lstStyle/>
          <a:p>
            <a:pPr marL="457200" indent="-457200" algn="just" defTabSz="425195">
              <a:spcBef>
                <a:spcPts val="500"/>
              </a:spcBef>
              <a:buFont typeface="+mj-lt"/>
              <a:buAutoNum type="arabicPeriod"/>
              <a:defRPr sz="2232"/>
            </a:pPr>
            <a:r>
              <a:rPr lang="en-US" sz="3000" dirty="0">
                <a:latin typeface="Times New Roman" panose="02020603050405020304" pitchFamily="18" charset="0"/>
                <a:cs typeface="Times New Roman" panose="02020603050405020304" pitchFamily="18" charset="0"/>
              </a:rPr>
              <a:t>Introduction</a:t>
            </a:r>
          </a:p>
          <a:p>
            <a:pPr marL="457200" indent="-457200" algn="just" defTabSz="425195">
              <a:spcBef>
                <a:spcPts val="500"/>
              </a:spcBef>
              <a:buFont typeface="+mj-lt"/>
              <a:buAutoNum type="arabicPeriod"/>
              <a:defRPr sz="2232"/>
            </a:pPr>
            <a:r>
              <a:rPr lang="en-US" sz="3000" dirty="0">
                <a:latin typeface="Times New Roman" panose="02020603050405020304" pitchFamily="18" charset="0"/>
                <a:cs typeface="Times New Roman" panose="02020603050405020304" pitchFamily="18" charset="0"/>
              </a:rPr>
              <a:t>Technologies Used</a:t>
            </a:r>
          </a:p>
          <a:p>
            <a:pPr marL="457200" indent="-457200" algn="just" defTabSz="425195">
              <a:spcBef>
                <a:spcPts val="500"/>
              </a:spcBef>
              <a:buFont typeface="+mj-lt"/>
              <a:buAutoNum type="arabicPeriod"/>
              <a:defRPr sz="2232"/>
            </a:pPr>
            <a:r>
              <a:rPr lang="en-US" sz="3000" dirty="0">
                <a:latin typeface="Times New Roman" panose="02020603050405020304" pitchFamily="18" charset="0"/>
                <a:cs typeface="Times New Roman" panose="02020603050405020304" pitchFamily="18" charset="0"/>
              </a:rPr>
              <a:t>Main </a:t>
            </a:r>
            <a:r>
              <a:rPr sz="3000" dirty="0">
                <a:latin typeface="Times New Roman" panose="02020603050405020304" pitchFamily="18" charset="0"/>
                <a:cs typeface="Times New Roman" panose="02020603050405020304" pitchFamily="18" charset="0"/>
              </a:rPr>
              <a:t>Use Case</a:t>
            </a:r>
            <a:r>
              <a:rPr lang="en-US" sz="3000" dirty="0">
                <a:latin typeface="Times New Roman" panose="02020603050405020304" pitchFamily="18" charset="0"/>
                <a:cs typeface="Times New Roman" panose="02020603050405020304" pitchFamily="18" charset="0"/>
              </a:rPr>
              <a:t>s</a:t>
            </a:r>
            <a:endParaRPr sz="3000" dirty="0">
              <a:latin typeface="Times New Roman" panose="02020603050405020304" pitchFamily="18" charset="0"/>
              <a:cs typeface="Times New Roman" panose="02020603050405020304" pitchFamily="18" charset="0"/>
            </a:endParaRPr>
          </a:p>
          <a:p>
            <a:pPr marL="457200" indent="-457200" algn="just" defTabSz="425195">
              <a:spcBef>
                <a:spcPts val="500"/>
              </a:spcBef>
              <a:buFont typeface="+mj-lt"/>
              <a:buAutoNum type="arabicPeriod"/>
              <a:defRPr sz="2232"/>
            </a:pPr>
            <a:r>
              <a:rPr sz="3000" dirty="0">
                <a:latin typeface="Times New Roman" panose="02020603050405020304" pitchFamily="18" charset="0"/>
                <a:cs typeface="Times New Roman" panose="02020603050405020304" pitchFamily="18" charset="0"/>
              </a:rPr>
              <a:t>Class Diagram</a:t>
            </a:r>
            <a:endParaRPr lang="en-US" sz="3000" dirty="0">
              <a:latin typeface="Times New Roman" panose="02020603050405020304" pitchFamily="18" charset="0"/>
              <a:cs typeface="Times New Roman" panose="02020603050405020304" pitchFamily="18" charset="0"/>
            </a:endParaRPr>
          </a:p>
          <a:p>
            <a:pPr marL="457200" indent="-457200" algn="just" defTabSz="425195">
              <a:spcBef>
                <a:spcPts val="500"/>
              </a:spcBef>
              <a:buFont typeface="+mj-lt"/>
              <a:buAutoNum type="arabicPeriod"/>
              <a:defRPr sz="2232"/>
            </a:pPr>
            <a:r>
              <a:rPr lang="en-US" sz="3000" dirty="0">
                <a:latin typeface="Times New Roman" panose="02020603050405020304" pitchFamily="18" charset="0"/>
                <a:cs typeface="Times New Roman" panose="02020603050405020304" pitchFamily="18" charset="0"/>
              </a:rPr>
              <a:t>Data Base Design Model (ER Diagram)</a:t>
            </a:r>
            <a:endParaRPr sz="3000" dirty="0">
              <a:latin typeface="Times New Roman" panose="02020603050405020304" pitchFamily="18" charset="0"/>
              <a:cs typeface="Times New Roman" panose="02020603050405020304" pitchFamily="18" charset="0"/>
            </a:endParaRPr>
          </a:p>
          <a:p>
            <a:pPr marL="457200" indent="-457200" algn="just" defTabSz="425195">
              <a:spcBef>
                <a:spcPts val="500"/>
              </a:spcBef>
              <a:buFont typeface="+mj-lt"/>
              <a:buAutoNum type="arabicPeriod"/>
              <a:defRPr sz="2232"/>
            </a:pPr>
            <a:r>
              <a:rPr sz="3000" dirty="0">
                <a:latin typeface="Times New Roman" panose="02020603050405020304" pitchFamily="18" charset="0"/>
                <a:cs typeface="Times New Roman" panose="02020603050405020304" pitchFamily="18" charset="0"/>
              </a:rPr>
              <a:t>Sequence Diagram</a:t>
            </a:r>
            <a:endParaRPr lang="en-US" sz="3000" dirty="0">
              <a:latin typeface="Times New Roman" panose="02020603050405020304" pitchFamily="18" charset="0"/>
              <a:cs typeface="Times New Roman" panose="02020603050405020304" pitchFamily="18" charset="0"/>
            </a:endParaRPr>
          </a:p>
          <a:p>
            <a:pPr marL="457200" indent="-457200" algn="just" defTabSz="425195">
              <a:spcBef>
                <a:spcPts val="500"/>
              </a:spcBef>
              <a:buFont typeface="+mj-lt"/>
              <a:buAutoNum type="arabicPeriod"/>
              <a:defRPr sz="2232"/>
            </a:pPr>
            <a:r>
              <a:rPr lang="en-US" sz="3000" dirty="0">
                <a:latin typeface="Times New Roman" panose="02020603050405020304" pitchFamily="18" charset="0"/>
                <a:cs typeface="Times New Roman" panose="02020603050405020304" pitchFamily="18" charset="0"/>
              </a:rPr>
              <a:t>Future Extension</a:t>
            </a:r>
          </a:p>
          <a:p>
            <a:pPr marL="457200" indent="-457200" algn="just" defTabSz="425195">
              <a:spcBef>
                <a:spcPts val="500"/>
              </a:spcBef>
              <a:buFont typeface="+mj-lt"/>
              <a:buAutoNum type="arabicPeriod"/>
              <a:defRPr sz="2232"/>
            </a:pPr>
            <a:r>
              <a:rPr lang="en-US" sz="3000" dirty="0">
                <a:latin typeface="Times New Roman" panose="02020603050405020304" pitchFamily="18" charset="0"/>
                <a:cs typeface="Times New Roman" panose="02020603050405020304" pitchFamily="18" charset="0"/>
              </a:rPr>
              <a:t>Demo</a:t>
            </a:r>
            <a:endParaRPr sz="30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tangle 100"/>
          <p:cNvSpPr/>
          <p:nvPr/>
        </p:nvSpPr>
        <p:spPr>
          <a:xfrm>
            <a:off x="358580" y="1436740"/>
            <a:ext cx="9517258" cy="5414980"/>
          </a:xfrm>
          <a:prstGeom prst="rect">
            <a:avLst/>
          </a:prstGeom>
          <a:noFill/>
          <a:ln w="12700">
            <a:miter lim="400000"/>
          </a:ln>
          <a:extLst>
            <a:ext uri="{C572A759-6A51-4108-AA02-DFA0A04FC94B}">
              <ma14:wrappingTextBoxFlag xmlns="" xmlns:ma14="http://schemas.microsoft.com/office/mac/drawingml/2011/main" val="1"/>
            </a:ext>
          </a:extLst>
        </p:spPr>
        <p:txBody>
          <a:bodyPr lIns="45719" rIns="45719" anchor="ctr"/>
          <a:lstStyle/>
          <a:p>
            <a:pPr marL="342900" indent="-342900" algn="just">
              <a:buFont typeface="Arial" panose="020B0604020202020204" pitchFamily="34" charset="0"/>
              <a:buChar char="•"/>
              <a:defRPr>
                <a:solidFill>
                  <a:srgbClr val="FFFFFF"/>
                </a:solidFill>
              </a:defRPr>
            </a:pPr>
            <a:r>
              <a:rPr lang="en-US" sz="2800" dirty="0">
                <a:solidFill>
                  <a:schemeClr val="tx2">
                    <a:lumMod val="50000"/>
                  </a:schemeClr>
                </a:solidFill>
                <a:latin typeface="Times New Roman"/>
                <a:cs typeface="Times New Roman"/>
              </a:rPr>
              <a:t>Currently online shopping/ordering products and services has been increasingly popular and more people are using the technology as a tool to do so. </a:t>
            </a:r>
          </a:p>
          <a:p>
            <a:pPr marL="342900" indent="-342900" algn="just">
              <a:buFont typeface="Arial" panose="020B0604020202020204" pitchFamily="34" charset="0"/>
              <a:buChar char="•"/>
              <a:defRPr>
                <a:solidFill>
                  <a:srgbClr val="FFFFFF"/>
                </a:solidFill>
              </a:defRPr>
            </a:pPr>
            <a:endParaRPr lang="en-US" sz="2800" dirty="0">
              <a:solidFill>
                <a:schemeClr val="tx2">
                  <a:lumMod val="50000"/>
                </a:schemeClr>
              </a:solidFill>
              <a:latin typeface="Times New Roman"/>
              <a:cs typeface="Times New Roman"/>
            </a:endParaRPr>
          </a:p>
          <a:p>
            <a:pPr marL="342900" indent="-342900" algn="just">
              <a:buFont typeface="Arial" panose="020B0604020202020204" pitchFamily="34" charset="0"/>
              <a:buChar char="•"/>
              <a:defRPr>
                <a:solidFill>
                  <a:srgbClr val="FFFFFF"/>
                </a:solidFill>
              </a:defRPr>
            </a:pPr>
            <a:r>
              <a:rPr lang="en-US" sz="2800" dirty="0">
                <a:solidFill>
                  <a:schemeClr val="tx2">
                    <a:lumMod val="50000"/>
                  </a:schemeClr>
                </a:solidFill>
                <a:latin typeface="Times New Roman"/>
                <a:cs typeface="Times New Roman"/>
              </a:rPr>
              <a:t>Online order tracking system is one of the major contributors in the increase of the users in this paradigm shift of marketing system. (we can take USPS, UPS and </a:t>
            </a:r>
            <a:r>
              <a:rPr lang="en-US" sz="2800" dirty="0" err="1">
                <a:solidFill>
                  <a:schemeClr val="tx2">
                    <a:lumMod val="50000"/>
                  </a:schemeClr>
                </a:solidFill>
                <a:latin typeface="Times New Roman"/>
                <a:cs typeface="Times New Roman"/>
              </a:rPr>
              <a:t>Fedex</a:t>
            </a:r>
            <a:r>
              <a:rPr lang="en-US" sz="2800" dirty="0">
                <a:solidFill>
                  <a:schemeClr val="tx2">
                    <a:lumMod val="50000"/>
                  </a:schemeClr>
                </a:solidFill>
                <a:latin typeface="Times New Roman"/>
                <a:cs typeface="Times New Roman"/>
              </a:rPr>
              <a:t> tracking system as an example)</a:t>
            </a:r>
          </a:p>
          <a:p>
            <a:pPr marL="342900" indent="-342900" algn="just">
              <a:buFont typeface="Arial" panose="020B0604020202020204" pitchFamily="34" charset="0"/>
              <a:buChar char="•"/>
              <a:defRPr>
                <a:solidFill>
                  <a:srgbClr val="FFFFFF"/>
                </a:solidFill>
              </a:defRPr>
            </a:pPr>
            <a:endParaRPr lang="en-US" sz="2800" dirty="0">
              <a:solidFill>
                <a:schemeClr val="tx2">
                  <a:lumMod val="50000"/>
                </a:schemeClr>
              </a:solidFill>
              <a:latin typeface="Times New Roman"/>
              <a:cs typeface="Times New Roman"/>
            </a:endParaRPr>
          </a:p>
          <a:p>
            <a:pPr algn="just">
              <a:defRPr>
                <a:solidFill>
                  <a:srgbClr val="FFFFFF"/>
                </a:solidFill>
              </a:defRPr>
            </a:pPr>
            <a:endParaRPr lang="en-US" sz="2800" dirty="0">
              <a:solidFill>
                <a:schemeClr val="tx2">
                  <a:lumMod val="50000"/>
                </a:schemeClr>
              </a:solidFill>
              <a:latin typeface="Times New Roman"/>
              <a:cs typeface="Times New Roman"/>
              <a:sym typeface="Times New Roman"/>
            </a:endParaRPr>
          </a:p>
          <a:p>
            <a:pPr marL="342900" indent="-342900" algn="just">
              <a:buFont typeface="Arial" panose="020B0604020202020204" pitchFamily="34" charset="0"/>
              <a:buChar char="•"/>
              <a:defRPr>
                <a:solidFill>
                  <a:srgbClr val="FFFFFF"/>
                </a:solidFill>
              </a:defRPr>
            </a:pPr>
            <a:r>
              <a:rPr lang="en-US" sz="2800" dirty="0">
                <a:solidFill>
                  <a:schemeClr val="tx2">
                    <a:lumMod val="50000"/>
                  </a:schemeClr>
                </a:solidFill>
                <a:latin typeface="Times New Roman"/>
                <a:ea typeface="Times New Roman"/>
                <a:cs typeface="Times New Roman"/>
                <a:sym typeface="Times New Roman"/>
              </a:rPr>
              <a:t>An order tracking system allows the customer to gain insight into where their order is at any given point in time.</a:t>
            </a:r>
          </a:p>
          <a:p>
            <a:pPr algn="just">
              <a:defRPr>
                <a:solidFill>
                  <a:srgbClr val="FFFFFF"/>
                </a:solidFill>
              </a:defRPr>
            </a:pPr>
            <a:endParaRPr lang="en-US" sz="2800" dirty="0">
              <a:solidFill>
                <a:schemeClr val="tx2">
                  <a:lumMod val="50000"/>
                </a:schemeClr>
              </a:solidFill>
              <a:latin typeface="Times New Roman"/>
              <a:ea typeface="Times New Roman"/>
              <a:cs typeface="Times New Roman"/>
              <a:sym typeface="Times New Roman"/>
            </a:endParaRPr>
          </a:p>
        </p:txBody>
      </p:sp>
      <p:grpSp>
        <p:nvGrpSpPr>
          <p:cNvPr id="217" name="Group 104"/>
          <p:cNvGrpSpPr/>
          <p:nvPr/>
        </p:nvGrpSpPr>
        <p:grpSpPr>
          <a:xfrm>
            <a:off x="9206969" y="2963332"/>
            <a:ext cx="2981859" cy="3208869"/>
            <a:chOff x="0" y="0"/>
            <a:chExt cx="2981857" cy="3208867"/>
          </a:xfrm>
        </p:grpSpPr>
        <p:sp>
          <p:nvSpPr>
            <p:cNvPr id="212" name="Straight Connector 105"/>
            <p:cNvSpPr/>
            <p:nvPr/>
          </p:nvSpPr>
          <p:spPr>
            <a:xfrm flipH="1">
              <a:off x="2069043" y="-1"/>
              <a:ext cx="912815" cy="912813"/>
            </a:xfrm>
            <a:prstGeom prst="line">
              <a:avLst/>
            </a:prstGeom>
            <a:noFill/>
            <a:ln w="952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sp>
          <p:nvSpPr>
            <p:cNvPr id="213" name="Straight Connector 106"/>
            <p:cNvSpPr/>
            <p:nvPr/>
          </p:nvSpPr>
          <p:spPr>
            <a:xfrm flipH="1">
              <a:off x="0" y="227010"/>
              <a:ext cx="2981857" cy="2981858"/>
            </a:xfrm>
            <a:prstGeom prst="line">
              <a:avLst/>
            </a:prstGeom>
            <a:noFill/>
            <a:ln w="952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sp>
          <p:nvSpPr>
            <p:cNvPr id="214" name="Straight Connector 107"/>
            <p:cNvSpPr/>
            <p:nvPr/>
          </p:nvSpPr>
          <p:spPr>
            <a:xfrm flipH="1">
              <a:off x="1085322" y="321733"/>
              <a:ext cx="1896535" cy="1896534"/>
            </a:xfrm>
            <a:prstGeom prst="line">
              <a:avLst/>
            </a:prstGeom>
            <a:noFill/>
            <a:ln w="952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sp>
          <p:nvSpPr>
            <p:cNvPr id="215" name="Straight Connector 108"/>
            <p:cNvSpPr/>
            <p:nvPr/>
          </p:nvSpPr>
          <p:spPr>
            <a:xfrm flipH="1">
              <a:off x="1236134" y="167746"/>
              <a:ext cx="1745722" cy="1745721"/>
            </a:xfrm>
            <a:prstGeom prst="line">
              <a:avLst/>
            </a:prstGeom>
            <a:noFill/>
            <a:ln w="2857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sp>
          <p:nvSpPr>
            <p:cNvPr id="216" name="Straight Connector 109"/>
            <p:cNvSpPr/>
            <p:nvPr/>
          </p:nvSpPr>
          <p:spPr>
            <a:xfrm flipH="1">
              <a:off x="1711857" y="719667"/>
              <a:ext cx="1270002" cy="1270000"/>
            </a:xfrm>
            <a:prstGeom prst="line">
              <a:avLst/>
            </a:prstGeom>
            <a:noFill/>
            <a:ln w="2857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grpSp>
      <p:sp>
        <p:nvSpPr>
          <p:cNvPr id="218" name="Introduction"/>
          <p:cNvSpPr txBox="1"/>
          <p:nvPr/>
        </p:nvSpPr>
        <p:spPr>
          <a:xfrm>
            <a:off x="358580" y="116277"/>
            <a:ext cx="12342147" cy="1015663"/>
          </a:xfrm>
          <a:prstGeom prst="rect">
            <a:avLst/>
          </a:prstGeom>
          <a:noFill/>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a:solidFill>
                  <a:srgbClr val="FFFFFF"/>
                </a:solidFill>
              </a:defRPr>
            </a:pPr>
            <a:endParaRPr dirty="0"/>
          </a:p>
          <a:p>
            <a:pPr>
              <a:defRPr sz="3000"/>
            </a:pPr>
            <a:r>
              <a:rPr sz="4200" dirty="0">
                <a:solidFill>
                  <a:schemeClr val="accent1"/>
                </a:solidFill>
                <a:latin typeface="Times New Roman" panose="02020603050405020304" pitchFamily="18" charset="0"/>
                <a:cs typeface="Times New Roman" panose="02020603050405020304" pitchFamily="18" charset="0"/>
              </a:rPr>
              <a:t>Introduction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ers need to follow their order from its initial placement right up until it arrives at their door. That means an order tracking system needs to be able to follow and provide insight into the status of the order through its entire journey to the customer from initial order."/>
          <p:cNvSpPr txBox="1">
            <a:spLocks noGrp="1"/>
          </p:cNvSpPr>
          <p:nvPr>
            <p:ph type="body" sz="half" idx="1"/>
          </p:nvPr>
        </p:nvSpPr>
        <p:spPr>
          <a:xfrm>
            <a:off x="171594" y="1763170"/>
            <a:ext cx="9488137" cy="3670440"/>
          </a:xfrm>
          <a:prstGeom prst="rect">
            <a:avLst/>
          </a:prstGeom>
        </p:spPr>
        <p:txBody>
          <a:bodyPr>
            <a:normAutofit lnSpcReduction="10000"/>
          </a:bodyPr>
          <a:lstStyle/>
          <a:p>
            <a:pPr algn="just" defTabSz="393192">
              <a:lnSpc>
                <a:spcPct val="150000"/>
              </a:lnSpc>
              <a:spcBef>
                <a:spcPts val="0"/>
              </a:spcBef>
              <a:buClrTx/>
              <a:buSzTx/>
              <a:buFont typeface="Arial" panose="020B0604020202020204" pitchFamily="34" charset="0"/>
              <a:buChar char="•"/>
              <a:defRPr sz="2064">
                <a:solidFill>
                  <a:srgbClr val="000000"/>
                </a:solidFill>
                <a:uFill>
                  <a:solidFill>
                    <a:srgbClr val="000000"/>
                  </a:solidFill>
                </a:uFill>
                <a:latin typeface="Calibri"/>
                <a:ea typeface="Calibri"/>
                <a:cs typeface="Calibri"/>
                <a:sym typeface="Calibri"/>
              </a:defRPr>
            </a:pPr>
            <a:r>
              <a:rPr sz="2800" dirty="0">
                <a:latin typeface="Times New Roman"/>
                <a:ea typeface="Times New Roman"/>
                <a:cs typeface="Times New Roman"/>
                <a:sym typeface="Times New Roman"/>
              </a:rPr>
              <a:t> Customers need to follow their order from its initial placement right up until it arrives at their door. </a:t>
            </a:r>
            <a:endParaRPr lang="en-US" sz="2800" dirty="0">
              <a:latin typeface="Times New Roman"/>
              <a:ea typeface="Times New Roman"/>
              <a:cs typeface="Times New Roman"/>
              <a:sym typeface="Times New Roman"/>
            </a:endParaRPr>
          </a:p>
          <a:p>
            <a:pPr marL="0" indent="0" algn="just" defTabSz="393192">
              <a:lnSpc>
                <a:spcPct val="150000"/>
              </a:lnSpc>
              <a:spcBef>
                <a:spcPts val="0"/>
              </a:spcBef>
              <a:buClrTx/>
              <a:buSzTx/>
              <a:buNone/>
              <a:defRPr sz="2064">
                <a:solidFill>
                  <a:srgbClr val="000000"/>
                </a:solidFill>
                <a:uFill>
                  <a:solidFill>
                    <a:srgbClr val="000000"/>
                  </a:solidFill>
                </a:uFill>
                <a:latin typeface="Calibri"/>
                <a:ea typeface="Calibri"/>
                <a:cs typeface="Calibri"/>
                <a:sym typeface="Calibri"/>
              </a:defRPr>
            </a:pPr>
            <a:endParaRPr lang="en-US" sz="2800" dirty="0">
              <a:latin typeface="Times New Roman"/>
              <a:ea typeface="Times New Roman"/>
              <a:cs typeface="Times New Roman"/>
              <a:sym typeface="Times New Roman"/>
            </a:endParaRPr>
          </a:p>
          <a:p>
            <a:pPr algn="just" defTabSz="393192">
              <a:lnSpc>
                <a:spcPct val="150000"/>
              </a:lnSpc>
              <a:spcBef>
                <a:spcPts val="0"/>
              </a:spcBef>
              <a:buClrTx/>
              <a:buSzTx/>
              <a:buFont typeface="Arial" panose="020B0604020202020204" pitchFamily="34" charset="0"/>
              <a:buChar char="•"/>
              <a:defRPr sz="2064">
                <a:solidFill>
                  <a:srgbClr val="000000"/>
                </a:solidFill>
                <a:uFill>
                  <a:solidFill>
                    <a:srgbClr val="000000"/>
                  </a:solidFill>
                </a:uFill>
                <a:latin typeface="Calibri"/>
                <a:ea typeface="Calibri"/>
                <a:cs typeface="Calibri"/>
                <a:sym typeface="Calibri"/>
              </a:defRPr>
            </a:pPr>
            <a:r>
              <a:rPr lang="en-US" sz="2800" dirty="0">
                <a:latin typeface="Times New Roman"/>
                <a:ea typeface="Times New Roman"/>
                <a:cs typeface="Times New Roman"/>
                <a:sym typeface="Times New Roman"/>
              </a:rPr>
              <a:t>O</a:t>
            </a:r>
            <a:r>
              <a:rPr sz="2800" dirty="0">
                <a:latin typeface="Times New Roman"/>
                <a:ea typeface="Times New Roman"/>
                <a:cs typeface="Times New Roman"/>
                <a:sym typeface="Times New Roman"/>
              </a:rPr>
              <a:t>rder tracking system </a:t>
            </a:r>
            <a:r>
              <a:rPr lang="en-US" sz="2800" dirty="0">
                <a:latin typeface="Times New Roman"/>
                <a:ea typeface="Times New Roman"/>
                <a:cs typeface="Times New Roman"/>
                <a:sym typeface="Times New Roman"/>
              </a:rPr>
              <a:t>is </a:t>
            </a:r>
            <a:r>
              <a:rPr sz="2800" dirty="0">
                <a:latin typeface="Times New Roman"/>
                <a:ea typeface="Times New Roman"/>
                <a:cs typeface="Times New Roman"/>
                <a:sym typeface="Times New Roman"/>
              </a:rPr>
              <a:t>able to follow and provide insight into the status of the order</a:t>
            </a:r>
            <a:r>
              <a:rPr lang="en-US" sz="2800" dirty="0">
                <a:latin typeface="Times New Roman"/>
                <a:ea typeface="Times New Roman"/>
                <a:cs typeface="Times New Roman"/>
                <a:sym typeface="Times New Roman"/>
              </a:rPr>
              <a:t> to make the order process user problem.</a:t>
            </a:r>
            <a:endParaRPr sz="2800" dirty="0">
              <a:latin typeface="Times New Roman"/>
              <a:ea typeface="Times New Roman"/>
              <a:cs typeface="Times New Roman"/>
              <a:sym typeface="Times New Roman"/>
            </a:endParaRPr>
          </a:p>
        </p:txBody>
      </p:sp>
      <p:sp>
        <p:nvSpPr>
          <p:cNvPr id="6" name="Introduction">
            <a:extLst>
              <a:ext uri="{FF2B5EF4-FFF2-40B4-BE49-F238E27FC236}">
                <a16:creationId xmlns:a16="http://schemas.microsoft.com/office/drawing/2014/main" id="{9440FBA5-367C-4037-9106-F1E6079DEF81}"/>
              </a:ext>
            </a:extLst>
          </p:cNvPr>
          <p:cNvSpPr txBox="1"/>
          <p:nvPr/>
        </p:nvSpPr>
        <p:spPr>
          <a:xfrm>
            <a:off x="0" y="185038"/>
            <a:ext cx="12342147" cy="1015663"/>
          </a:xfrm>
          <a:prstGeom prst="rect">
            <a:avLst/>
          </a:prstGeom>
          <a:noFill/>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a:solidFill>
                  <a:srgbClr val="FFFFFF"/>
                </a:solidFill>
              </a:defRPr>
            </a:pPr>
            <a:endParaRPr dirty="0"/>
          </a:p>
          <a:p>
            <a:pPr>
              <a:defRPr sz="3000"/>
            </a:pPr>
            <a:r>
              <a:rPr sz="4200" dirty="0">
                <a:solidFill>
                  <a:schemeClr val="accent1"/>
                </a:solidFill>
                <a:latin typeface="Times New Roman" panose="02020603050405020304" pitchFamily="18" charset="0"/>
                <a:cs typeface="Times New Roman" panose="02020603050405020304" pitchFamily="18" charset="0"/>
              </a:rPr>
              <a:t>Introduction</a:t>
            </a:r>
            <a:r>
              <a:rPr lang="en-US" sz="4200" dirty="0">
                <a:solidFill>
                  <a:schemeClr val="accent1"/>
                </a:solidFill>
                <a:latin typeface="Times New Roman" panose="02020603050405020304" pitchFamily="18" charset="0"/>
                <a:cs typeface="Times New Roman" panose="02020603050405020304" pitchFamily="18" charset="0"/>
              </a:rPr>
              <a:t> cont’d</a:t>
            </a:r>
            <a:endParaRPr sz="42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VISION DOCUMENT"/>
          <p:cNvSpPr txBox="1">
            <a:spLocks noGrp="1"/>
          </p:cNvSpPr>
          <p:nvPr>
            <p:ph type="ctrTitle"/>
          </p:nvPr>
        </p:nvSpPr>
        <p:spPr>
          <a:xfrm>
            <a:off x="754144" y="0"/>
            <a:ext cx="8001001" cy="825488"/>
          </a:xfrm>
          <a:prstGeom prst="rect">
            <a:avLst/>
          </a:prstGeom>
          <a:noFill/>
        </p:spPr>
        <p:txBody>
          <a:bodyPr/>
          <a:lstStyle>
            <a:lvl1pPr algn="ctr">
              <a:defRPr sz="3000" cap="none">
                <a:solidFill>
                  <a:srgbClr val="070707"/>
                </a:solidFill>
              </a:defRPr>
            </a:lvl1pPr>
          </a:lstStyle>
          <a:p>
            <a:pPr algn="l"/>
            <a:r>
              <a:rPr lang="en-US" sz="4000" dirty="0">
                <a:solidFill>
                  <a:schemeClr val="accent1"/>
                </a:solidFill>
                <a:latin typeface="Times New Roman" panose="02020603050405020304" pitchFamily="18" charset="0"/>
                <a:cs typeface="Times New Roman" panose="02020603050405020304" pitchFamily="18" charset="0"/>
              </a:rPr>
              <a:t>Technologies Used</a:t>
            </a:r>
            <a:endParaRPr sz="4000" dirty="0">
              <a:solidFill>
                <a:schemeClr val="accent1"/>
              </a:solidFill>
              <a:latin typeface="Times New Roman" panose="02020603050405020304" pitchFamily="18" charset="0"/>
              <a:cs typeface="Times New Roman" panose="02020603050405020304" pitchFamily="18" charset="0"/>
            </a:endParaRPr>
          </a:p>
        </p:txBody>
      </p:sp>
      <p:sp>
        <p:nvSpPr>
          <p:cNvPr id="224" name="This order tracking system needs to be able to follow and provide insight into the status of the order through its entire journey to the customer.Our order tracking system function in a way that if a customer order two items and we only have one of them in the stack, the product which is available will be delivered while the other one will be shipped as soon as it is in stack.…"/>
          <p:cNvSpPr txBox="1">
            <a:spLocks noGrp="1"/>
          </p:cNvSpPr>
          <p:nvPr>
            <p:ph type="subTitle" idx="1"/>
          </p:nvPr>
        </p:nvSpPr>
        <p:spPr>
          <a:xfrm>
            <a:off x="754144" y="1197033"/>
            <a:ext cx="9825643" cy="5070764"/>
          </a:xfrm>
          <a:prstGeom prst="rect">
            <a:avLst/>
          </a:prstGeom>
        </p:spPr>
        <p:txBody>
          <a:bodyPr>
            <a:normAutofit fontScale="85000" lnSpcReduction="20000"/>
          </a:bodyPr>
          <a:lstStyle/>
          <a:p>
            <a:pPr marL="342900" indent="-342900" algn="just" defTabSz="219455">
              <a:lnSpc>
                <a:spcPct val="170000"/>
              </a:lnSpc>
              <a:spcBef>
                <a:spcPts val="0"/>
              </a:spcBef>
              <a:buFont typeface="Wingdings" panose="05000000000000000000" pitchFamily="2" charset="2"/>
              <a:buChar char="Ø"/>
              <a:defRPr sz="2064">
                <a:solidFill>
                  <a:srgbClr val="000000"/>
                </a:solidFill>
                <a:uFill>
                  <a:solidFill>
                    <a:srgbClr val="000000"/>
                  </a:solidFill>
                </a:uFill>
                <a:latin typeface="Times New Roman"/>
                <a:ea typeface="Times New Roman"/>
                <a:cs typeface="Times New Roman"/>
                <a:sym typeface="Times New Roman"/>
              </a:defRPr>
            </a:pPr>
            <a:r>
              <a:rPr lang="en-US" sz="3100" dirty="0">
                <a:latin typeface="Times New Roman"/>
                <a:ea typeface="Times New Roman"/>
                <a:cs typeface="Times New Roman"/>
                <a:sym typeface="Times New Roman"/>
              </a:rPr>
              <a:t>Eclipse and STS IDE</a:t>
            </a:r>
          </a:p>
          <a:p>
            <a:pPr marL="342900" indent="-342900" algn="just" defTabSz="219455">
              <a:lnSpc>
                <a:spcPct val="170000"/>
              </a:lnSpc>
              <a:spcBef>
                <a:spcPts val="0"/>
              </a:spcBef>
              <a:buFont typeface="Wingdings" panose="05000000000000000000" pitchFamily="2" charset="2"/>
              <a:buChar char="Ø"/>
              <a:defRPr sz="2064">
                <a:solidFill>
                  <a:srgbClr val="000000"/>
                </a:solidFill>
                <a:uFill>
                  <a:solidFill>
                    <a:srgbClr val="000000"/>
                  </a:solidFill>
                </a:uFill>
                <a:latin typeface="Times New Roman"/>
                <a:ea typeface="Times New Roman"/>
                <a:cs typeface="Times New Roman"/>
                <a:sym typeface="Times New Roman"/>
              </a:defRPr>
            </a:pPr>
            <a:r>
              <a:rPr lang="en-US" sz="3100" dirty="0">
                <a:latin typeface="Times New Roman"/>
                <a:ea typeface="Times New Roman"/>
                <a:cs typeface="Times New Roman"/>
                <a:sym typeface="Times New Roman"/>
              </a:rPr>
              <a:t>Spring Web/MVC</a:t>
            </a:r>
          </a:p>
          <a:p>
            <a:pPr marL="342900" indent="-342900" algn="just" defTabSz="219455">
              <a:lnSpc>
                <a:spcPct val="170000"/>
              </a:lnSpc>
              <a:spcBef>
                <a:spcPts val="0"/>
              </a:spcBef>
              <a:buFont typeface="Wingdings" panose="05000000000000000000" pitchFamily="2" charset="2"/>
              <a:buChar char="Ø"/>
              <a:defRPr sz="2064">
                <a:solidFill>
                  <a:srgbClr val="000000"/>
                </a:solidFill>
                <a:uFill>
                  <a:solidFill>
                    <a:srgbClr val="000000"/>
                  </a:solidFill>
                </a:uFill>
                <a:latin typeface="Times New Roman"/>
                <a:ea typeface="Times New Roman"/>
                <a:cs typeface="Times New Roman"/>
                <a:sym typeface="Times New Roman"/>
              </a:defRPr>
            </a:pPr>
            <a:r>
              <a:rPr lang="en-US" sz="3100" dirty="0">
                <a:latin typeface="Times New Roman"/>
                <a:ea typeface="Times New Roman"/>
                <a:cs typeface="Times New Roman"/>
                <a:sym typeface="Times New Roman"/>
              </a:rPr>
              <a:t>Hibernate</a:t>
            </a:r>
          </a:p>
          <a:p>
            <a:pPr marL="342900" indent="-342900" algn="just" defTabSz="219455">
              <a:lnSpc>
                <a:spcPct val="170000"/>
              </a:lnSpc>
              <a:spcBef>
                <a:spcPts val="0"/>
              </a:spcBef>
              <a:buFont typeface="Wingdings" panose="05000000000000000000" pitchFamily="2" charset="2"/>
              <a:buChar char="Ø"/>
              <a:defRPr sz="2064">
                <a:solidFill>
                  <a:srgbClr val="000000"/>
                </a:solidFill>
                <a:uFill>
                  <a:solidFill>
                    <a:srgbClr val="000000"/>
                  </a:solidFill>
                </a:uFill>
                <a:latin typeface="Times New Roman"/>
                <a:ea typeface="Times New Roman"/>
                <a:cs typeface="Times New Roman"/>
                <a:sym typeface="Times New Roman"/>
              </a:defRPr>
            </a:pPr>
            <a:r>
              <a:rPr lang="en-US" sz="3100" dirty="0">
                <a:latin typeface="Times New Roman"/>
                <a:ea typeface="Times New Roman"/>
                <a:cs typeface="Times New Roman"/>
                <a:sym typeface="Times New Roman"/>
              </a:rPr>
              <a:t>Spring Data</a:t>
            </a:r>
          </a:p>
          <a:p>
            <a:pPr marL="342900" indent="-342900" algn="just" defTabSz="219455">
              <a:lnSpc>
                <a:spcPct val="170000"/>
              </a:lnSpc>
              <a:spcBef>
                <a:spcPts val="0"/>
              </a:spcBef>
              <a:buFont typeface="Wingdings" panose="05000000000000000000" pitchFamily="2" charset="2"/>
              <a:buChar char="Ø"/>
              <a:defRPr sz="2064">
                <a:solidFill>
                  <a:srgbClr val="000000"/>
                </a:solidFill>
                <a:uFill>
                  <a:solidFill>
                    <a:srgbClr val="000000"/>
                  </a:solidFill>
                </a:uFill>
                <a:latin typeface="Times New Roman"/>
                <a:ea typeface="Times New Roman"/>
                <a:cs typeface="Times New Roman"/>
                <a:sym typeface="Times New Roman"/>
              </a:defRPr>
            </a:pPr>
            <a:r>
              <a:rPr lang="en-US" sz="3100" dirty="0">
                <a:latin typeface="Times New Roman"/>
                <a:ea typeface="Times New Roman"/>
                <a:cs typeface="Times New Roman"/>
                <a:sym typeface="Times New Roman"/>
              </a:rPr>
              <a:t>Spring Security</a:t>
            </a:r>
          </a:p>
          <a:p>
            <a:pPr marL="342900" indent="-342900" algn="just" defTabSz="219455">
              <a:lnSpc>
                <a:spcPct val="170000"/>
              </a:lnSpc>
              <a:spcBef>
                <a:spcPts val="0"/>
              </a:spcBef>
              <a:buFont typeface="Wingdings" panose="05000000000000000000" pitchFamily="2" charset="2"/>
              <a:buChar char="Ø"/>
              <a:defRPr sz="2064">
                <a:solidFill>
                  <a:srgbClr val="000000"/>
                </a:solidFill>
                <a:uFill>
                  <a:solidFill>
                    <a:srgbClr val="000000"/>
                  </a:solidFill>
                </a:uFill>
                <a:latin typeface="Times New Roman"/>
                <a:ea typeface="Times New Roman"/>
                <a:cs typeface="Times New Roman"/>
                <a:sym typeface="Times New Roman"/>
              </a:defRPr>
            </a:pPr>
            <a:r>
              <a:rPr lang="en-US" sz="3100" dirty="0">
                <a:latin typeface="Times New Roman"/>
                <a:ea typeface="Times New Roman"/>
                <a:cs typeface="Times New Roman"/>
                <a:sym typeface="Times New Roman"/>
              </a:rPr>
              <a:t>Hibernate Validation</a:t>
            </a:r>
          </a:p>
          <a:p>
            <a:pPr marL="342900" indent="-342900" algn="just" defTabSz="219455">
              <a:lnSpc>
                <a:spcPct val="170000"/>
              </a:lnSpc>
              <a:spcBef>
                <a:spcPts val="0"/>
              </a:spcBef>
              <a:buFont typeface="Wingdings" panose="05000000000000000000" pitchFamily="2" charset="2"/>
              <a:buChar char="Ø"/>
              <a:defRPr sz="2064">
                <a:solidFill>
                  <a:srgbClr val="000000"/>
                </a:solidFill>
                <a:uFill>
                  <a:solidFill>
                    <a:srgbClr val="000000"/>
                  </a:solidFill>
                </a:uFill>
                <a:latin typeface="Times New Roman"/>
                <a:ea typeface="Times New Roman"/>
                <a:cs typeface="Times New Roman"/>
                <a:sym typeface="Times New Roman"/>
              </a:defRPr>
            </a:pPr>
            <a:r>
              <a:rPr lang="en-US" sz="3100" dirty="0">
                <a:latin typeface="Times New Roman"/>
                <a:ea typeface="Times New Roman"/>
                <a:cs typeface="Times New Roman"/>
                <a:sym typeface="Times New Roman"/>
              </a:rPr>
              <a:t>Hibernate Transaction</a:t>
            </a:r>
          </a:p>
          <a:p>
            <a:pPr marL="342900" indent="-342900" algn="just" defTabSz="219455">
              <a:lnSpc>
                <a:spcPct val="170000"/>
              </a:lnSpc>
              <a:spcBef>
                <a:spcPts val="0"/>
              </a:spcBef>
              <a:buFont typeface="Wingdings" panose="05000000000000000000" pitchFamily="2" charset="2"/>
              <a:buChar char="Ø"/>
              <a:defRPr sz="2064">
                <a:solidFill>
                  <a:srgbClr val="000000"/>
                </a:solidFill>
                <a:uFill>
                  <a:solidFill>
                    <a:srgbClr val="000000"/>
                  </a:solidFill>
                </a:uFill>
                <a:latin typeface="Times New Roman"/>
                <a:ea typeface="Times New Roman"/>
                <a:cs typeface="Times New Roman"/>
                <a:sym typeface="Times New Roman"/>
              </a:defRPr>
            </a:pPr>
            <a:r>
              <a:rPr lang="en-US" sz="3100" dirty="0">
                <a:latin typeface="Times New Roman"/>
                <a:ea typeface="Times New Roman"/>
                <a:cs typeface="Times New Roman"/>
                <a:sym typeface="Times New Roman"/>
              </a:rPr>
              <a:t>DB: MySQL</a:t>
            </a:r>
          </a:p>
          <a:p>
            <a:pPr marL="342900" indent="-342900" algn="just" defTabSz="219455">
              <a:lnSpc>
                <a:spcPct val="150000"/>
              </a:lnSpc>
              <a:spcBef>
                <a:spcPts val="0"/>
              </a:spcBef>
              <a:buFont typeface="Arial" panose="020B0604020202020204" pitchFamily="34" charset="0"/>
              <a:buChar char="•"/>
              <a:defRPr sz="2064">
                <a:solidFill>
                  <a:srgbClr val="000000"/>
                </a:solidFill>
                <a:uFill>
                  <a:solidFill>
                    <a:srgbClr val="000000"/>
                  </a:solidFill>
                </a:uFill>
                <a:latin typeface="Times New Roman"/>
                <a:ea typeface="Times New Roman"/>
                <a:cs typeface="Times New Roman"/>
                <a:sym typeface="Times New Roman"/>
              </a:defRPr>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USECASE DIAGRAM"/>
          <p:cNvSpPr txBox="1">
            <a:spLocks noGrp="1"/>
          </p:cNvSpPr>
          <p:nvPr>
            <p:ph type="ctrTitle"/>
          </p:nvPr>
        </p:nvSpPr>
        <p:spPr>
          <a:xfrm>
            <a:off x="971343" y="0"/>
            <a:ext cx="8001001" cy="961598"/>
          </a:xfrm>
          <a:prstGeom prst="rect">
            <a:avLst/>
          </a:prstGeom>
          <a:noFill/>
        </p:spPr>
        <p:txBody>
          <a:bodyPr/>
          <a:lstStyle>
            <a:lvl1pPr algn="ctr">
              <a:defRPr sz="3000" cap="none"/>
            </a:lvl1pPr>
          </a:lstStyle>
          <a:p>
            <a:pPr algn="l"/>
            <a:r>
              <a:rPr lang="en-US" sz="4000" dirty="0">
                <a:latin typeface="Times New Roman" panose="02020603050405020304" pitchFamily="18" charset="0"/>
                <a:cs typeface="Times New Roman" panose="02020603050405020304" pitchFamily="18" charset="0"/>
              </a:rPr>
              <a:t>Main use case diagram</a:t>
            </a:r>
          </a:p>
        </p:txBody>
      </p:sp>
      <p:pic>
        <p:nvPicPr>
          <p:cNvPr id="230" name="UseCaseDiagram1.png" descr="UseCaseDiagram1.png"/>
          <p:cNvPicPr>
            <a:picLocks noChangeAspect="1"/>
          </p:cNvPicPr>
          <p:nvPr/>
        </p:nvPicPr>
        <p:blipFill>
          <a:blip r:embed="rId2">
            <a:extLst/>
          </a:blip>
          <a:stretch>
            <a:fillRect/>
          </a:stretch>
        </p:blipFill>
        <p:spPr>
          <a:xfrm>
            <a:off x="552941" y="1877403"/>
            <a:ext cx="9286341" cy="4850550"/>
          </a:xfrm>
          <a:prstGeom prst="rect">
            <a:avLst/>
          </a:prstGeom>
          <a:ln w="12700">
            <a:miter lim="400000"/>
          </a:ln>
        </p:spPr>
      </p:pic>
      <p:sp>
        <p:nvSpPr>
          <p:cNvPr id="2" name="Rectangle 1">
            <a:extLst>
              <a:ext uri="{FF2B5EF4-FFF2-40B4-BE49-F238E27FC236}">
                <a16:creationId xmlns:a16="http://schemas.microsoft.com/office/drawing/2014/main" id="{C9E4B52E-D2DE-47FD-8B8E-B107FA7932AF}"/>
              </a:ext>
            </a:extLst>
          </p:cNvPr>
          <p:cNvSpPr/>
          <p:nvPr/>
        </p:nvSpPr>
        <p:spPr>
          <a:xfrm>
            <a:off x="1239428" y="961598"/>
            <a:ext cx="7464829" cy="91580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Admin and Customer domain use cases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ítulo 1"/>
          <p:cNvSpPr txBox="1">
            <a:spLocks noGrp="1"/>
          </p:cNvSpPr>
          <p:nvPr>
            <p:ph type="title"/>
          </p:nvPr>
        </p:nvSpPr>
        <p:spPr>
          <a:xfrm>
            <a:off x="402014" y="133019"/>
            <a:ext cx="8534401" cy="658833"/>
          </a:xfrm>
          <a:prstGeom prst="rect">
            <a:avLst/>
          </a:prstGeom>
          <a:noFill/>
        </p:spPr>
        <p:txBody>
          <a:bodyPr>
            <a:noAutofit/>
          </a:bodyPr>
          <a:lstStyle>
            <a:lvl1pPr algn="ctr">
              <a:defRPr sz="3000" cap="none">
                <a:solidFill>
                  <a:srgbClr val="000000"/>
                </a:solidFill>
              </a:defRPr>
            </a:lvl1pPr>
          </a:lstStyle>
          <a:p>
            <a:pPr algn="l"/>
            <a:r>
              <a:rPr sz="4000" dirty="0">
                <a:solidFill>
                  <a:schemeClr val="accent1"/>
                </a:solidFill>
                <a:latin typeface="Times New Roman" panose="02020603050405020304" pitchFamily="18" charset="0"/>
                <a:cs typeface="Times New Roman" panose="02020603050405020304" pitchFamily="18" charset="0"/>
              </a:rPr>
              <a:t>Class </a:t>
            </a:r>
            <a:r>
              <a:rPr lang="en-US" sz="4000" dirty="0">
                <a:solidFill>
                  <a:schemeClr val="accent1"/>
                </a:solidFill>
                <a:latin typeface="Times New Roman" panose="02020603050405020304" pitchFamily="18" charset="0"/>
                <a:cs typeface="Times New Roman" panose="02020603050405020304" pitchFamily="18" charset="0"/>
              </a:rPr>
              <a:t>D</a:t>
            </a:r>
            <a:r>
              <a:rPr sz="4000" dirty="0">
                <a:solidFill>
                  <a:schemeClr val="accent1"/>
                </a:solidFill>
                <a:latin typeface="Times New Roman" panose="02020603050405020304" pitchFamily="18" charset="0"/>
                <a:cs typeface="Times New Roman" panose="02020603050405020304" pitchFamily="18" charset="0"/>
              </a:rPr>
              <a:t>iagram</a:t>
            </a:r>
          </a:p>
        </p:txBody>
      </p:sp>
      <p:pic>
        <p:nvPicPr>
          <p:cNvPr id="237" name="classdiagram.png" descr="classdiagram.png"/>
          <p:cNvPicPr>
            <a:picLocks noChangeAspect="1"/>
          </p:cNvPicPr>
          <p:nvPr/>
        </p:nvPicPr>
        <p:blipFill>
          <a:blip r:embed="rId2">
            <a:extLst/>
          </a:blip>
          <a:stretch>
            <a:fillRect/>
          </a:stretch>
        </p:blipFill>
        <p:spPr>
          <a:xfrm>
            <a:off x="-1" y="1097280"/>
            <a:ext cx="9476509" cy="576072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ystem Architecture"/>
          <p:cNvSpPr txBox="1">
            <a:spLocks noGrp="1"/>
          </p:cNvSpPr>
          <p:nvPr>
            <p:ph type="ctrTitle"/>
          </p:nvPr>
        </p:nvSpPr>
        <p:spPr>
          <a:xfrm>
            <a:off x="963964" y="168793"/>
            <a:ext cx="9842582" cy="824136"/>
          </a:xfrm>
          <a:prstGeom prst="rect">
            <a:avLst/>
          </a:prstGeom>
        </p:spPr>
        <p:txBody>
          <a:bodyPr/>
          <a:lstStyle>
            <a:lvl1pPr defTabSz="452627">
              <a:defRPr sz="4752" b="1">
                <a:solidFill>
                  <a:srgbClr val="000000"/>
                </a:solidFill>
              </a:defRPr>
            </a:lvl1pPr>
          </a:lstStyle>
          <a:p>
            <a:pPr algn="l"/>
            <a:r>
              <a:rPr lang="en-US" sz="4000" b="0" dirty="0">
                <a:solidFill>
                  <a:schemeClr val="accent1"/>
                </a:solidFill>
                <a:latin typeface="Times New Roman" panose="02020603050405020304" pitchFamily="18" charset="0"/>
                <a:cs typeface="Times New Roman" panose="02020603050405020304" pitchFamily="18" charset="0"/>
              </a:rPr>
              <a:t>Data Base Design Model (ER Diagram)</a:t>
            </a:r>
            <a:endParaRPr sz="4000" b="0"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B3F6A7-700A-4C2E-A63D-21952337B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617" y="1135631"/>
            <a:ext cx="6907696" cy="57223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ítulo 1"/>
          <p:cNvSpPr txBox="1">
            <a:spLocks noGrp="1"/>
          </p:cNvSpPr>
          <p:nvPr>
            <p:ph type="title"/>
          </p:nvPr>
        </p:nvSpPr>
        <p:spPr>
          <a:xfrm>
            <a:off x="0" y="154457"/>
            <a:ext cx="9177251" cy="1142327"/>
          </a:xfrm>
          <a:prstGeom prst="rect">
            <a:avLst/>
          </a:prstGeom>
          <a:noFill/>
        </p:spPr>
        <p:txBody>
          <a:bodyPr>
            <a:noAutofit/>
          </a:bodyPr>
          <a:lstStyle/>
          <a:p>
            <a:pPr lvl="1" indent="457200" algn="l">
              <a:defRPr sz="3000" cap="none">
                <a:solidFill>
                  <a:srgbClr val="000000"/>
                </a:solidFill>
              </a:defRPr>
            </a:pPr>
            <a:r>
              <a:rPr sz="4000" dirty="0">
                <a:solidFill>
                  <a:schemeClr val="accent1"/>
                </a:solidFill>
                <a:latin typeface="Times New Roman" panose="02020603050405020304" pitchFamily="18" charset="0"/>
                <a:cs typeface="Times New Roman" panose="02020603050405020304" pitchFamily="18" charset="0"/>
              </a:rPr>
              <a:t>Sequence diagram</a:t>
            </a:r>
            <a:r>
              <a:rPr lang="en-US" sz="4000" dirty="0">
                <a:solidFill>
                  <a:schemeClr val="accent1"/>
                </a:solidFill>
                <a:latin typeface="Times New Roman" panose="02020603050405020304" pitchFamily="18" charset="0"/>
                <a:cs typeface="Times New Roman" panose="02020603050405020304" pitchFamily="18" charset="0"/>
              </a:rPr>
              <a:t>–</a:t>
            </a:r>
            <a:r>
              <a:rPr sz="4000" dirty="0">
                <a:solidFill>
                  <a:schemeClr val="accent1"/>
                </a:solidFill>
                <a:latin typeface="Times New Roman" panose="02020603050405020304" pitchFamily="18" charset="0"/>
                <a:cs typeface="Times New Roman" panose="02020603050405020304" pitchFamily="18" charset="0"/>
              </a:rPr>
              <a:t> </a:t>
            </a:r>
            <a:br>
              <a:rPr lang="en-US" sz="4000" dirty="0">
                <a:solidFill>
                  <a:schemeClr val="accent1"/>
                </a:solidFill>
                <a:latin typeface="Times New Roman" panose="02020603050405020304" pitchFamily="18" charset="0"/>
                <a:cs typeface="Times New Roman" panose="02020603050405020304" pitchFamily="18" charset="0"/>
              </a:rPr>
            </a:br>
            <a:r>
              <a:rPr lang="en-US" sz="4000" dirty="0">
                <a:solidFill>
                  <a:schemeClr val="accent1"/>
                </a:solidFill>
                <a:latin typeface="Times New Roman" panose="02020603050405020304" pitchFamily="18" charset="0"/>
                <a:cs typeface="Times New Roman" panose="02020603050405020304" pitchFamily="18" charset="0"/>
              </a:rPr>
              <a:t>					</a:t>
            </a:r>
            <a:r>
              <a:rPr sz="4000" dirty="0">
                <a:solidFill>
                  <a:schemeClr val="accent1"/>
                </a:solidFill>
                <a:latin typeface="Times New Roman" panose="02020603050405020304" pitchFamily="18" charset="0"/>
                <a:cs typeface="Times New Roman" panose="02020603050405020304" pitchFamily="18" charset="0"/>
              </a:rPr>
              <a:t>Generate Bill </a:t>
            </a:r>
          </a:p>
        </p:txBody>
      </p:sp>
      <p:pic>
        <p:nvPicPr>
          <p:cNvPr id="240" name="generateBill.PNG" descr="generateBill.PNG"/>
          <p:cNvPicPr>
            <a:picLocks noChangeAspect="1"/>
          </p:cNvPicPr>
          <p:nvPr/>
        </p:nvPicPr>
        <p:blipFill>
          <a:blip r:embed="rId2">
            <a:extLst/>
          </a:blip>
          <a:stretch>
            <a:fillRect/>
          </a:stretch>
        </p:blipFill>
        <p:spPr>
          <a:xfrm>
            <a:off x="509670" y="1593919"/>
            <a:ext cx="9864614" cy="526408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tia">
  <a:themeElements>
    <a:clrScheme name="Fatia">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Fatia">
      <a:majorFont>
        <a:latin typeface="Helvetica"/>
        <a:ea typeface="Helvetica"/>
        <a:cs typeface="Helvetica"/>
      </a:majorFont>
      <a:minorFont>
        <a:latin typeface="Century Gothic"/>
        <a:ea typeface="Century Gothic"/>
        <a:cs typeface="Century Gothic"/>
      </a:minorFont>
    </a:fontScheme>
    <a:fmtScheme name="Fati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rgbClr val="05436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rgbClr val="05436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1351</TotalTime>
  <Words>258</Words>
  <Application>Microsoft Office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Times New Roman</vt:lpstr>
      <vt:lpstr>Trebuchet MS</vt:lpstr>
      <vt:lpstr>Wingdings</vt:lpstr>
      <vt:lpstr>Wingdings 3</vt:lpstr>
      <vt:lpstr>Facet</vt:lpstr>
      <vt:lpstr>Order Tracking System</vt:lpstr>
      <vt:lpstr>Contents</vt:lpstr>
      <vt:lpstr>PowerPoint Presentation</vt:lpstr>
      <vt:lpstr>PowerPoint Presentation</vt:lpstr>
      <vt:lpstr>Technologies Used</vt:lpstr>
      <vt:lpstr>Main use case diagram</vt:lpstr>
      <vt:lpstr>Class Diagram</vt:lpstr>
      <vt:lpstr>Data Base Design Model (ER Diagram)</vt:lpstr>
      <vt:lpstr>Sequence diagram–       Generate Bill </vt:lpstr>
      <vt:lpstr>PowerPoint Presentation</vt:lpstr>
      <vt:lpstr>PowerPoint Presentation</vt:lpstr>
      <vt:lpstr>Future Extension  </vt:lpstr>
      <vt:lpstr>  Reviewing codes and Demo will continue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tracking system</dc:title>
  <dc:creator>semhar</dc:creator>
  <cp:lastModifiedBy>semhar weldegiorgis</cp:lastModifiedBy>
  <cp:revision>50</cp:revision>
  <dcterms:modified xsi:type="dcterms:W3CDTF">2018-11-22T16:08:24Z</dcterms:modified>
</cp:coreProperties>
</file>