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9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76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625" autoAdjust="0"/>
  </p:normalViewPr>
  <p:slideViewPr>
    <p:cSldViewPr snapToGrid="0">
      <p:cViewPr varScale="1">
        <p:scale>
          <a:sx n="57" d="100"/>
          <a:sy n="57" d="100"/>
        </p:scale>
        <p:origin x="16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D6AF8-B319-4028-84DC-CC77FF02102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812BB-1143-4728-A481-ACF88C5B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5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812BB-1143-4728-A481-ACF88C5B7E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812BB-1143-4728-A481-ACF88C5B7E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812BB-1143-4728-A481-ACF88C5B7E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7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812BB-1143-4728-A481-ACF88C5B7E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1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812BB-1143-4728-A481-ACF88C5B7E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C58A-1647-0D53-3D36-93986C657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C7E97-1513-E194-60AF-AEDF1E94E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CA834-0177-3887-3688-0276D2B3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8938-2B03-4245-BC90-36FD4A17ACE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E9467-C80F-60CB-1D31-BDAEF5FC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3C8F-D442-E8B5-8A84-B21284F8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F3CC-8EA6-49FD-B4FE-F81CE09A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B570-BB8B-80E2-9A14-EC0EBB2C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5A6AD-1F64-5CBB-46C1-4AC3A0E29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6FF69-51A5-2CEA-9F35-4AB4FE4B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8938-2B03-4245-BC90-36FD4A17ACE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19163-E8E8-BA8F-185D-D447FBBD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B38D-9092-1478-B43C-3330FEB9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F3CC-8EA6-49FD-B4FE-F81CE09A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6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74055-39D1-AE89-4E65-2DEF74B9E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749BA-163F-54B2-1AD6-CE4AEAEAE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2E25-2AA7-1C90-F346-45B1DC52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8938-2B03-4245-BC90-36FD4A17ACE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4527-BD94-5FCF-6BA2-30B2CB4D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E932-28F8-9EE7-F07B-20CCA24C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F3CC-8EA6-49FD-B4FE-F81CE09A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0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65D7-E6FA-90AA-33BF-94E22C4F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573E-8D62-9B0A-E207-9CC33FCA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D68B-E335-D773-8087-A0A42D23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8938-2B03-4245-BC90-36FD4A17ACE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AE200-EA93-E9DB-66ED-D9B09464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07052-28BA-65BF-3154-90F73F46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F3CC-8EA6-49FD-B4FE-F81CE09A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CA27-4B10-13DE-1A97-224965E1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A2B12-5FAC-49F3-98D0-1F2C686B0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3D188-B39B-5296-D059-BE3F801C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8938-2B03-4245-BC90-36FD4A17ACE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1E7F5-D838-C865-07CD-041924EE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26186-EE08-9FAF-209B-72A01B16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F3CC-8EA6-49FD-B4FE-F81CE09A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A7CA-6F97-BF77-E168-95FE1459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BF11-EC86-21F5-0408-82F7EC19F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50353-FAB4-884D-6D93-BFF2131B5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0BFD5-0B5F-3D0F-8290-C7DC03DF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8938-2B03-4245-BC90-36FD4A17ACE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C8C5-7A2D-337B-CF4E-42B5E22D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C5662-1261-0E67-70C5-985AED65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F3CC-8EA6-49FD-B4FE-F81CE09A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0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A493-F669-7D88-663C-B2F4442B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8B95A-D228-BA9F-FDDC-24773751B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222CF-0DBB-A7C4-9B39-26CE1E97C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E5CEA-328B-5E4A-A9F5-329658EC3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202F0-E7F2-A53F-2A0E-ABFF47E6D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F0EF8-7366-27D7-EE34-FFC3C530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8938-2B03-4245-BC90-36FD4A17ACE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1BD71-3513-E2C3-407B-EB5A142A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09CB7-B3AC-1041-52B3-B7C58F72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F3CC-8EA6-49FD-B4FE-F81CE09A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6890-DC2A-35C3-5968-FDA1181F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04535-9E12-081C-39B0-1CE8A5FE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8938-2B03-4245-BC90-36FD4A17ACE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64880-4E4F-7DE0-921D-35A60328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4B928-21A2-71BD-F2DF-6EABDF82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F3CC-8EA6-49FD-B4FE-F81CE09A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753CE-4A2B-A696-6A60-C1613D6A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8938-2B03-4245-BC90-36FD4A17ACE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CA2FA-D862-DC3A-91BA-37827173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263ED-A801-73D7-15C6-3E760FD8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F3CC-8EA6-49FD-B4FE-F81CE09A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4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8F6-0337-ECFF-193B-51B1E23A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6245-F49A-541A-481A-FDF560F19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3A1E0-D9FA-4E91-00C4-72348B9B9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94899-EA58-8240-DF39-328757FD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8938-2B03-4245-BC90-36FD4A17ACE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909D2-CB89-2F9D-3142-33622071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C9C78-CEFE-C4A6-3CD8-6C22A88F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F3CC-8EA6-49FD-B4FE-F81CE09A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2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1564-1576-392D-B975-D4DA1B77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E8BB4-1C73-246F-5E19-BAD4B9E3D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61E5D-6BB1-707D-3D08-A5F36C656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EC782-EC8D-BEAB-80CE-91D332F5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8938-2B03-4245-BC90-36FD4A17ACE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69FCF-AA01-B3D2-08FC-2011D893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050B6-CF19-F5D7-EC4A-AC620524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F3CC-8EA6-49FD-B4FE-F81CE09A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8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DE25B-3CAD-018A-0D6C-8F06B932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02A52-2836-4B53-1949-0D2E15271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B055-DB43-3B7A-0F05-07511997C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8938-2B03-4245-BC90-36FD4A17ACE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75D26-AA54-D342-9B2E-7B7A85123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D9B2-8B38-54C0-D43A-8B2D68529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F3CC-8EA6-49FD-B4FE-F81CE09AB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2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0616" y="3429000"/>
            <a:ext cx="6858000" cy="1013222"/>
          </a:xfrm>
        </p:spPr>
        <p:txBody>
          <a:bodyPr>
            <a:normAutofit fontScale="90000"/>
          </a:bodyPr>
          <a:lstStyle/>
          <a:p>
            <a:r>
              <a:rPr lang="en-US" altLang="en-US" sz="3675" dirty="0">
                <a:latin typeface="Arial" panose="020B0604020202020204" pitchFamily="34" charset="0"/>
              </a:rPr>
              <a:t>Software Evolution and Maintenance </a:t>
            </a:r>
            <a:br>
              <a:rPr lang="en-US" altLang="en-US" sz="3675" dirty="0">
                <a:latin typeface="Arial" panose="020B0604020202020204" pitchFamily="34" charset="0"/>
              </a:rPr>
            </a:b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sz="6000" dirty="0">
                <a:latin typeface="Arial" panose="020B0604020202020204" pitchFamily="34" charset="0"/>
              </a:rPr>
              <a:t>Chapter 3</a:t>
            </a:r>
            <a:endParaRPr lang="en-GB" sz="2850" dirty="0"/>
          </a:p>
        </p:txBody>
      </p:sp>
    </p:spTree>
    <p:extLst>
      <p:ext uri="{BB962C8B-B14F-4D97-AF65-F5344CB8AC3E}">
        <p14:creationId xmlns:p14="http://schemas.microsoft.com/office/powerpoint/2010/main" val="68251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159-FF5B-E022-5AAE-FB3A7D60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0"/>
            <a:ext cx="10515600" cy="1325563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1E59-1AC2-3C81-15DC-0DF77747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219696"/>
            <a:ext cx="10515600" cy="5253495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viewpoints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perceptions of customers (i.e., users and stakeholders)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technical and managerial problems encountered while maintaining software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Various research studies proposed that software maintenance consumes 60% to 80%  of cost in whole total software budget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costs are mainly due to enhancements, rather than corrections 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 of maintenance may stem from inadequate communication by maintenance managers about the type of maintenance work.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managers too often group enhancement and corrective work together in their management reports, statistics, and budgets, which warps costs in both maintenance budgets and reports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2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8333-AAD0-8A2F-7AD5-8B4C12DC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55CE-25A6-E79C-8D9E-DA6B5447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ii.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delivery of services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users' perceptions of the slowness of service is partially based on a misunderstanding of the fundamental difference between the electronic/computer hardware maintenance and software maintenance domains.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instance, a software user often does not have a clear idea of what constitutes a software maintenance activity, describing, for example, how the repair of a broken printer or computer component may simply involve a modular-component replacement activity.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or she also might note that electronic equipment design, being more mature than software design, is based on a thorough "modularization" of components, which does not create side-effects during maintenance activities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5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8333-AAD0-8A2F-7AD5-8B4C12DC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55CE-25A6-E79C-8D9E-DA6B5447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viewpoints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From the maintainers' point of view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Program Comprehension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Another key issue is program comprehension which involves that Extensive amount of time should be expended by maintenance engineers to read and understand the code,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relevant documentation to have a better perspective on its logic, purpose and structure to maintain a part of software and to enhance the quality of software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6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8333-AAD0-8A2F-7AD5-8B4C12DC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55CE-25A6-E79C-8D9E-DA6B5447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ii. 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analysis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of the most important challenges in software maintenance is to find out the  effects of a proposed modification on the rest of the system.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analysis is the action of assessing the probable effects of a change with the plan of reducing sudden side effects.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involves assessing the correctness of a projected modification and evaluating the risks related with its completion, plus the estimates of the effects on properties</a:t>
            </a:r>
          </a:p>
        </p:txBody>
      </p:sp>
    </p:spTree>
    <p:extLst>
      <p:ext uri="{BB962C8B-B14F-4D97-AF65-F5344CB8AC3E}">
        <p14:creationId xmlns:p14="http://schemas.microsoft.com/office/powerpoint/2010/main" val="139437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8333-AAD0-8A2F-7AD5-8B4C12DC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55CE-25A6-E79C-8D9E-DA6B5447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the documentation: 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of up-to-date systems’ documentation is one of the major problems that software maintainers face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are often modified without a corresponding update of the documents affected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Inadequate documentation adversely affects maintenance productivity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for a programmer maintaining his /her own program, and in the vast majority of cases people are maintaining programs written by others</a:t>
            </a:r>
          </a:p>
        </p:txBody>
      </p:sp>
    </p:spTree>
    <p:extLst>
      <p:ext uri="{BB962C8B-B14F-4D97-AF65-F5344CB8AC3E}">
        <p14:creationId xmlns:p14="http://schemas.microsoft.com/office/powerpoint/2010/main" val="173341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8333-AAD0-8A2F-7AD5-8B4C12DC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55CE-25A6-E79C-8D9E-DA6B5447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4521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the Existing System code</a:t>
            </a:r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code with complex structures, non standardized code, and poor documentation, leading to further difficulty in maintenance work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problems that are associated with software maintenance can be traced to deficiencies of the software development process. 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spends significant sums of money on maintaining obsolete code, because the risk of unforeseen ripple effects of excising the code is too great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973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8333-AAD0-8A2F-7AD5-8B4C12DC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8" y="-821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and Reusability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55CE-25A6-E79C-8D9E-DA6B5447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45213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:use previously developed software artifacts, rather than 'reinventing the wheel' by writing all the code from scratch.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Reuse - the reapplication of a variety of kinds of knowledge about one system to another similar system in order to reduce the effort of development or maintenance of that other system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74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8333-AAD0-8A2F-7AD5-8B4C12DC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8" y="-821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and Reusability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55CE-25A6-E79C-8D9E-DA6B5447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4521339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knowledge that can be reused comes from three main sources: the process, the personnel and the product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reuse may be the application of a given methodology or approach to different problems.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reuse of personnel implies reusing the knowledge that they acquire in a previous similar problem or application area.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expertise gained in one project is often taken away to other projects . </a:t>
            </a:r>
          </a:p>
        </p:txBody>
      </p:sp>
    </p:spTree>
    <p:extLst>
      <p:ext uri="{BB962C8B-B14F-4D97-AF65-F5344CB8AC3E}">
        <p14:creationId xmlns:p14="http://schemas.microsoft.com/office/powerpoint/2010/main" val="3688731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8333-AAD0-8A2F-7AD5-8B4C12DC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8" y="-821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and Reusability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55CE-25A6-E79C-8D9E-DA6B5447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4521339"/>
          </a:xfrm>
        </p:spPr>
        <p:txBody>
          <a:bodyPr>
            <a:normAutofit fontScale="77500" lnSpcReduction="20000"/>
          </a:bodyPr>
          <a:lstStyle/>
          <a:p>
            <a:r>
              <a:rPr lang="en-US" sz="2800" i="1" dirty="0"/>
              <a:t>Product</a:t>
            </a:r>
            <a:endParaRPr lang="en-US" i="1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involves using artefacts that were the products arising from similar projects. Examples include the reuse of data, designs and programs.</a:t>
            </a:r>
          </a:p>
          <a:p>
            <a:r>
              <a:rPr lang="en-US" i="1" dirty="0">
                <a:latin typeface="Calibri (Body)"/>
                <a:cs typeface="Times New Roman" panose="02020603050405020304" pitchFamily="18" charset="0"/>
              </a:rPr>
              <a:t>Data reuse: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a standardization of data formats. A standard data interchange format is necessary to design reusable functions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Reusable data enables data sharing between applications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data that needs to be reusable is patient data,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these health professionals may have different application programs, but nonetheless require access to the same data.</a:t>
            </a:r>
            <a:r>
              <a:rPr lang="en-US" sz="3200" i="1" dirty="0"/>
              <a:t> </a:t>
            </a:r>
          </a:p>
          <a:p>
            <a:r>
              <a:rPr lang="en-US" sz="3200" i="1" dirty="0"/>
              <a:t>Design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reusable aspect of a software product is its design -architectural and detailed design. </a:t>
            </a:r>
          </a:p>
          <a:p>
            <a:r>
              <a:rPr lang="en-US" sz="3200" i="1" dirty="0"/>
              <a:t>Code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reusable aspect of a software product is its design -architectural and detailed design.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: </a:t>
            </a:r>
            <a:r>
              <a:rPr lang="en-US" dirty="0"/>
              <a:t>reuse of code components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function, class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95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8333-AAD0-8A2F-7AD5-8B4C12DC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8" y="-821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and Reusability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55CE-25A6-E79C-8D9E-DA6B5447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4521339"/>
          </a:xfrm>
        </p:spPr>
        <p:txBody>
          <a:bodyPr>
            <a:normAutofit fontScale="92500" lnSpcReduction="10000"/>
          </a:bodyPr>
          <a:lstStyle/>
          <a:p>
            <a:r>
              <a:rPr lang="en-US" sz="3000" i="1" dirty="0"/>
              <a:t>To increase productivity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reusing product, process and personnel knowledge to implement changes rather than writing code from scratch, the software engineer's productivity can be greatly increased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Reusing components can significantly reduce development time and effort, leading to increased productivity for development teams.</a:t>
            </a:r>
          </a:p>
          <a:p>
            <a:r>
              <a:rPr lang="en-US" sz="3000" i="1" dirty="0"/>
              <a:t>To increase quality: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reusable programs have usually been well tested and already shown to satisfy the desired requirements, they tend to have fewer residual errors.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leads to greater reliability and robustness.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this feature which makes software reuse attractive to software engineers interested in improving (or at least maintaining) the quality of software products.</a:t>
            </a:r>
          </a:p>
          <a:p>
            <a:pPr lvl="1"/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Reusing proven components can increase the overall reliability of software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60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159-FF5B-E022-5AAE-FB3A7D60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Aspects of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1E59-1AC2-3C81-15DC-0DF77747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247"/>
            <a:ext cx="10515600" cy="474485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software maintenance and software development activities are sometimes more difficult to distinguish clearly.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blurring is caused by certain maintenance activities that are similar to those found in development (analysis, design, coding, configuration management, testing, reviewing, and technical documentation).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unique characteristics of software maintenance, as compared to development activities, are 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Maintenance requests (MRs) come in on an irregular basis, and cannot be accounted for individually in the annual budget planning process.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MRs are reviewed and prioritized, often at the operational level.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maintenance workload is not managed using project management techniques but, rather, queue management techniques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and complexity of each small maintenance request are such that it can usually be handled by one or two maintenance resources.;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maintenance workload is user-services oriented and application-responsibility oriented.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Priorities can be shifted around at any time, and requests for corrections of application software errors can take priority over other work in progress.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2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8333-AAD0-8A2F-7AD5-8B4C12DC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8" y="-821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and Reusability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55CE-25A6-E79C-8D9E-DA6B5447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4521339"/>
          </a:xfrm>
        </p:spPr>
        <p:txBody>
          <a:bodyPr>
            <a:normAutofit/>
          </a:bodyPr>
          <a:lstStyle/>
          <a:p>
            <a:r>
              <a:rPr lang="en-US" sz="3000" i="1" dirty="0"/>
              <a:t>To improve maintainability: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benefit of reuse is that it can improve maintainability.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Reusable components tend to exhibit such characteristics as generality, high cohesion and low coupling, consistency of programming style, modularity and standards. </a:t>
            </a:r>
          </a:p>
          <a:p>
            <a:pPr lvl="1"/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</a:rPr>
              <a:t>Reusing components that comply with industry standards and best practices can help ensure that the resulting software is also compliant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also characteristics that maintainable programs ought to manifest.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an attempt to improve the reusability of software components can contribute significantly to enhancing their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3962972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8333-AAD0-8A2F-7AD5-8B4C12DC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8" y="-82136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Benefits of Reuse</a:t>
            </a:r>
            <a:b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55CE-25A6-E79C-8D9E-DA6B5447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4521339"/>
          </a:xfrm>
        </p:spPr>
        <p:txBody>
          <a:bodyPr>
            <a:normAutofit fontScale="92500" lnSpcReduction="20000"/>
          </a:bodyPr>
          <a:lstStyle/>
          <a:p>
            <a:r>
              <a:rPr lang="en-US" sz="2800" i="1" dirty="0"/>
              <a:t>Product</a:t>
            </a:r>
            <a:endParaRPr lang="en-US" i="1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involves using artefacts that were the products arising from similar projects. Examples include the reuse of data, designs and programs.</a:t>
            </a:r>
          </a:p>
          <a:p>
            <a:r>
              <a:rPr lang="en-US" i="1" dirty="0">
                <a:latin typeface="Calibri (Body)"/>
                <a:cs typeface="Times New Roman" panose="02020603050405020304" pitchFamily="18" charset="0"/>
              </a:rPr>
              <a:t>Data reuse: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a standardization of data formats. A standard data interchange format is necessary to design reusable functions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Reusable data enables data sharing between applications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data that needs to be reusable is patient data,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these health professionals may have different application programs, but nonetheless require access to the same data.</a:t>
            </a:r>
            <a:r>
              <a:rPr lang="en-US" sz="3200" i="1" dirty="0"/>
              <a:t> </a:t>
            </a:r>
          </a:p>
          <a:p>
            <a:r>
              <a:rPr lang="en-US" sz="3200" i="1" dirty="0"/>
              <a:t>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reusable aspect of a software product is its design -architectural and detailed design.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322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A1F8-1C9F-9769-1E94-8466724B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1: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97C8-F9B1-C870-78E9-63E8C9C76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Estimation (COCOMO I)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Planning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two application frameworks and provide a comprehensive review of each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an architectural design pattern and a detailed design pattern, and explain each comprehensively</a:t>
            </a:r>
          </a:p>
        </p:txBody>
      </p:sp>
    </p:spTree>
    <p:extLst>
      <p:ext uri="{BB962C8B-B14F-4D97-AF65-F5344CB8AC3E}">
        <p14:creationId xmlns:p14="http://schemas.microsoft.com/office/powerpoint/2010/main" val="237846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159-FF5B-E022-5AAE-FB3A7D60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1E59-1AC2-3C81-15DC-0DF77747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247"/>
            <a:ext cx="10515600" cy="4744857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maintainer is defined, in ISO 12207, as an organization that performs  maintenance activities.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industry, software organizations currently favor two organizational structures  with regard to the location of the software maintenance function.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model favors maintenance of the software by its developer.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Second model, a software maintenance organization, independent of the  developer, takes care of the organization's software maintenance needs. </a:t>
            </a:r>
          </a:p>
        </p:txBody>
      </p:sp>
    </p:spTree>
    <p:extLst>
      <p:ext uri="{BB962C8B-B14F-4D97-AF65-F5344CB8AC3E}">
        <p14:creationId xmlns:p14="http://schemas.microsoft.com/office/powerpoint/2010/main" val="261097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159-FF5B-E022-5AAE-FB3A7D60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1E59-1AC2-3C81-15DC-0DF77747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247"/>
            <a:ext cx="10515600" cy="4744857"/>
          </a:xfrm>
        </p:spPr>
        <p:txBody>
          <a:bodyPr>
            <a:noAutofit/>
          </a:bodyPr>
          <a:lstStyle/>
          <a:p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model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letting the development team maintain the software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developers have a thorough understanding of the software, including its architecture, code, and previous issues.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do not like performing maintenance and are more likely to leave for more interesting work.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are often reassigned to other development projects and prefer this kind of work.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individuals who developed the software leave, the other employees will probably not be qualified to maintain it.</a:t>
            </a:r>
          </a:p>
        </p:txBody>
      </p:sp>
    </p:spTree>
    <p:extLst>
      <p:ext uri="{BB962C8B-B14F-4D97-AF65-F5344CB8AC3E}">
        <p14:creationId xmlns:p14="http://schemas.microsoft.com/office/powerpoint/2010/main" val="277296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159-FF5B-E022-5AAE-FB3A7D60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1E59-1AC2-3C81-15DC-0DF77747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247"/>
            <a:ext cx="10515600" cy="4744857"/>
          </a:xfrm>
        </p:spPr>
        <p:txBody>
          <a:bodyPr>
            <a:normAutofit/>
          </a:bodyPr>
          <a:lstStyle/>
          <a:p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model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an independent software maintenance organization 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Swanson and Beath also concluded that it is in the best interests of large organizations to create an independent software maintenance organization</a:t>
            </a:r>
          </a:p>
          <a:p>
            <a:pPr lvl="2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organization experiences a high number of maintenance requests, bug fixes, and updates, an independent team can ensure these tasks are handled efficiently without interrupting development work.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they will get better results in terms of quality and independence documentation, specialization of maintenance programmers, management of requests for changes, overall employee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23407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159-FF5B-E022-5AAE-FB3A7D60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0"/>
            <a:ext cx="10515600" cy="1325563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1E59-1AC2-3C81-15DC-0DF77747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802252"/>
            <a:ext cx="10515600" cy="5253495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Outsourcing?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“The strategic use of outside resources to perform activities traditionally handled by internal staff and resources” Dave Griffiths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justifications for outsourcing software maintenance are: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role - reaction to problem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Promises of decreasing costs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the expertise of the outsourcer's personnel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from a fixed-cost structure to a variable-cost structure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role – business strategy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IS/IT not being one of the company's strategic activities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of technical details and problems to the outsourcer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value for the organization and its customers 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partnerships</a:t>
            </a:r>
          </a:p>
          <a:p>
            <a:pPr marL="0" indent="0"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Outsourcing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supplier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right outsourcing partner can be challenging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dependent on service provider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9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159-FF5B-E022-5AAE-FB3A7D60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0"/>
            <a:ext cx="10515600" cy="1325563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the Maintenance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1E59-1AC2-3C81-15DC-0DF77747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1001035"/>
            <a:ext cx="10515600" cy="5253495"/>
          </a:xfrm>
        </p:spPr>
        <p:txBody>
          <a:bodyPr>
            <a:no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and complex software systems are the ones that present challenges for management because: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maintenance requires the services of large numbers of personnel.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has the responsibility of ensuring that the software system under maintenance is of a satisfactory quality, and that desired changes are effected with the minimum possible delay at the least possible cost. 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achieved by: 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devising a means of managing maintenance personnel in order to increase their productivity, ensure job satisfaction and improve system quality, 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which can be facilitated through choice of personnel, motivation, a suitable team structure and education and training;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selecting a suitable way of organizing maintenance tasks so as to increase productivity, control maintenance effort and cost, and most importantly deliver a high quality system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0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1103-9D09-E26A-8D69-E90E1D2C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Maintenance Productivity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A815-3242-191D-0EAB-F78F8D74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aim of management to maximize productivity.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ways in which this can be done. It is a management task to find the right people for the job, then to see that they are motivated, and given the necessary information and resources to do the job well.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right people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job in terms of specific skills and experience Once a team is in place, the single most important factor influencing productivity is 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Motivating the Team: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good work and provide opportunities for growth so that team members are happy and motivated.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work often requires extraordinary bursts of effort, for example to keep operational a vital system that crashes unexpectedly, to add in extra functionality to tight deadlines.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that maintenance personnel feel valued and rewarded for their hard work.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Right Team 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Organize the team in a way that helps them work together smoothly, like grouping people by their skills.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9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159-FF5B-E022-5AAE-FB3A7D60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0"/>
            <a:ext cx="10515600" cy="1325563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Of Software Maintenance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1E59-1AC2-3C81-15DC-0DF77747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8" y="1179940"/>
            <a:ext cx="10515600" cy="5253495"/>
          </a:xfrm>
        </p:spPr>
        <p:txBody>
          <a:bodyPr>
            <a:no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of authors have identified maintenance-related issues 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issues can be categorized based on two viewpoints 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viewpoints: From the customers' point of view, the main issues reported are high cost, slow delivery of services, and fuzziness of prioritization [internal information systems and information technology (IS/IT) priorities versus users' priorities]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viewpoints: From the maintainers' point of view, key maintenance issues include 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that has been poorly designed and programmed 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lack of software documentation. 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5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2218</Words>
  <Application>Microsoft Office PowerPoint</Application>
  <PresentationFormat>Widescreen</PresentationFormat>
  <Paragraphs>164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Times New Roman</vt:lpstr>
      <vt:lpstr>Office Theme</vt:lpstr>
      <vt:lpstr>Software Evolution and Maintenance   Chapter 3</vt:lpstr>
      <vt:lpstr>Organizational Aspects of Maintenance</vt:lpstr>
      <vt:lpstr>Cont..</vt:lpstr>
      <vt:lpstr>Cont..</vt:lpstr>
      <vt:lpstr>Cont..</vt:lpstr>
      <vt:lpstr>Cont..</vt:lpstr>
      <vt:lpstr>Managing the Maintenance</vt:lpstr>
      <vt:lpstr>Enhancing Maintenance Productivity</vt:lpstr>
      <vt:lpstr>Problems Of Software Maintenance</vt:lpstr>
      <vt:lpstr>Cont..</vt:lpstr>
      <vt:lpstr>Cont..</vt:lpstr>
      <vt:lpstr>Cont..</vt:lpstr>
      <vt:lpstr>Cont..</vt:lpstr>
      <vt:lpstr>Cont..</vt:lpstr>
      <vt:lpstr>Cont..</vt:lpstr>
      <vt:lpstr>Cont..    Reuse and Reusability  </vt:lpstr>
      <vt:lpstr>Cont..    Reuse and Reusability  </vt:lpstr>
      <vt:lpstr>Cont..    Reuse and Reusability  </vt:lpstr>
      <vt:lpstr>Cont..    Reuse and Reusability  </vt:lpstr>
      <vt:lpstr>Cont..    Reuse and Reusability  </vt:lpstr>
      <vt:lpstr>   Objectives and Benefits of Reuse  </vt:lpstr>
      <vt:lpstr> Assignment 1: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martaswku@gmail.com</dc:creator>
  <cp:lastModifiedBy>martaswku@gmail.com</cp:lastModifiedBy>
  <cp:revision>50</cp:revision>
  <dcterms:created xsi:type="dcterms:W3CDTF">2024-10-28T06:36:41Z</dcterms:created>
  <dcterms:modified xsi:type="dcterms:W3CDTF">2024-10-30T07:53:36Z</dcterms:modified>
</cp:coreProperties>
</file>