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5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3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878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24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633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386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31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7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1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8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4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5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4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6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27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arcgis.com/datasets/4c768a5aa3154f85bd80dc9c5dd0ebf7_0.geojson" TargetMode="External"/><Relationship Id="rId2" Type="http://schemas.openxmlformats.org/officeDocument/2006/relationships/hyperlink" Target="https://opendata.arcgis.com/datasets/2c35bcea1a7c4a3ba48fa42b039e5aa6_0.geoj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data.arcgis.com/datasets/7f88316841ce471faa33c89035fb69e8_0.geojson" TargetMode="External"/><Relationship Id="rId4" Type="http://schemas.openxmlformats.org/officeDocument/2006/relationships/hyperlink" Target="https://opendata.arcgis.com/datasets/47a7b23ee906431eb646f863ad2cb2e5_0.geojs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arcgis.com/datasets/55a4601b78404583be59165006da9ad8_0.geojson" TargetMode="External"/><Relationship Id="rId2" Type="http://schemas.openxmlformats.org/officeDocument/2006/relationships/hyperlink" Target="https://opendata.arcgis.com/datasets/e251c3fe668243719001237d7ac74420_0.geoj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data.arcgis.com/datasets/e0a3b6a4c23b4a03b988388553cb9638_0.geojson" TargetMode="External"/><Relationship Id="rId5" Type="http://schemas.openxmlformats.org/officeDocument/2006/relationships/hyperlink" Target="https://www.cityfeet.com/cont/minneapolis-mn/office-space-for-lease?sizeMin=1000&amp;l=3-49492" TargetMode="External"/><Relationship Id="rId4" Type="http://schemas.openxmlformats.org/officeDocument/2006/relationships/hyperlink" Target="http://www.ci.minneapolis.mn.us/council/maps/index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73" y="797451"/>
            <a:ext cx="8144134" cy="516194"/>
          </a:xfrm>
        </p:spPr>
        <p:txBody>
          <a:bodyPr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BATTLE OF NEIGHBORHOOD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354" y="2672160"/>
            <a:ext cx="8144134" cy="111768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RECOMMENDING A SUITABLE LOCATION FOR a BUSINESS ENTITY TO BE ESTABLISHED IN THE CITY OF MINNEAPOLIS USA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5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71530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EXTRACTED DATA AND DATA VISUALIZATION CONT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08" y="1411146"/>
            <a:ext cx="7282801" cy="220039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74" y="1260170"/>
            <a:ext cx="3250789" cy="23513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85" y="3762519"/>
            <a:ext cx="4793599" cy="2712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78" y="3762520"/>
            <a:ext cx="4289979" cy="271268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16950" y="1000599"/>
            <a:ext cx="7370328" cy="2595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distribution by race, with horizontal Bar charts capturing Asian population 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70456" y="4056510"/>
            <a:ext cx="2119235" cy="22155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 AND METHODS USED </a:t>
            </a:r>
          </a:p>
          <a:p>
            <a:endParaRPr lang="en-US" sz="1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bar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21.7%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 North 21.6%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Camden 14.1%</a:t>
            </a:r>
            <a:endParaRPr 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98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234982" cy="500319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INTERPRETATION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83217"/>
            <a:ext cx="8946541" cy="4695611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From the above bar and pie charts we can </a:t>
            </a:r>
            <a:r>
              <a:rPr lang="en-US" sz="1800" dirty="0" err="1"/>
              <a:t>infere</a:t>
            </a:r>
            <a:r>
              <a:rPr lang="en-US" sz="1800" dirty="0"/>
              <a:t> that communities with the most concentration of Asian </a:t>
            </a:r>
            <a:r>
              <a:rPr lang="en-US" sz="1800" dirty="0" err="1"/>
              <a:t>poputlation</a:t>
            </a:r>
            <a:r>
              <a:rPr lang="en-US" sz="1800" dirty="0"/>
              <a:t> are</a:t>
            </a:r>
          </a:p>
          <a:p>
            <a:r>
              <a:rPr lang="en-US" sz="1800" dirty="0"/>
              <a:t>University with a 21.7% of the total population, it belongs to cluster </a:t>
            </a:r>
            <a:r>
              <a:rPr lang="en-US" sz="1800" dirty="0" smtClean="0"/>
              <a:t>2</a:t>
            </a:r>
            <a:endParaRPr lang="en-US" sz="1800" dirty="0"/>
          </a:p>
          <a:p>
            <a:r>
              <a:rPr lang="en-US" sz="1800" dirty="0"/>
              <a:t>Near North with a 21.6% of the total population, belonging to cluster </a:t>
            </a:r>
            <a:r>
              <a:rPr lang="en-US" sz="1800" dirty="0" smtClean="0"/>
              <a:t>2</a:t>
            </a:r>
            <a:endParaRPr lang="en-US" sz="1800" dirty="0"/>
          </a:p>
          <a:p>
            <a:r>
              <a:rPr lang="en-US" sz="1800" dirty="0" err="1"/>
              <a:t>Candem</a:t>
            </a:r>
            <a:r>
              <a:rPr lang="en-US" sz="1800" dirty="0"/>
              <a:t> with a 14.1% of the total population and in cluster 2 as well</a:t>
            </a:r>
          </a:p>
          <a:p>
            <a:r>
              <a:rPr lang="en-US" sz="1800" dirty="0"/>
              <a:t>this is logical as a greater proportions of ASIAN restaurants are also concentrated there</a:t>
            </a:r>
          </a:p>
          <a:p>
            <a:r>
              <a:rPr lang="en-US" dirty="0" err="1" smtClean="0"/>
              <a:t>Overal</a:t>
            </a:r>
            <a:r>
              <a:rPr lang="en-US" dirty="0" smtClean="0"/>
              <a:t> whites are predominant in all neighborhoods, followed by </a:t>
            </a:r>
            <a:r>
              <a:rPr lang="en-US" dirty="0" err="1" smtClean="0"/>
              <a:t>Afrrican</a:t>
            </a:r>
            <a:r>
              <a:rPr lang="en-US" dirty="0" smtClean="0"/>
              <a:t> </a:t>
            </a:r>
            <a:r>
              <a:rPr lang="en-US" dirty="0" err="1" smtClean="0"/>
              <a:t>Amerians</a:t>
            </a:r>
            <a:r>
              <a:rPr lang="en-US" dirty="0" smtClean="0"/>
              <a:t> and then Asians</a:t>
            </a:r>
          </a:p>
          <a:p>
            <a:r>
              <a:rPr lang="en-US" dirty="0" smtClean="0"/>
              <a:t>Crime rate is predominantly lower under 20% up North loop and Near North</a:t>
            </a:r>
          </a:p>
          <a:p>
            <a:r>
              <a:rPr lang="en-US" dirty="0" smtClean="0"/>
              <a:t>From distance analysis and </a:t>
            </a:r>
            <a:r>
              <a:rPr lang="en-US" dirty="0" err="1" smtClean="0"/>
              <a:t>availalabilty</a:t>
            </a:r>
            <a:r>
              <a:rPr lang="en-US" dirty="0" smtClean="0"/>
              <a:t> of </a:t>
            </a:r>
            <a:r>
              <a:rPr lang="en-US" dirty="0" err="1" smtClean="0"/>
              <a:t>amenties</a:t>
            </a:r>
            <a:r>
              <a:rPr lang="en-US" dirty="0" smtClean="0"/>
              <a:t> clusters 2 and 3 are key in our search for a most suitable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6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138"/>
          </a:xfrm>
        </p:spPr>
        <p:txBody>
          <a:bodyPr/>
          <a:lstStyle/>
          <a:p>
            <a:r>
              <a:rPr lang="en-US" dirty="0" smtClean="0"/>
              <a:t>Data Analysis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461" y="146049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the superposition of clusters of venues, transit stations, industrial </a:t>
            </a:r>
            <a:r>
              <a:rPr lang="en-US" dirty="0" err="1"/>
              <a:t>emploment</a:t>
            </a:r>
            <a:r>
              <a:rPr lang="en-US" dirty="0"/>
              <a:t> district, lease space for offices, major retail centers and crime </a:t>
            </a:r>
            <a:r>
              <a:rPr lang="en-US" dirty="0" err="1"/>
              <a:t>dustribution</a:t>
            </a:r>
            <a:r>
              <a:rPr lang="en-US" dirty="0"/>
              <a:t>, we are able to narrow our choices to 5 key locations namely</a:t>
            </a:r>
            <a:endParaRPr lang="en-US" dirty="0"/>
          </a:p>
          <a:p>
            <a:r>
              <a:rPr lang="en-US" dirty="0"/>
              <a:t>N 1st street - Cluster 2 N-loop location</a:t>
            </a:r>
            <a:endParaRPr lang="en-US" dirty="0"/>
          </a:p>
          <a:p>
            <a:r>
              <a:rPr lang="en-US" dirty="0"/>
              <a:t>4th Ave s -Cluster 2 Down town East</a:t>
            </a:r>
            <a:endParaRPr lang="en-US" dirty="0"/>
          </a:p>
          <a:p>
            <a:r>
              <a:rPr lang="en-US" dirty="0"/>
              <a:t>6th street Cluster 1 Eliot park</a:t>
            </a:r>
            <a:endParaRPr lang="en-US" dirty="0"/>
          </a:p>
          <a:p>
            <a:r>
              <a:rPr lang="en-US" dirty="0"/>
              <a:t>9th Street Cluster 1 Eliot Park</a:t>
            </a:r>
            <a:endParaRPr lang="en-US" dirty="0"/>
          </a:p>
          <a:p>
            <a:r>
              <a:rPr lang="en-US" dirty="0"/>
              <a:t>Washington Ave N Cluster 3 Nicolet Island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57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32" y="208019"/>
            <a:ext cx="9404723" cy="69350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2" y="1029216"/>
            <a:ext cx="6874845" cy="35309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639" y="1184857"/>
            <a:ext cx="1953438" cy="152621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4232" y="4842420"/>
            <a:ext cx="11359165" cy="1751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location is </a:t>
            </a:r>
            <a:r>
              <a:rPr lang="en-US" sz="1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 </a:t>
            </a:r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1st St , </a:t>
            </a:r>
            <a:r>
              <a:rPr lang="en-US" sz="18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6638 priced at $105876.1/</a:t>
            </a:r>
            <a:r>
              <a:rPr lang="en-US" sz="18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yr</a:t>
            </a:r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location practically meets all location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criteria,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found in Cluster 2 North Loop, less than 2 miles away from the warehouse district and distribution center favorable for manufacturing and warehousing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miles away from major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Asian (Chinese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Vietnamese) Restaurants, less than 2 miles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University and Near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North which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most densely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settlements of Asians and very low 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crime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by bus from the employment district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space of  6638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suited for the business purpose.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122017" y="1184855"/>
            <a:ext cx="4256588" cy="2137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US" sz="1400" b="1" dirty="0" smtClean="0">
                <a:solidFill>
                  <a:srgbClr val="FFC000"/>
                </a:solidFill>
              </a:rPr>
              <a:t>KEY TO MAP</a:t>
            </a:r>
            <a:endParaRPr lang="en-US" sz="1400" b="1" dirty="0">
              <a:solidFill>
                <a:srgbClr val="FFC000"/>
              </a:solidFill>
            </a:endParaRPr>
          </a:p>
          <a:p>
            <a:pPr lvl="1"/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B050"/>
                </a:solidFill>
              </a:rPr>
              <a:t>Green</a:t>
            </a:r>
            <a:r>
              <a:rPr lang="en-US" sz="1400" dirty="0" smtClean="0"/>
              <a:t> </a:t>
            </a:r>
            <a:r>
              <a:rPr lang="en-US" sz="1400" dirty="0"/>
              <a:t>pentagons are office space on 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C000"/>
                </a:solidFill>
              </a:rPr>
              <a:t>Orange</a:t>
            </a:r>
            <a:r>
              <a:rPr lang="en-US" sz="1400" dirty="0"/>
              <a:t> diamonds </a:t>
            </a:r>
            <a:r>
              <a:rPr lang="en-US" sz="1400" dirty="0" err="1"/>
              <a:t>represnt</a:t>
            </a:r>
            <a:r>
              <a:rPr lang="en-US" sz="1400" dirty="0"/>
              <a:t> Major Retail Centers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00"/>
                </a:solidFill>
              </a:rPr>
              <a:t>bright Yellow </a:t>
            </a:r>
            <a:r>
              <a:rPr lang="en-US" sz="1400" dirty="0"/>
              <a:t>Diamonds represents transit stations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</a:rPr>
              <a:t>Red</a:t>
            </a:r>
            <a:r>
              <a:rPr lang="en-US" sz="1400" dirty="0" smtClean="0"/>
              <a:t> </a:t>
            </a:r>
            <a:r>
              <a:rPr lang="en-US" sz="1400" dirty="0"/>
              <a:t>small circles are Crime(police incidents)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Big bubbles are the clusters</a:t>
            </a:r>
          </a:p>
        </p:txBody>
      </p:sp>
    </p:spTree>
    <p:extLst>
      <p:ext uri="{BB962C8B-B14F-4D97-AF65-F5344CB8AC3E}">
        <p14:creationId xmlns:p14="http://schemas.microsoft.com/office/powerpoint/2010/main" val="30608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4865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-THANKS-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2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290" y="1725769"/>
            <a:ext cx="10345697" cy="4623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FFC000"/>
                </a:solidFill>
              </a:rPr>
              <a:t>Xantan</a:t>
            </a:r>
            <a:r>
              <a:rPr lang="en-US" sz="2000" b="1" dirty="0">
                <a:solidFill>
                  <a:srgbClr val="FFC000"/>
                </a:solidFill>
              </a:rPr>
              <a:t> LLC" South-Korean Based company </a:t>
            </a:r>
            <a:r>
              <a:rPr lang="en-US" sz="2000" b="1" dirty="0" smtClean="0">
                <a:solidFill>
                  <a:srgbClr val="FFC000"/>
                </a:solidFill>
              </a:rPr>
              <a:t>is seeking a suitable </a:t>
            </a:r>
            <a:r>
              <a:rPr lang="en-US" sz="2000" b="1" dirty="0">
                <a:solidFill>
                  <a:srgbClr val="FFC000"/>
                </a:solidFill>
              </a:rPr>
              <a:t>offices </a:t>
            </a:r>
            <a:r>
              <a:rPr lang="en-US" sz="2000" b="1" dirty="0" smtClean="0">
                <a:solidFill>
                  <a:srgbClr val="FFC000"/>
                </a:solidFill>
              </a:rPr>
              <a:t>space and </a:t>
            </a:r>
            <a:r>
              <a:rPr lang="en-US" sz="2000" b="1" dirty="0" err="1" smtClean="0">
                <a:solidFill>
                  <a:srgbClr val="FFC000"/>
                </a:solidFill>
              </a:rPr>
              <a:t>Wharehousing</a:t>
            </a:r>
            <a:r>
              <a:rPr lang="en-US" sz="2000" b="1" dirty="0" smtClean="0">
                <a:solidFill>
                  <a:srgbClr val="FFC000"/>
                </a:solidFill>
              </a:rPr>
              <a:t>/manufacturing </a:t>
            </a:r>
            <a:r>
              <a:rPr lang="en-US" sz="2000" b="1" dirty="0">
                <a:solidFill>
                  <a:srgbClr val="FFC000"/>
                </a:solidFill>
              </a:rPr>
              <a:t>plant </a:t>
            </a:r>
            <a:r>
              <a:rPr lang="en-US" sz="2000" b="1" dirty="0" smtClean="0">
                <a:solidFill>
                  <a:srgbClr val="FFC000"/>
                </a:solidFill>
              </a:rPr>
              <a:t>in the </a:t>
            </a:r>
            <a:r>
              <a:rPr lang="en-US" sz="2000" b="1" dirty="0">
                <a:solidFill>
                  <a:srgbClr val="FFC000"/>
                </a:solidFill>
              </a:rPr>
              <a:t>city of </a:t>
            </a:r>
            <a:r>
              <a:rPr lang="en-US" sz="2000" b="1" dirty="0" smtClean="0">
                <a:solidFill>
                  <a:srgbClr val="FFC000"/>
                </a:solidFill>
              </a:rPr>
              <a:t>Minneapolis</a:t>
            </a:r>
          </a:p>
          <a:p>
            <a:pPr marL="0" indent="0">
              <a:buNone/>
            </a:pPr>
            <a:endParaRPr lang="en-US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Key Location Characteristics</a:t>
            </a: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Office size within 2000 - 7000 </a:t>
            </a:r>
            <a:r>
              <a:rPr lang="en-US" b="1" dirty="0" err="1">
                <a:solidFill>
                  <a:srgbClr val="FFC000"/>
                </a:solidFill>
              </a:rPr>
              <a:t>sq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ft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At least one Asian restaurant with 2 mile radius, coffee shop and Grocery</a:t>
            </a:r>
          </a:p>
          <a:p>
            <a:pPr lvl="1"/>
            <a:r>
              <a:rPr lang="en-US" b="1" dirty="0" smtClean="0">
                <a:solidFill>
                  <a:srgbClr val="FFC000"/>
                </a:solidFill>
              </a:rPr>
              <a:t>Within 3 miles of densely populated Asian Community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within one mile from </a:t>
            </a:r>
            <a:r>
              <a:rPr lang="en-US" b="1" dirty="0" smtClean="0">
                <a:solidFill>
                  <a:srgbClr val="FFC000"/>
                </a:solidFill>
              </a:rPr>
              <a:t>transit or bus station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Manufacturing plant be Within 5 miles of major Office and a major retail center</a:t>
            </a: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Manufacturing plant with 5 miles of a industrial employment district</a:t>
            </a: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Low crime rate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09126" y="796539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2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69350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1249252"/>
            <a:ext cx="10715221" cy="525672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will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principally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from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'OPENDATAMINNEAPOLIS‘ and the Web Scrapping</a:t>
            </a:r>
          </a:p>
          <a:p>
            <a:pPr marL="0" indent="0">
              <a:buNone/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Links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Key data to be used in the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</a:p>
          <a:p>
            <a:pPr marL="0" indent="0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lang="en-US" sz="4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 centers: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4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4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opendata.arcgis.com/datasets/2c35bcea1a7c4a3ba48fa42b039e5aa6_0.geojson</a:t>
            </a:r>
            <a:endParaRPr lang="en-US" sz="44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 </a:t>
            </a:r>
            <a:r>
              <a:rPr lang="en-US" sz="4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employment districts: </a:t>
            </a:r>
            <a:endParaRPr lang="en-US" sz="44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opendata.arcgis.com/datasets/4c768a5aa3154f85bd80dc9c5dd0ebf7_0.geojson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</a:t>
            </a:r>
            <a:r>
              <a:rPr lang="en-US" sz="4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 nodes: </a:t>
            </a:r>
            <a:endParaRPr lang="en-US" sz="44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opendata.arcgis.com/datasets/47a7b23ee906431eb646f863ad2cb2e5_0.geojson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</a:t>
            </a:r>
            <a:r>
              <a:rPr lang="en-US" sz="4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opendata.arcgis.com/datasets/7f88316841ce471faa33c89035fb69e8_0.geojson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85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2290"/>
          </a:xfrm>
        </p:spPr>
        <p:txBody>
          <a:bodyPr/>
          <a:lstStyle/>
          <a:p>
            <a:r>
              <a:rPr lang="en-US" dirty="0" smtClean="0"/>
              <a:t>DATA SOURCES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16675"/>
            <a:ext cx="10725934" cy="4893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crime stat: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https://opendata.arcgis.com/datasets/e251c3fe668243719001237d7ac74420_0.geojson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Transit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https://opendata.arcgis.com/datasets/55a4601b78404583be59165006da9ad8_0.geojson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neighborhood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communities listing: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http://www.ci.minneapolis.mn.us/council/maps/index.htm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office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lease site: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https://www.cityfeet.com/cont/minneapolis-mn/office-space-for-lease?sizeMin=1000&amp;l=3-49492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communities: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opendata.arcgis.com/datasets/e0a3b6a4c23b4a03b988388553cb9638_0.geojson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18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7" y="452718"/>
            <a:ext cx="9664468" cy="770776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METHOD AND TOOLS FOR DATA PROCESSING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1365162"/>
            <a:ext cx="10869769" cy="517730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Four square API 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xplore </a:t>
            </a:r>
            <a:r>
              <a:rPr lang="en-US" dirty="0"/>
              <a:t>function to get the most common venue categories in each </a:t>
            </a:r>
            <a:r>
              <a:rPr lang="en-US" dirty="0" smtClean="0"/>
              <a:t>neighborhood</a:t>
            </a:r>
          </a:p>
          <a:p>
            <a:r>
              <a:rPr lang="en-US" dirty="0" err="1">
                <a:solidFill>
                  <a:srgbClr val="FFC000"/>
                </a:solidFill>
              </a:rPr>
              <a:t>Geopy</a:t>
            </a:r>
            <a:r>
              <a:rPr lang="en-US" dirty="0">
                <a:solidFill>
                  <a:srgbClr val="FFC000"/>
                </a:solidFill>
              </a:rPr>
              <a:t>-distance and </a:t>
            </a:r>
            <a:r>
              <a:rPr lang="en-US" dirty="0" err="1" smtClean="0">
                <a:solidFill>
                  <a:srgbClr val="FFC000"/>
                </a:solidFill>
              </a:rPr>
              <a:t>Nominatim</a:t>
            </a:r>
            <a:r>
              <a:rPr lang="en-US" dirty="0" smtClean="0">
                <a:solidFill>
                  <a:srgbClr val="FFC000"/>
                </a:solidFill>
              </a:rPr>
              <a:t> or OPENCAGE API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onvert </a:t>
            </a:r>
            <a:r>
              <a:rPr lang="en-US" dirty="0"/>
              <a:t>addresses into their equivalent latitude and </a:t>
            </a:r>
            <a:r>
              <a:rPr lang="en-US" dirty="0" smtClean="0"/>
              <a:t>longitude</a:t>
            </a:r>
          </a:p>
          <a:p>
            <a:r>
              <a:rPr lang="en-US" dirty="0">
                <a:solidFill>
                  <a:srgbClr val="FFC000"/>
                </a:solidFill>
              </a:rPr>
              <a:t>k-means clustering algorithm 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group the neighborhoods into </a:t>
            </a:r>
            <a:r>
              <a:rPr lang="en-US" dirty="0" smtClean="0"/>
              <a:t>clusters</a:t>
            </a:r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Folium, </a:t>
            </a:r>
            <a:r>
              <a:rPr lang="en-US" dirty="0" err="1" smtClean="0">
                <a:solidFill>
                  <a:srgbClr val="FFC000"/>
                </a:solidFill>
              </a:rPr>
              <a:t>Matplot</a:t>
            </a:r>
            <a:r>
              <a:rPr lang="en-US" dirty="0" smtClean="0">
                <a:solidFill>
                  <a:srgbClr val="FFC000"/>
                </a:solidFill>
              </a:rPr>
              <a:t>, seaborne library </a:t>
            </a:r>
          </a:p>
          <a:p>
            <a:pPr marL="0" indent="0">
              <a:buNone/>
            </a:pPr>
            <a:r>
              <a:rPr lang="en-US" dirty="0"/>
              <a:t>to visualize the neighborhoods in Minneapolis and their emerging clusters </a:t>
            </a:r>
            <a:endParaRPr lang="en-US" dirty="0" smtClean="0"/>
          </a:p>
          <a:p>
            <a:r>
              <a:rPr lang="en-US" dirty="0">
                <a:solidFill>
                  <a:srgbClr val="FFC000"/>
                </a:solidFill>
              </a:rPr>
              <a:t>charts( horizontal bar charts and pie </a:t>
            </a:r>
            <a:r>
              <a:rPr lang="en-US" dirty="0">
                <a:solidFill>
                  <a:srgbClr val="FFC000"/>
                </a:solidFill>
              </a:rPr>
              <a:t>chart) 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 visualize population distribution in the neighborhoods </a:t>
            </a:r>
            <a:r>
              <a:rPr lang="en-US" dirty="0"/>
              <a:t>and their emerging clusters </a:t>
            </a:r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Beautifulsoup4</a:t>
            </a:r>
          </a:p>
          <a:p>
            <a:pPr marL="0" indent="0">
              <a:buNone/>
            </a:pPr>
            <a:r>
              <a:rPr lang="en-US" dirty="0" smtClean="0"/>
              <a:t>Web scrapping</a:t>
            </a:r>
          </a:p>
        </p:txBody>
      </p:sp>
    </p:spTree>
    <p:extLst>
      <p:ext uri="{BB962C8B-B14F-4D97-AF65-F5344CB8AC3E}">
        <p14:creationId xmlns:p14="http://schemas.microsoft.com/office/powerpoint/2010/main" val="345426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925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EXTRACTED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DATA VISUALIZATION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8" y="2060621"/>
            <a:ext cx="4186898" cy="19808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45" y="2920888"/>
            <a:ext cx="7211133" cy="38147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883645" y="2060622"/>
            <a:ext cx="6560659" cy="618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communities and their respective Neighborhoods for the city of Minneapolis displayed using folium</a:t>
            </a:r>
            <a:endParaRPr 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458" y="1408929"/>
            <a:ext cx="4504187" cy="4713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data frame of neighborhoods of communities in Minneapolis with their geo location from OPENCAGE API</a:t>
            </a:r>
            <a:endParaRPr lang="en-US" sz="1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79459" y="4772999"/>
            <a:ext cx="3303900" cy="1254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 AND METHODS USED </a:t>
            </a:r>
          </a:p>
          <a:p>
            <a:endParaRPr lang="en-US" sz="1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 CODER – NOMINATIN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OPENCAGE-GEOLOCATOR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FOLIUM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71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74" y="321606"/>
            <a:ext cx="9404723" cy="564713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EXTRACTED DATA AND 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CONT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1" y="1468191"/>
            <a:ext cx="7661795" cy="1455313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7474" y="1045146"/>
            <a:ext cx="9404723" cy="5647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4847" y="946031"/>
            <a:ext cx="7222879" cy="4230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neighborhoods in Minneapolis and their top 5 venues</a:t>
            </a:r>
            <a:endParaRPr 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847" y="1439112"/>
            <a:ext cx="3314700" cy="1513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64" y="3571729"/>
            <a:ext cx="8696325" cy="31242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45391" y="3910116"/>
            <a:ext cx="2703871" cy="9709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 AND METHODS USED </a:t>
            </a:r>
          </a:p>
          <a:p>
            <a:endParaRPr lang="en-US" sz="1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SQUARE API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017847" y="3092655"/>
            <a:ext cx="5778678" cy="318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 top 10 venues of each neighborhoods in Minneapolis</a:t>
            </a:r>
            <a:endParaRPr 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48744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EXTRACTED DATA AND DATA VISUALIZATION CONT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6" y="1427599"/>
            <a:ext cx="7268312" cy="2441731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22046" y="1024735"/>
            <a:ext cx="6455272" cy="318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 merge clusters of venues and location of each neighborhoods </a:t>
            </a:r>
            <a:endParaRPr 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454" y="1427599"/>
            <a:ext cx="4035381" cy="244173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890454" y="1064251"/>
            <a:ext cx="4035381" cy="3633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showing the various clusters as Bubbles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22046" y="4631333"/>
            <a:ext cx="2703871" cy="13959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 AND METHODS USED </a:t>
            </a:r>
          </a:p>
          <a:p>
            <a:endParaRPr lang="en-US" sz="1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 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SQUARE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36" y="4356770"/>
            <a:ext cx="4316155" cy="2295083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855562" y="4356770"/>
            <a:ext cx="2703871" cy="9106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6 in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clustering and we focused on clusters 2 and 3 as hold essential values to our project</a:t>
            </a:r>
            <a:endParaRPr 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3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963045"/>
            <a:ext cx="3629675" cy="273327"/>
          </a:xfrm>
        </p:spPr>
        <p:txBody>
          <a:bodyPr/>
          <a:lstStyle/>
          <a:p>
            <a:r>
              <a:rPr lang="en-US" sz="12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transit stations</a:t>
            </a:r>
            <a:endParaRPr lang="en-US" sz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6111" y="452719"/>
            <a:ext cx="9404723" cy="487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EXTRACTED DATA AND DATA VISUALIZATION CONT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29221"/>
            <a:ext cx="3629675" cy="16230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245140"/>
            <a:ext cx="3629675" cy="15458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755" y="3309872"/>
            <a:ext cx="3335629" cy="14810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755" y="1536454"/>
            <a:ext cx="3335629" cy="15158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38" y="3309872"/>
            <a:ext cx="3387992" cy="14128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38" y="1536453"/>
            <a:ext cx="3387992" cy="1515839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646111" y="4983790"/>
            <a:ext cx="2703871" cy="13959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 AND METHODS USED </a:t>
            </a:r>
          </a:p>
          <a:p>
            <a:endParaRPr lang="en-US" sz="1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GEOCODER /LOCATOR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SQUARE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455731" y="940159"/>
            <a:ext cx="3482653" cy="3387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possible office locations</a:t>
            </a:r>
            <a:endParaRPr lang="en-US" sz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177023" y="899591"/>
            <a:ext cx="3482653" cy="3387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crime data in RED DOTS</a:t>
            </a:r>
            <a:endParaRPr lang="en-US" sz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631" y="4983790"/>
            <a:ext cx="3571875" cy="17992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38" y="4945494"/>
            <a:ext cx="3399330" cy="183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00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437</TotalTime>
  <Words>792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Ion</vt:lpstr>
      <vt:lpstr>THE BATTLE OF NEIGHBORHOOD</vt:lpstr>
      <vt:lpstr>PROBLEM STATEMENT</vt:lpstr>
      <vt:lpstr>DATA SOURCES</vt:lpstr>
      <vt:lpstr>DATA SOURCES CONT</vt:lpstr>
      <vt:lpstr>KEY METHOD AND TOOLS FOR DATA PROCESSING</vt:lpstr>
      <vt:lpstr> KEY EXTRACTED DATA AND DATA VISUALIZATION</vt:lpstr>
      <vt:lpstr>KEY EXTRACTED DATA AND DATA VISUALIZATION CONT’</vt:lpstr>
      <vt:lpstr>KEY EXTRACTED DATA AND DATA VISUALIZATION CONT’</vt:lpstr>
      <vt:lpstr>Dataframe of transit stations</vt:lpstr>
      <vt:lpstr>KEY EXTRACTED DATA AND DATA VISUALIZATION CONT’ </vt:lpstr>
      <vt:lpstr>DATA INTERPRETATION</vt:lpstr>
      <vt:lpstr>Data Analysis Cont’</vt:lpstr>
      <vt:lpstr>CONCLUSIONS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Irfan Ahmad</dc:creator>
  <cp:lastModifiedBy>Elvis Yem Yonka</cp:lastModifiedBy>
  <cp:revision>54</cp:revision>
  <dcterms:created xsi:type="dcterms:W3CDTF">2019-04-17T07:41:01Z</dcterms:created>
  <dcterms:modified xsi:type="dcterms:W3CDTF">2019-04-21T11:47:37Z</dcterms:modified>
</cp:coreProperties>
</file>