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6" r:id="rId14"/>
    <p:sldId id="270" r:id="rId15"/>
    <p:sldId id="267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Dapp Learning </a:t>
            </a:r>
            <a:r>
              <a:rPr lang="zh-CN" altLang="en-US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算法稳定币分享</a:t>
            </a:r>
            <a:endParaRPr lang="zh-CN" altLang="en-US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r>
              <a:rPr lang="en-US" sz="1600" kern="1200" baseline="0">
                <a:latin typeface="Arial" panose="020B0604020202020204" pitchFamily="34" charset="0"/>
                <a:ea typeface="宋体" panose="02010600030101010101" pitchFamily="2" charset="-122"/>
              </a:rPr>
              <a:t>Jayson</a:t>
            </a:r>
            <a:endParaRPr lang="en-US" sz="16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ClrTx/>
              <a:buSzTx/>
              <a:buFontTx/>
            </a:pPr>
            <a:r>
              <a:rPr lang="en-US" sz="1600" kern="1200" baseline="0">
                <a:latin typeface="Arial" panose="020B0604020202020204" pitchFamily="34" charset="0"/>
                <a:ea typeface="宋体" panose="02010600030101010101" pitchFamily="2" charset="-122"/>
              </a:rPr>
              <a:t>2021.12.13</a:t>
            </a:r>
            <a:endParaRPr lang="en-US" sz="16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000"/>
              <a:t>本质上也是超额抵押</a:t>
            </a:r>
            <a:endParaRPr lang="zh-CN" sz="2000"/>
          </a:p>
          <a:p>
            <a:r>
              <a:rPr lang="zh-CN" sz="1750"/>
              <a:t>全明星投资阵容，</a:t>
            </a:r>
            <a:r>
              <a:rPr lang="en-US" altLang="zh-CN" sz="1750"/>
              <a:t> A16Z, Coinbase, Framework, ParaFi Capital. </a:t>
            </a:r>
            <a:endParaRPr lang="en-US" altLang="zh-CN" sz="1750"/>
          </a:p>
          <a:p>
            <a:r>
              <a:rPr lang="en-US" altLang="zh-CN" sz="1750"/>
              <a:t>PCV</a:t>
            </a:r>
            <a:endParaRPr lang="en-US" altLang="zh-CN" sz="1750"/>
          </a:p>
          <a:p>
            <a:endParaRPr lang="en-US" altLang="zh-CN" sz="1750"/>
          </a:p>
          <a:p>
            <a:r>
              <a:rPr lang="zh-CN" altLang="en-US" sz="1750"/>
              <a:t>上线前大火，</a:t>
            </a:r>
            <a:r>
              <a:rPr lang="en-US" altLang="zh-CN" sz="1750"/>
              <a:t> Bonding curve</a:t>
            </a:r>
            <a:endParaRPr lang="zh-CN" altLang="en-US" sz="17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000"/>
              <a:t>抛弃</a:t>
            </a:r>
            <a:r>
              <a:rPr lang="en-US" altLang="zh-CN" sz="2000"/>
              <a:t>peg to 1</a:t>
            </a:r>
            <a:r>
              <a:rPr lang="zh-CN" altLang="en-US" sz="2000"/>
              <a:t>的概念</a:t>
            </a:r>
            <a:endParaRPr lang="en-US" altLang="zh-CN" sz="2000"/>
          </a:p>
          <a:p>
            <a:pPr lvl="0"/>
            <a:r>
              <a:rPr lang="en-US" altLang="zh-CN" sz="2000"/>
              <a:t>POL</a:t>
            </a:r>
            <a:r>
              <a:rPr lang="zh-CN" altLang="en-US" sz="2000"/>
              <a:t>，</a:t>
            </a:r>
            <a:r>
              <a:rPr lang="en-US" altLang="zh-CN" sz="2000"/>
              <a:t> </a:t>
            </a:r>
            <a:r>
              <a:rPr lang="zh-CN" altLang="en-US" sz="2000"/>
              <a:t>避免死亡螺旋</a:t>
            </a:r>
            <a:endParaRPr lang="zh-CN" altLang="en-US" sz="2000"/>
          </a:p>
          <a:p>
            <a:pPr lvl="0"/>
            <a:r>
              <a:rPr lang="zh-CN" altLang="en-US" sz="2000"/>
              <a:t>被</a:t>
            </a:r>
            <a:r>
              <a:rPr lang="en-US" altLang="zh-CN" sz="2000"/>
              <a:t>Fork</a:t>
            </a:r>
            <a:r>
              <a:rPr lang="zh-CN" altLang="en-US" sz="2000"/>
              <a:t>最多的项目</a:t>
            </a:r>
            <a:endParaRPr lang="en-US" altLang="zh-CN" sz="2000"/>
          </a:p>
          <a:p>
            <a:pPr lvl="1"/>
            <a:endParaRPr lang="en-US" altLang="zh-CN" sz="1750"/>
          </a:p>
          <a:p>
            <a:pPr lvl="1"/>
            <a:endParaRPr lang="en-US" altLang="zh-CN" sz="1750"/>
          </a:p>
          <a:p>
            <a:pPr lvl="0"/>
            <a:r>
              <a:rPr lang="en-US" altLang="zh-CN" sz="2000"/>
              <a:t>OHM Fork</a:t>
            </a:r>
            <a:endParaRPr lang="en-US" altLang="zh-CN" sz="2000"/>
          </a:p>
          <a:p>
            <a:pPr lvl="1"/>
            <a:r>
              <a:rPr lang="en-US" altLang="zh-CN" sz="1750"/>
              <a:t>TempleDAO </a:t>
            </a:r>
            <a:r>
              <a:rPr lang="zh-CN" altLang="en-US" sz="1750"/>
              <a:t>宗教类产品</a:t>
            </a:r>
            <a:endParaRPr lang="en-US" altLang="zh-CN" sz="1750"/>
          </a:p>
          <a:p>
            <a:pPr lvl="1"/>
            <a:r>
              <a:rPr lang="en-US" altLang="zh-CN" sz="1750"/>
              <a:t>KLIMA </a:t>
            </a:r>
            <a:r>
              <a:rPr lang="zh-CN" altLang="en-US" sz="1750"/>
              <a:t>碳中和，</a:t>
            </a:r>
            <a:r>
              <a:rPr lang="en-US" altLang="zh-CN" sz="1750"/>
              <a:t> </a:t>
            </a:r>
            <a:r>
              <a:rPr lang="zh-CN" altLang="en-US" sz="1750"/>
              <a:t>最有可能出圈的产品</a:t>
            </a:r>
            <a:endParaRPr lang="zh-CN" altLang="en-US" sz="17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Spell (MIM)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000"/>
              <a:t>使用yvYFI, yvUSDT, yvUSDC, xSUSHI作为抵押品来</a:t>
            </a:r>
            <a:r>
              <a:rPr lang="en-US" altLang="zh-CN" sz="2000"/>
              <a:t>mint MIM</a:t>
            </a:r>
            <a:endParaRPr lang="en-US" altLang="zh-CN" sz="2000"/>
          </a:p>
          <a:p>
            <a:r>
              <a:rPr lang="zh-CN" altLang="en-US" sz="2000"/>
              <a:t>超强的执行能力和超强的</a:t>
            </a:r>
            <a:r>
              <a:rPr lang="en-US" altLang="zh-CN" sz="2000"/>
              <a:t>CX</a:t>
            </a:r>
            <a:r>
              <a:rPr lang="zh-CN" altLang="en-US" sz="2000"/>
              <a:t>能力</a:t>
            </a:r>
            <a:endParaRPr lang="zh-CN" altLang="en-US" sz="2000"/>
          </a:p>
          <a:p>
            <a:r>
              <a:rPr lang="zh-CN" altLang="en-US" sz="2000"/>
              <a:t>买票上</a:t>
            </a:r>
            <a:r>
              <a:rPr lang="en-US" altLang="zh-CN" sz="2000"/>
              <a:t>Curve</a:t>
            </a:r>
            <a:endParaRPr lang="zh-CN" altLang="en-US" sz="2000"/>
          </a:p>
          <a:p>
            <a:r>
              <a:rPr lang="zh-CN" altLang="en-US" sz="2000"/>
              <a:t>短时间内完成几条链的跨链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3716655"/>
            <a:ext cx="8763000" cy="2548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去中心化稳定币总结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1750"/>
              <a:t>发展趋势从超额抵押到无抵押</a:t>
            </a:r>
            <a:endParaRPr lang="zh-CN" sz="1750"/>
          </a:p>
          <a:p>
            <a:r>
              <a:rPr lang="zh-CN" altLang="en-US" sz="1750"/>
              <a:t>目前两种发展趋势</a:t>
            </a:r>
            <a:endParaRPr lang="zh-CN" altLang="en-US" sz="1750"/>
          </a:p>
          <a:p>
            <a:pPr lvl="1"/>
            <a:r>
              <a:rPr lang="zh-CN" altLang="en-US" sz="1530"/>
              <a:t>抵押新空气</a:t>
            </a:r>
            <a:r>
              <a:rPr lang="en-US" altLang="zh-CN" sz="1530"/>
              <a:t>(FRAX, LUNA)</a:t>
            </a:r>
            <a:endParaRPr lang="en-US" altLang="zh-CN" sz="1530"/>
          </a:p>
          <a:p>
            <a:pPr lvl="1"/>
            <a:r>
              <a:rPr lang="zh-CN" altLang="en-US" sz="1530"/>
              <a:t>不</a:t>
            </a:r>
            <a:r>
              <a:rPr lang="en-US" altLang="zh-CN" sz="1530"/>
              <a:t>peg to 1 (OHM </a:t>
            </a:r>
            <a:r>
              <a:rPr lang="zh-CN" altLang="en-US" sz="1530"/>
              <a:t>系列</a:t>
            </a:r>
            <a:r>
              <a:rPr lang="en-US" altLang="zh-CN" sz="1530"/>
              <a:t>)</a:t>
            </a:r>
            <a:endParaRPr lang="en-US" altLang="zh-CN" sz="1530"/>
          </a:p>
          <a:p>
            <a:pPr lvl="1"/>
            <a:r>
              <a:rPr lang="zh-CN" altLang="en-US" sz="1530"/>
              <a:t>从抵押单一</a:t>
            </a:r>
            <a:r>
              <a:rPr lang="en-US" altLang="zh-CN" sz="1530"/>
              <a:t>token</a:t>
            </a:r>
            <a:r>
              <a:rPr lang="zh-CN" altLang="en-US" sz="1530"/>
              <a:t>到抵押品多样化</a:t>
            </a:r>
            <a:endParaRPr lang="en-US" altLang="zh-CN" sz="1530"/>
          </a:p>
          <a:p>
            <a:pPr lvl="1"/>
            <a:endParaRPr lang="en-US" altLang="zh-CN" sz="1530"/>
          </a:p>
          <a:p>
            <a:pPr lvl="1"/>
            <a:endParaRPr lang="en-US" altLang="zh-CN" sz="1530"/>
          </a:p>
          <a:p>
            <a:pPr lvl="1"/>
            <a:endParaRPr lang="en-US" altLang="zh-CN" sz="1525"/>
          </a:p>
          <a:p>
            <a:pPr lvl="1"/>
            <a:endParaRPr lang="en-US" altLang="zh-CN" sz="1525"/>
          </a:p>
          <a:p>
            <a:pPr lvl="1"/>
            <a:endParaRPr lang="en-US" altLang="zh-CN" sz="1525"/>
          </a:p>
          <a:p>
            <a:pPr lvl="1"/>
            <a:endParaRPr lang="en-US" altLang="zh-CN" sz="1525"/>
          </a:p>
          <a:p>
            <a:pPr lvl="0"/>
            <a:r>
              <a:rPr lang="zh-CN" altLang="en-US" sz="1200">
                <a:sym typeface="+mn-ea"/>
              </a:rPr>
              <a:t>风险提示：算法稳定币是非常高风险的投资，</a:t>
            </a:r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有可能损失全部本金。</a:t>
            </a:r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不做任何投资建议。</a:t>
            </a:r>
            <a:endParaRPr lang="en-US" alt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000"/>
              <a:t>介绍去中心化稳定币的发展历史</a:t>
            </a:r>
            <a:endParaRPr lang="zh-CN" sz="2000"/>
          </a:p>
          <a:p>
            <a:r>
              <a:rPr lang="zh-CN" sz="2000"/>
              <a:t>为什么需要去中心化稳定币</a:t>
            </a:r>
            <a:endParaRPr lang="zh-CN" sz="2000"/>
          </a:p>
          <a:p>
            <a:r>
              <a:rPr lang="zh-CN" sz="2000"/>
              <a:t>简单介绍</a:t>
            </a:r>
            <a:endParaRPr lang="zh-CN" sz="2000"/>
          </a:p>
          <a:p>
            <a:pPr lvl="1"/>
            <a:r>
              <a:rPr lang="en-US" altLang="zh-CN" sz="1750"/>
              <a:t>AMPL</a:t>
            </a:r>
            <a:endParaRPr lang="en-US" altLang="zh-CN" sz="1750"/>
          </a:p>
          <a:p>
            <a:pPr lvl="1"/>
            <a:r>
              <a:rPr lang="en-US" altLang="zh-CN" sz="1750"/>
              <a:t>ESD</a:t>
            </a:r>
            <a:endParaRPr lang="en-US" altLang="zh-CN" sz="1750"/>
          </a:p>
          <a:p>
            <a:pPr lvl="1"/>
            <a:r>
              <a:rPr lang="en-US" altLang="zh-CN" sz="1750"/>
              <a:t>BAS</a:t>
            </a:r>
            <a:endParaRPr lang="en-US" altLang="zh-CN" sz="1750"/>
          </a:p>
          <a:p>
            <a:pPr lvl="1"/>
            <a:r>
              <a:rPr lang="en-US" altLang="zh-CN" sz="1750"/>
              <a:t>FRAX</a:t>
            </a:r>
            <a:endParaRPr lang="en-US" altLang="zh-CN" sz="1750"/>
          </a:p>
          <a:p>
            <a:pPr lvl="1"/>
            <a:r>
              <a:rPr lang="en-US" altLang="zh-CN" sz="1750"/>
              <a:t>FEI</a:t>
            </a:r>
            <a:endParaRPr lang="en-US" altLang="zh-CN" sz="1750"/>
          </a:p>
          <a:p>
            <a:pPr lvl="1"/>
            <a:r>
              <a:rPr lang="en-US" altLang="zh-CN" sz="1750"/>
              <a:t>LUNA(UST)</a:t>
            </a:r>
            <a:endParaRPr lang="en-US" altLang="zh-CN" sz="1750"/>
          </a:p>
          <a:p>
            <a:pPr lvl="1"/>
            <a:r>
              <a:rPr lang="en-US" altLang="zh-CN" sz="1750"/>
              <a:t>OHM</a:t>
            </a:r>
            <a:endParaRPr lang="en-US" altLang="zh-CN" sz="1750"/>
          </a:p>
          <a:p>
            <a:pPr lvl="1"/>
            <a:r>
              <a:rPr lang="en-US" altLang="zh-CN" sz="1750"/>
              <a:t>SPELL(MIM)</a:t>
            </a:r>
            <a:endParaRPr lang="en-US" altLang="zh-CN" sz="1750"/>
          </a:p>
          <a:p>
            <a:pPr lvl="1"/>
            <a:endParaRPr lang="en-US" altLang="zh-CN" sz="1750"/>
          </a:p>
          <a:p>
            <a:pPr lvl="0"/>
            <a:r>
              <a:rPr lang="zh-CN" altLang="en-US" sz="1200"/>
              <a:t>风险提示：算法稳定币是非常高风险的投资，</a:t>
            </a:r>
            <a:r>
              <a:rPr lang="en-US" altLang="zh-CN" sz="1200"/>
              <a:t> </a:t>
            </a:r>
            <a:r>
              <a:rPr lang="zh-CN" altLang="en-US" sz="1200"/>
              <a:t>有可能损失全部本金。</a:t>
            </a:r>
            <a:r>
              <a:rPr lang="en-US" altLang="zh-CN" sz="1200"/>
              <a:t> </a:t>
            </a:r>
            <a:r>
              <a:rPr lang="zh-CN" altLang="en-US" sz="1200"/>
              <a:t>不做任何投资建议。</a:t>
            </a:r>
            <a:r>
              <a:rPr lang="en-US" altLang="zh-CN" sz="1200"/>
              <a:t> 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自我介绍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进入币圈之前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1750">
                <a:sym typeface="+mn-ea"/>
              </a:rPr>
              <a:t>程序员</a:t>
            </a:r>
            <a:r>
              <a:rPr lang="en-US" altLang="zh-CN" sz="1750">
                <a:sym typeface="+mn-ea"/>
              </a:rPr>
              <a:t>(JAVA)</a:t>
            </a:r>
            <a:endParaRPr lang="zh-CN" altLang="en-US" sz="1750">
              <a:sym typeface="+mn-ea"/>
            </a:endParaRPr>
          </a:p>
          <a:p>
            <a:pPr lvl="1"/>
            <a:r>
              <a:rPr lang="zh-CN" altLang="en-US" sz="1750">
                <a:sym typeface="+mn-ea"/>
              </a:rPr>
              <a:t>投行</a:t>
            </a:r>
            <a:r>
              <a:rPr lang="en-US" altLang="zh-CN" sz="1750">
                <a:sym typeface="+mn-ea"/>
              </a:rPr>
              <a:t>(</a:t>
            </a:r>
            <a:r>
              <a:rPr lang="zh-CN" altLang="en-US" sz="1750">
                <a:sym typeface="+mn-ea"/>
              </a:rPr>
              <a:t>高盛</a:t>
            </a:r>
            <a:r>
              <a:rPr lang="en-US" altLang="zh-CN" sz="1750">
                <a:sym typeface="+mn-ea"/>
              </a:rPr>
              <a:t>)</a:t>
            </a:r>
            <a:endParaRPr lang="zh-CN" altLang="en-US" sz="1750">
              <a:sym typeface="+mn-ea"/>
            </a:endParaRPr>
          </a:p>
          <a:p>
            <a:pPr lvl="1"/>
            <a:r>
              <a:rPr lang="zh-CN" altLang="en-US" sz="1750">
                <a:sym typeface="+mn-ea"/>
              </a:rPr>
              <a:t>房地产</a:t>
            </a:r>
            <a:r>
              <a:rPr lang="en-US" altLang="zh-CN" sz="1750">
                <a:sym typeface="+mn-ea"/>
              </a:rPr>
              <a:t>(</a:t>
            </a:r>
            <a:r>
              <a:rPr lang="zh-CN" altLang="en-US" sz="1750">
                <a:sym typeface="+mn-ea"/>
              </a:rPr>
              <a:t>全球</a:t>
            </a:r>
            <a:r>
              <a:rPr lang="en-US" altLang="zh-CN" sz="1750">
                <a:sym typeface="+mn-ea"/>
              </a:rPr>
              <a:t>Top 5</a:t>
            </a:r>
            <a:r>
              <a:rPr lang="zh-CN" altLang="en-US" sz="1750">
                <a:sym typeface="+mn-ea"/>
              </a:rPr>
              <a:t>房地产</a:t>
            </a:r>
            <a:r>
              <a:rPr lang="en-US" altLang="zh-CN" sz="1750">
                <a:sym typeface="+mn-ea"/>
              </a:rPr>
              <a:t>PE</a:t>
            </a:r>
            <a:r>
              <a:rPr lang="zh-CN" altLang="en-US" sz="1750">
                <a:sym typeface="+mn-ea"/>
              </a:rPr>
              <a:t>中服务过</a:t>
            </a:r>
            <a:r>
              <a:rPr lang="en-US" altLang="zh-CN" sz="1750">
                <a:sym typeface="+mn-ea"/>
              </a:rPr>
              <a:t>3</a:t>
            </a:r>
            <a:r>
              <a:rPr lang="zh-CN" altLang="en-US" sz="1750">
                <a:sym typeface="+mn-ea"/>
              </a:rPr>
              <a:t>家</a:t>
            </a:r>
            <a:r>
              <a:rPr lang="en-US" altLang="zh-CN" sz="1750">
                <a:sym typeface="+mn-ea"/>
              </a:rPr>
              <a:t>)</a:t>
            </a:r>
            <a:endParaRPr lang="zh-CN" altLang="en-US" sz="1750">
              <a:sym typeface="+mn-ea"/>
            </a:endParaRPr>
          </a:p>
          <a:p>
            <a:pPr lvl="1"/>
            <a:r>
              <a:rPr lang="zh-CN" altLang="en-US" sz="1750">
                <a:sym typeface="+mn-ea"/>
              </a:rPr>
              <a:t>创业</a:t>
            </a:r>
            <a:endParaRPr lang="zh-CN" altLang="en-US" sz="1750">
              <a:sym typeface="+mn-ea"/>
            </a:endParaRPr>
          </a:p>
          <a:p>
            <a:pPr lvl="1"/>
            <a:endParaRPr lang="zh-CN" altLang="en-US" sz="175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17</a:t>
            </a:r>
            <a:r>
              <a:rPr lang="zh-CN" altLang="en-US" sz="2000">
                <a:sym typeface="+mn-ea"/>
              </a:rPr>
              <a:t>年进入币圈</a:t>
            </a:r>
            <a:endParaRPr lang="zh-CN" altLang="en-US" sz="2000"/>
          </a:p>
          <a:p>
            <a:r>
              <a:rPr lang="zh-CN" altLang="en-US" sz="2000"/>
              <a:t>曾任</a:t>
            </a:r>
            <a:r>
              <a:rPr lang="en-US" altLang="zh-CN" sz="2000"/>
              <a:t>Decentraland</a:t>
            </a:r>
            <a:r>
              <a:rPr lang="zh-CN" altLang="en-US" sz="2000"/>
              <a:t>中国区负责人，</a:t>
            </a:r>
            <a:r>
              <a:rPr lang="en-US" altLang="zh-CN" sz="2000"/>
              <a:t> Top 10</a:t>
            </a:r>
            <a:r>
              <a:rPr lang="zh-CN" altLang="en-US" sz="2000"/>
              <a:t>土地持有者</a:t>
            </a:r>
            <a:endParaRPr lang="zh-CN" altLang="en-US" sz="2000"/>
          </a:p>
          <a:p>
            <a:r>
              <a:rPr lang="en-US" altLang="zh-CN" sz="2000"/>
              <a:t>ESD, BAS</a:t>
            </a:r>
            <a:r>
              <a:rPr lang="zh-CN" altLang="en-US" sz="2000"/>
              <a:t>等项目前期参与者</a:t>
            </a:r>
            <a:endParaRPr lang="zh-CN" altLang="en-US" sz="2000"/>
          </a:p>
          <a:p>
            <a:r>
              <a:rPr lang="en-US" altLang="zh-CN" sz="2000"/>
              <a:t>OHM</a:t>
            </a:r>
            <a:r>
              <a:rPr lang="zh-CN" altLang="en-US" sz="2000"/>
              <a:t>私募投资人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https://twitter.com/jaysonhu2018</a:t>
            </a:r>
            <a:endParaRPr lang="zh-CN" altLang="en-US" sz="2000"/>
          </a:p>
          <a:p>
            <a:pPr marL="0" indent="0"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为什么需要去中心化稳定币？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000"/>
              <a:t>中心化稳定币</a:t>
            </a:r>
            <a:endParaRPr lang="zh-CN" sz="2000"/>
          </a:p>
          <a:p>
            <a:pPr lvl="1"/>
            <a:r>
              <a:rPr lang="en-US" altLang="zh-CN" sz="1750"/>
              <a:t>USDT</a:t>
            </a:r>
            <a:endParaRPr lang="en-US" altLang="zh-CN" sz="1750"/>
          </a:p>
          <a:p>
            <a:pPr lvl="1"/>
            <a:r>
              <a:rPr lang="en-US" altLang="zh-CN" sz="1750"/>
              <a:t>USDC</a:t>
            </a:r>
            <a:endParaRPr lang="en-US" altLang="zh-CN" sz="1750"/>
          </a:p>
          <a:p>
            <a:pPr lvl="1"/>
            <a:r>
              <a:rPr lang="en-US" altLang="zh-CN" sz="1750"/>
              <a:t>PAX (USDP, BUSD)</a:t>
            </a:r>
            <a:endParaRPr lang="en-US" altLang="zh-CN" sz="1750"/>
          </a:p>
          <a:p>
            <a:pPr lvl="1"/>
            <a:endParaRPr lang="en-US" altLang="zh-CN" sz="1750"/>
          </a:p>
          <a:p>
            <a:pPr lvl="0"/>
            <a:r>
              <a:rPr lang="zh-CN" altLang="en-US" sz="2000"/>
              <a:t>去中心化稳定币代表</a:t>
            </a:r>
            <a:endParaRPr lang="zh-CN" altLang="en-US" sz="2000"/>
          </a:p>
          <a:p>
            <a:pPr lvl="1"/>
            <a:r>
              <a:rPr lang="en-US" altLang="zh-CN" sz="1750"/>
              <a:t>DAI</a:t>
            </a:r>
            <a:endParaRPr lang="en-US" altLang="zh-CN" sz="1750"/>
          </a:p>
          <a:p>
            <a:pPr lvl="1"/>
            <a:endParaRPr lang="en-US" altLang="zh-CN" sz="1750"/>
          </a:p>
          <a:p>
            <a:pPr lvl="0"/>
            <a:r>
              <a:rPr lang="zh-CN" altLang="en-US" sz="2000"/>
              <a:t>赛道潜力大</a:t>
            </a:r>
            <a:endParaRPr lang="zh-CN" altLang="en-US" sz="2000"/>
          </a:p>
          <a:p>
            <a:pPr lvl="0"/>
            <a:r>
              <a:rPr lang="zh-CN" altLang="en-US" sz="2000"/>
              <a:t>有实际需求</a:t>
            </a:r>
            <a:endParaRPr lang="zh-CN" altLang="en-US" sz="2000"/>
          </a:p>
          <a:p>
            <a:pPr lvl="0"/>
            <a:r>
              <a:rPr lang="zh-CN" altLang="en-US" sz="2000"/>
              <a:t>超额抵押的产品资本利用率过低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Ampleforth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1750"/>
              <a:t>货币的非国家化</a:t>
            </a:r>
            <a:r>
              <a:rPr lang="en-US" altLang="zh-CN" sz="1750"/>
              <a:t> - </a:t>
            </a:r>
            <a:r>
              <a:rPr lang="zh-CN" altLang="en-US" sz="1750"/>
              <a:t>奥派经济学家哈耶克</a:t>
            </a:r>
            <a:r>
              <a:rPr lang="en-US" altLang="zh-CN" sz="1750"/>
              <a:t> 1976</a:t>
            </a:r>
            <a:endParaRPr lang="en-US" altLang="zh-CN" sz="1750"/>
          </a:p>
          <a:p>
            <a:r>
              <a:rPr lang="zh-CN" altLang="en-US" sz="1750"/>
              <a:t>当前价格</a:t>
            </a:r>
            <a:r>
              <a:rPr lang="en-US" altLang="zh-CN" sz="1750"/>
              <a:t>&gt;1, </a:t>
            </a:r>
            <a:r>
              <a:rPr lang="zh-CN" altLang="en-US" sz="1750"/>
              <a:t>增加</a:t>
            </a:r>
            <a:r>
              <a:rPr lang="en-US" altLang="zh-CN" sz="1750"/>
              <a:t>supply</a:t>
            </a:r>
            <a:endParaRPr lang="en-US" altLang="zh-CN" sz="1750"/>
          </a:p>
          <a:p>
            <a:r>
              <a:rPr lang="zh-CN" altLang="en-US" sz="1750"/>
              <a:t>当前价格</a:t>
            </a:r>
            <a:r>
              <a:rPr lang="en-US" altLang="zh-CN" sz="1750"/>
              <a:t>&lt;1, </a:t>
            </a:r>
            <a:r>
              <a:rPr lang="zh-CN" altLang="en-US" sz="1750"/>
              <a:t>减少</a:t>
            </a:r>
            <a:r>
              <a:rPr lang="en-US" altLang="zh-CN" sz="1750"/>
              <a:t>supply</a:t>
            </a:r>
            <a:endParaRPr lang="en-US" altLang="zh-CN" sz="1750"/>
          </a:p>
          <a:p>
            <a:r>
              <a:rPr lang="zh-CN" altLang="en-US" sz="1750"/>
              <a:t>每天早上</a:t>
            </a:r>
            <a:r>
              <a:rPr lang="en-US" altLang="zh-CN" sz="1750"/>
              <a:t>8</a:t>
            </a:r>
            <a:r>
              <a:rPr lang="zh-CN" altLang="en-US" sz="1750"/>
              <a:t>点</a:t>
            </a:r>
            <a:r>
              <a:rPr lang="en-US" altLang="zh-CN" sz="1750"/>
              <a:t>rebase</a:t>
            </a:r>
            <a:endParaRPr lang="en-US" altLang="zh-CN" sz="1750"/>
          </a:p>
          <a:p>
            <a:endParaRPr lang="en-US" altLang="zh-CN" sz="1750"/>
          </a:p>
          <a:p>
            <a:r>
              <a:rPr lang="zh-CN" altLang="en-US" sz="1750"/>
              <a:t>问题，</a:t>
            </a:r>
            <a:r>
              <a:rPr lang="en-US" altLang="zh-CN" sz="1750"/>
              <a:t> </a:t>
            </a:r>
            <a:r>
              <a:rPr lang="zh-CN" altLang="en-US" sz="1750"/>
              <a:t>不是</a:t>
            </a:r>
            <a:r>
              <a:rPr lang="en-US" altLang="zh-CN" sz="1750"/>
              <a:t>ERC20, </a:t>
            </a:r>
            <a:r>
              <a:rPr lang="zh-CN" altLang="en-US" sz="1750"/>
              <a:t>无法作为</a:t>
            </a:r>
            <a:r>
              <a:rPr lang="en-US" altLang="zh-CN" sz="1750"/>
              <a:t>Defi</a:t>
            </a:r>
            <a:r>
              <a:rPr lang="zh-CN" altLang="en-US" sz="1750"/>
              <a:t>的积木</a:t>
            </a:r>
            <a:endParaRPr lang="zh-CN" altLang="en-US" sz="1750"/>
          </a:p>
          <a:p>
            <a:r>
              <a:rPr lang="zh-CN" altLang="en-US" sz="1750"/>
              <a:t>没生态</a:t>
            </a:r>
            <a:endParaRPr lang="zh-CN" altLang="en-US" sz="1750"/>
          </a:p>
          <a:p>
            <a:r>
              <a:rPr lang="zh-CN" altLang="en-US" sz="1750"/>
              <a:t>死亡螺旋</a:t>
            </a:r>
            <a:endParaRPr lang="zh-CN" altLang="en-US" sz="175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99660" y="2996565"/>
            <a:ext cx="4067175" cy="3196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AMPL</a:t>
            </a:r>
            <a:r>
              <a:rPr lang="zh-CN" altLang="en-US" sz="2000"/>
              <a:t>改良版</a:t>
            </a:r>
            <a:endParaRPr lang="zh-CN" altLang="en-US" sz="2000"/>
          </a:p>
          <a:p>
            <a:r>
              <a:rPr lang="zh-CN" altLang="en-US" sz="2000"/>
              <a:t>基于</a:t>
            </a:r>
            <a:r>
              <a:rPr lang="en-US" altLang="zh-CN" sz="2000"/>
              <a:t>AMPL</a:t>
            </a:r>
            <a:r>
              <a:rPr lang="zh-CN" altLang="en-US" sz="2000"/>
              <a:t>和</a:t>
            </a:r>
            <a:r>
              <a:rPr lang="en-US" altLang="zh-CN" sz="2000"/>
              <a:t>Basis</a:t>
            </a:r>
            <a:r>
              <a:rPr lang="zh-CN" altLang="en-US" sz="2000"/>
              <a:t>白皮书改良。</a:t>
            </a:r>
            <a:r>
              <a:rPr lang="en-US" altLang="zh-CN" sz="2000"/>
              <a:t> </a:t>
            </a:r>
            <a:r>
              <a:rPr lang="zh-CN" altLang="en-US" sz="2000"/>
              <a:t>引入</a:t>
            </a:r>
            <a:r>
              <a:rPr lang="en-US" altLang="zh-CN" sz="2000"/>
              <a:t>Bond</a:t>
            </a:r>
            <a:r>
              <a:rPr lang="zh-CN" altLang="en-US" sz="2000"/>
              <a:t>概念</a:t>
            </a:r>
            <a:endParaRPr lang="zh-CN" altLang="en-US" sz="2000"/>
          </a:p>
          <a:p>
            <a:r>
              <a:rPr lang="zh-CN" altLang="en-US" sz="2000"/>
              <a:t>在水下的时候，</a:t>
            </a:r>
            <a:r>
              <a:rPr lang="en-US" altLang="zh-CN" sz="2000"/>
              <a:t> </a:t>
            </a:r>
            <a:r>
              <a:rPr lang="zh-CN" altLang="en-US" sz="2000"/>
              <a:t>协议开始给</a:t>
            </a:r>
            <a:r>
              <a:rPr lang="en-US" altLang="zh-CN" sz="2000"/>
              <a:t>Bond, </a:t>
            </a:r>
            <a:r>
              <a:rPr lang="zh-CN" altLang="en-US" sz="2000"/>
              <a:t>水上时候可以以更高价格赎回</a:t>
            </a:r>
            <a:endParaRPr lang="zh-CN" altLang="en-US" sz="2000"/>
          </a:p>
          <a:p>
            <a:endParaRPr lang="en-US" altLang="zh-CN" sz="2000"/>
          </a:p>
          <a:p>
            <a:r>
              <a:rPr lang="zh-CN" altLang="en-US" sz="2000"/>
              <a:t>人性的博弈去</a:t>
            </a:r>
            <a:r>
              <a:rPr lang="en-US" altLang="zh-CN" sz="2000"/>
              <a:t>peg to 1. </a:t>
            </a:r>
            <a:endParaRPr lang="en-US" altLang="zh-CN" sz="2000"/>
          </a:p>
          <a:p>
            <a:r>
              <a:rPr lang="zh-CN" altLang="en-US" sz="2000"/>
              <a:t>死亡螺旋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2780665"/>
            <a:ext cx="4724400" cy="3770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Basis Cash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000"/>
              <a:t>大多数人接触到的第一款算稳</a:t>
            </a:r>
            <a:endParaRPr lang="zh-CN" sz="2000"/>
          </a:p>
          <a:p>
            <a:r>
              <a:rPr lang="zh-CN" sz="1750"/>
              <a:t>野生美联储</a:t>
            </a:r>
            <a:endParaRPr lang="zh-CN" sz="1750"/>
          </a:p>
          <a:p>
            <a:r>
              <a:rPr lang="zh-CN" sz="1750"/>
              <a:t>最早项目开始于</a:t>
            </a:r>
            <a:r>
              <a:rPr lang="en-US" altLang="zh-CN" sz="1750"/>
              <a:t>2018</a:t>
            </a:r>
            <a:r>
              <a:rPr lang="zh-CN" altLang="en-US" sz="1750"/>
              <a:t>年的</a:t>
            </a:r>
            <a:r>
              <a:rPr lang="en-US" altLang="zh-CN" sz="1750"/>
              <a:t>Basis Cash</a:t>
            </a:r>
            <a:r>
              <a:rPr lang="zh-CN" altLang="en-US" sz="1750"/>
              <a:t>白皮书，</a:t>
            </a:r>
            <a:r>
              <a:rPr lang="en-US" altLang="zh-CN" sz="1750"/>
              <a:t> </a:t>
            </a:r>
            <a:r>
              <a:rPr lang="zh-CN" altLang="en-US" sz="1750"/>
              <a:t>后来被</a:t>
            </a:r>
            <a:r>
              <a:rPr lang="en-US" altLang="zh-CN" sz="1750"/>
              <a:t>Sec</a:t>
            </a:r>
            <a:r>
              <a:rPr lang="zh-CN" altLang="en-US" sz="1750"/>
              <a:t>叫停</a:t>
            </a:r>
            <a:endParaRPr lang="zh-CN" altLang="en-US" sz="1750"/>
          </a:p>
          <a:p>
            <a:r>
              <a:rPr lang="en-US" altLang="zh-CN" sz="1750"/>
              <a:t>Basis Cash(BAC), Basis Shares(BAS), Basis Bond(BAB)</a:t>
            </a:r>
            <a:endParaRPr lang="en-US" altLang="zh-CN" sz="1750"/>
          </a:p>
          <a:p>
            <a:r>
              <a:rPr lang="zh-CN" altLang="en-US" sz="1750"/>
              <a:t>当</a:t>
            </a:r>
            <a:r>
              <a:rPr lang="en-US" altLang="zh-CN" sz="1750"/>
              <a:t>BAC&gt;1</a:t>
            </a:r>
            <a:r>
              <a:rPr lang="zh-CN" altLang="en-US" sz="1750"/>
              <a:t>时，</a:t>
            </a:r>
            <a:r>
              <a:rPr lang="en-US" altLang="zh-CN" sz="1750"/>
              <a:t> </a:t>
            </a:r>
            <a:r>
              <a:rPr lang="zh-CN" altLang="en-US" sz="1750"/>
              <a:t>每天增发的</a:t>
            </a:r>
            <a:r>
              <a:rPr lang="en-US" altLang="zh-CN" sz="1750"/>
              <a:t>BAC</a:t>
            </a:r>
            <a:r>
              <a:rPr lang="zh-CN" altLang="en-US" sz="1750"/>
              <a:t>给质押在</a:t>
            </a:r>
            <a:r>
              <a:rPr lang="en-US" altLang="zh-CN" sz="1750"/>
              <a:t>Boardroom</a:t>
            </a:r>
            <a:r>
              <a:rPr lang="zh-CN" altLang="en-US" sz="1750"/>
              <a:t>的</a:t>
            </a:r>
            <a:r>
              <a:rPr lang="en-US" altLang="zh-CN" sz="1750"/>
              <a:t>BAS. </a:t>
            </a:r>
            <a:endParaRPr lang="en-US" altLang="zh-CN" sz="1750"/>
          </a:p>
          <a:p>
            <a:r>
              <a:rPr lang="zh-CN" altLang="en-US" sz="1750"/>
              <a:t>当</a:t>
            </a:r>
            <a:r>
              <a:rPr lang="en-US" altLang="zh-CN" sz="1750"/>
              <a:t>BAC&lt;1</a:t>
            </a:r>
            <a:r>
              <a:rPr lang="zh-CN" altLang="en-US" sz="1750"/>
              <a:t>时，</a:t>
            </a:r>
            <a:r>
              <a:rPr lang="en-US" altLang="zh-CN" sz="1750"/>
              <a:t> </a:t>
            </a:r>
            <a:r>
              <a:rPr lang="zh-CN" altLang="en-US" sz="1750"/>
              <a:t>发</a:t>
            </a:r>
            <a:r>
              <a:rPr lang="en-US" altLang="zh-CN" sz="1750"/>
              <a:t>BAB, </a:t>
            </a:r>
            <a:r>
              <a:rPr lang="zh-CN" altLang="en-US" sz="1750"/>
              <a:t>等</a:t>
            </a:r>
            <a:r>
              <a:rPr lang="en-US" altLang="zh-CN" sz="1750"/>
              <a:t>BAS</a:t>
            </a:r>
            <a:r>
              <a:rPr lang="zh-CN" altLang="en-US" sz="1750"/>
              <a:t>水上的时候可以以</a:t>
            </a:r>
            <a:r>
              <a:rPr lang="en-US" altLang="zh-CN" sz="1750"/>
              <a:t>1</a:t>
            </a:r>
            <a:r>
              <a:rPr lang="zh-CN" altLang="en-US" sz="1750"/>
              <a:t>比</a:t>
            </a:r>
            <a:r>
              <a:rPr lang="en-US" altLang="zh-CN" sz="1750"/>
              <a:t>1</a:t>
            </a:r>
            <a:r>
              <a:rPr lang="zh-CN" altLang="en-US" sz="1750"/>
              <a:t>赎回成</a:t>
            </a:r>
            <a:r>
              <a:rPr lang="en-US" altLang="zh-CN" sz="1750"/>
              <a:t>BAC. </a:t>
            </a:r>
            <a:endParaRPr lang="en-US" altLang="zh-CN" sz="1750"/>
          </a:p>
          <a:p>
            <a:r>
              <a:rPr lang="zh-CN" altLang="en-US" sz="1750"/>
              <a:t>死亡螺旋</a:t>
            </a:r>
            <a:endParaRPr lang="zh-CN" altLang="en-US" sz="1750"/>
          </a:p>
          <a:p>
            <a:endParaRPr lang="zh-CN" altLang="en-US" sz="1750"/>
          </a:p>
          <a:p>
            <a:r>
              <a:rPr lang="zh-CN" altLang="en-US" sz="1750"/>
              <a:t>被</a:t>
            </a:r>
            <a:r>
              <a:rPr lang="en-US" altLang="zh-CN" sz="1750"/>
              <a:t>Fork</a:t>
            </a:r>
            <a:r>
              <a:rPr lang="zh-CN" altLang="en-US" sz="1750"/>
              <a:t>很多的项目</a:t>
            </a:r>
            <a:endParaRPr lang="zh-CN" altLang="en-US" sz="17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750"/>
              <a:t>套利模式</a:t>
            </a:r>
            <a:endParaRPr lang="zh-CN" altLang="en-US" sz="1750"/>
          </a:p>
          <a:p>
            <a:r>
              <a:rPr lang="zh-CN" altLang="en-US" sz="1750"/>
              <a:t>起初每个</a:t>
            </a:r>
            <a:r>
              <a:rPr lang="en-US" altLang="zh-CN" sz="1750"/>
              <a:t>FRAX backed by 1 USDC</a:t>
            </a:r>
            <a:endParaRPr lang="en-US" altLang="zh-CN" sz="1750"/>
          </a:p>
          <a:p>
            <a:r>
              <a:rPr lang="zh-CN" altLang="en-US" sz="1750"/>
              <a:t>如果</a:t>
            </a:r>
            <a:r>
              <a:rPr lang="en-US" altLang="zh-CN" sz="1750"/>
              <a:t>FRAX</a:t>
            </a:r>
            <a:r>
              <a:rPr lang="zh-CN" altLang="en-US" sz="1750"/>
              <a:t>大于</a:t>
            </a:r>
            <a:r>
              <a:rPr lang="en-US" altLang="zh-CN" sz="1750"/>
              <a:t>1</a:t>
            </a:r>
            <a:r>
              <a:rPr lang="zh-CN" altLang="en-US" sz="1750"/>
              <a:t>，</a:t>
            </a:r>
            <a:r>
              <a:rPr lang="en-US" altLang="zh-CN" sz="1750"/>
              <a:t> </a:t>
            </a:r>
            <a:r>
              <a:rPr lang="zh-CN" altLang="en-US" sz="1750"/>
              <a:t>可以用</a:t>
            </a:r>
            <a:r>
              <a:rPr lang="en-US" altLang="zh-CN" sz="1750"/>
              <a:t>1USDC</a:t>
            </a:r>
            <a:r>
              <a:rPr lang="zh-CN" altLang="en-US" sz="1750"/>
              <a:t>去</a:t>
            </a:r>
            <a:r>
              <a:rPr lang="en-US" altLang="zh-CN" sz="1750"/>
              <a:t>mint FRAX, </a:t>
            </a:r>
            <a:r>
              <a:rPr lang="zh-CN" altLang="en-US" sz="1750"/>
              <a:t>然后在市场卖出获利</a:t>
            </a:r>
            <a:endParaRPr lang="zh-CN" altLang="en-US" sz="1750"/>
          </a:p>
          <a:p>
            <a:r>
              <a:rPr lang="zh-CN" altLang="en-US" sz="1750"/>
              <a:t>如果</a:t>
            </a:r>
            <a:r>
              <a:rPr lang="en-US" altLang="zh-CN" sz="1750"/>
              <a:t>FRAX</a:t>
            </a:r>
            <a:r>
              <a:rPr lang="zh-CN" altLang="en-US" sz="1750"/>
              <a:t>小于</a:t>
            </a:r>
            <a:r>
              <a:rPr lang="en-US" altLang="zh-CN" sz="1750"/>
              <a:t>1</a:t>
            </a:r>
            <a:r>
              <a:rPr lang="zh-CN" altLang="en-US" sz="1750"/>
              <a:t>，</a:t>
            </a:r>
            <a:r>
              <a:rPr lang="en-US" altLang="zh-CN" sz="1750"/>
              <a:t> </a:t>
            </a:r>
            <a:r>
              <a:rPr lang="zh-CN" altLang="en-US" sz="1750"/>
              <a:t>可以在市场买入，</a:t>
            </a:r>
            <a:r>
              <a:rPr lang="en-US" altLang="zh-CN" sz="1750"/>
              <a:t> </a:t>
            </a:r>
            <a:r>
              <a:rPr lang="zh-CN" altLang="en-US" sz="1750"/>
              <a:t>然后去金库</a:t>
            </a:r>
            <a:r>
              <a:rPr lang="en-US" altLang="zh-CN" sz="1750"/>
              <a:t>redeem</a:t>
            </a:r>
            <a:endParaRPr lang="en-US" altLang="zh-CN" sz="1750"/>
          </a:p>
          <a:p>
            <a:r>
              <a:rPr lang="en-US" altLang="zh-CN" sz="1750"/>
              <a:t>FXS</a:t>
            </a:r>
            <a:r>
              <a:rPr lang="zh-CN" altLang="en-US" sz="1750"/>
              <a:t>是治理代币，</a:t>
            </a:r>
            <a:r>
              <a:rPr lang="en-US" altLang="zh-CN" sz="1750"/>
              <a:t> </a:t>
            </a:r>
            <a:r>
              <a:rPr lang="zh-CN" altLang="en-US" sz="1750"/>
              <a:t>目前治理代币抵押只占</a:t>
            </a:r>
            <a:r>
              <a:rPr lang="en-US" altLang="zh-CN" sz="1750"/>
              <a:t>17%</a:t>
            </a:r>
            <a:r>
              <a:rPr lang="zh-CN" altLang="en-US" sz="1750"/>
              <a:t>左右。</a:t>
            </a:r>
            <a:r>
              <a:rPr lang="en-US" altLang="zh-CN" sz="1750"/>
              <a:t> </a:t>
            </a:r>
            <a:endParaRPr lang="en-US" altLang="zh-CN" sz="17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3356610"/>
            <a:ext cx="6749415" cy="3355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Luna (UST)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000"/>
              <a:t>机制与</a:t>
            </a:r>
            <a:r>
              <a:rPr lang="en-US" altLang="zh-CN" sz="2000"/>
              <a:t>Frax</a:t>
            </a:r>
            <a:r>
              <a:rPr lang="zh-CN" altLang="en-US" sz="2000"/>
              <a:t>比较类似</a:t>
            </a:r>
            <a:endParaRPr lang="zh-CN" altLang="en-US" sz="2000"/>
          </a:p>
          <a:p>
            <a:r>
              <a:rPr lang="zh-CN" altLang="en-US" sz="2000"/>
              <a:t>燃烧</a:t>
            </a:r>
            <a:r>
              <a:rPr lang="en-US" altLang="zh-CN" sz="2000"/>
              <a:t>Luna</a:t>
            </a:r>
            <a:r>
              <a:rPr lang="zh-CN" altLang="en-US" sz="2000"/>
              <a:t>获得</a:t>
            </a:r>
            <a:r>
              <a:rPr lang="en-US" altLang="zh-CN" sz="2000"/>
              <a:t>UST</a:t>
            </a:r>
            <a:endParaRPr lang="en-US" altLang="zh-CN" sz="2000"/>
          </a:p>
          <a:p>
            <a:r>
              <a:rPr lang="en-US" altLang="zh-CN" sz="2000"/>
              <a:t>UST</a:t>
            </a:r>
            <a:r>
              <a:rPr lang="zh-CN" altLang="en-US" sz="2000"/>
              <a:t>目前是最成功的算法稳定币</a:t>
            </a:r>
            <a:endParaRPr lang="zh-CN" altLang="en-US" sz="2000"/>
          </a:p>
          <a:p>
            <a:r>
              <a:rPr lang="zh-CN" altLang="en-US" sz="2000"/>
              <a:t>相对中心化，</a:t>
            </a:r>
            <a:r>
              <a:rPr lang="en-US" altLang="zh-CN" sz="2000"/>
              <a:t>  </a:t>
            </a:r>
            <a:r>
              <a:rPr lang="zh-CN" altLang="en-US" sz="2000"/>
              <a:t>有庞大的生态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020,&quot;width&quot;:12750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WPS 演示</Application>
  <PresentationFormat/>
  <Paragraphs>140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介绍</vt:lpstr>
      <vt:lpstr>PowerPoint 演示文稿</vt:lpstr>
      <vt:lpstr>介绍</vt:lpstr>
      <vt:lpstr>为什么需要去中心化稳定币？</vt:lpstr>
      <vt:lpstr>Ampleforth</vt:lpstr>
      <vt:lpstr>ESD</vt:lpstr>
      <vt:lpstr>Basis Cash</vt:lpstr>
      <vt:lpstr>Frax</vt:lpstr>
      <vt:lpstr>Luna (UST)</vt:lpstr>
      <vt:lpstr>Spell (MIM)</vt:lpstr>
      <vt:lpstr>Spell (MIM)</vt:lpstr>
      <vt:lpstr>Spell (MIM)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 Learning 算法稳定币分享</dc:title>
  <dc:creator>jayson</dc:creator>
  <cp:lastModifiedBy>jayson</cp:lastModifiedBy>
  <cp:revision>36</cp:revision>
  <dcterms:created xsi:type="dcterms:W3CDTF">2021-12-13T08:47:28Z</dcterms:created>
  <dcterms:modified xsi:type="dcterms:W3CDTF">2021-12-13T14:53:23Z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FF1862AC5B11436ABE78D32E8266C6D7</vt:lpwstr>
  </property>
</Properties>
</file>