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C6A4B25-628D-4C5C-A959-6A3B32A0148D}" type="datetimeFigureOut">
              <a:rPr lang="en-US" smtClean="0"/>
              <a:t>6/5/2023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F0EAD49-66CA-477A-94C0-A81910C2D60B}" type="slidenum">
              <a:rPr lang="en-US" smtClean="0"/>
              <a:t>‹#›</a:t>
            </a:fld>
            <a:endParaRPr lang="en-US"/>
          </a:p>
        </p:txBody>
      </p:sp>
    </p:spTree>
    <p:extLst>
      <p:ext uri="{BB962C8B-B14F-4D97-AF65-F5344CB8AC3E}">
        <p14:creationId xmlns:p14="http://schemas.microsoft.com/office/powerpoint/2010/main" val="284391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A4B25-628D-4C5C-A959-6A3B32A0148D}"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13797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A4B25-628D-4C5C-A959-6A3B32A0148D}" type="datetimeFigureOut">
              <a:rPr lang="en-US" smtClean="0"/>
              <a:t>6/5/2023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F0EAD49-66CA-477A-94C0-A81910C2D60B}" type="slidenum">
              <a:rPr lang="en-US" smtClean="0"/>
              <a:t>‹#›</a:t>
            </a:fld>
            <a:endParaRPr lang="en-US"/>
          </a:p>
        </p:txBody>
      </p:sp>
    </p:spTree>
    <p:extLst>
      <p:ext uri="{BB962C8B-B14F-4D97-AF65-F5344CB8AC3E}">
        <p14:creationId xmlns:p14="http://schemas.microsoft.com/office/powerpoint/2010/main" val="214601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A4B25-628D-4C5C-A959-6A3B32A0148D}"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205544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C6A4B25-628D-4C5C-A959-6A3B32A0148D}" type="datetimeFigureOut">
              <a:rPr lang="en-US" smtClean="0"/>
              <a:t>6/5/2023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F0EAD49-66CA-477A-94C0-A81910C2D60B}" type="slidenum">
              <a:rPr lang="en-US" smtClean="0"/>
              <a:t>‹#›</a:t>
            </a:fld>
            <a:endParaRPr lang="en-US"/>
          </a:p>
        </p:txBody>
      </p:sp>
    </p:spTree>
    <p:extLst>
      <p:ext uri="{BB962C8B-B14F-4D97-AF65-F5344CB8AC3E}">
        <p14:creationId xmlns:p14="http://schemas.microsoft.com/office/powerpoint/2010/main" val="429206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A4B25-628D-4C5C-A959-6A3B32A0148D}"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100567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A4B25-628D-4C5C-A959-6A3B32A0148D}"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423581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6A4B25-628D-4C5C-A959-6A3B32A0148D}"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4257109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A4B25-628D-4C5C-A959-6A3B32A0148D}"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145368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6A4B25-628D-4C5C-A959-6A3B32A0148D}" type="datetimeFigureOut">
              <a:rPr lang="en-US" smtClean="0"/>
              <a:t>6/5/2023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F0EAD49-66CA-477A-94C0-A81910C2D60B}" type="slidenum">
              <a:rPr lang="en-US" smtClean="0"/>
              <a:t>‹#›</a:t>
            </a:fld>
            <a:endParaRPr lang="en-US"/>
          </a:p>
        </p:txBody>
      </p:sp>
    </p:spTree>
    <p:extLst>
      <p:ext uri="{BB962C8B-B14F-4D97-AF65-F5344CB8AC3E}">
        <p14:creationId xmlns:p14="http://schemas.microsoft.com/office/powerpoint/2010/main" val="353017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A4B25-628D-4C5C-A959-6A3B32A0148D}"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EAD49-66CA-477A-94C0-A81910C2D60B}" type="slidenum">
              <a:rPr lang="en-US" smtClean="0"/>
              <a:t>‹#›</a:t>
            </a:fld>
            <a:endParaRPr lang="en-US"/>
          </a:p>
        </p:txBody>
      </p:sp>
    </p:spTree>
    <p:extLst>
      <p:ext uri="{BB962C8B-B14F-4D97-AF65-F5344CB8AC3E}">
        <p14:creationId xmlns:p14="http://schemas.microsoft.com/office/powerpoint/2010/main" val="54699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C6A4B25-628D-4C5C-A959-6A3B32A0148D}" type="datetimeFigureOut">
              <a:rPr lang="en-US" smtClean="0"/>
              <a:t>6/5/2023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F0EAD49-66CA-477A-94C0-A81910C2D60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200707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36FD-5A61-49BC-B794-FB534722AAE6}"/>
              </a:ext>
            </a:extLst>
          </p:cNvPr>
          <p:cNvSpPr>
            <a:spLocks noGrp="1"/>
          </p:cNvSpPr>
          <p:nvPr>
            <p:ph type="ctrTitle"/>
          </p:nvPr>
        </p:nvSpPr>
        <p:spPr/>
        <p:txBody>
          <a:bodyPr>
            <a:normAutofit/>
          </a:bodyPr>
          <a:lstStyle/>
          <a:p>
            <a:r>
              <a:rPr lang="en-US" dirty="0"/>
              <a:t>Twin Digital Autonomous System For Directional Drilling</a:t>
            </a:r>
          </a:p>
        </p:txBody>
      </p:sp>
      <p:sp>
        <p:nvSpPr>
          <p:cNvPr id="3" name="Subtitle 2">
            <a:extLst>
              <a:ext uri="{FF2B5EF4-FFF2-40B4-BE49-F238E27FC236}">
                <a16:creationId xmlns:a16="http://schemas.microsoft.com/office/drawing/2014/main" id="{D8F25CD7-98C3-4E7B-B26E-AA0C06D9916D}"/>
              </a:ext>
            </a:extLst>
          </p:cNvPr>
          <p:cNvSpPr>
            <a:spLocks noGrp="1"/>
          </p:cNvSpPr>
          <p:nvPr>
            <p:ph type="subTitle" idx="1"/>
          </p:nvPr>
        </p:nvSpPr>
        <p:spPr/>
        <p:txBody>
          <a:bodyPr/>
          <a:lstStyle/>
          <a:p>
            <a:r>
              <a:rPr lang="en-US" dirty="0"/>
              <a:t>UMAT </a:t>
            </a:r>
            <a:r>
              <a:rPr lang="en-US" dirty="0" err="1"/>
              <a:t>Drillbotics</a:t>
            </a:r>
            <a:endParaRPr lang="en-US" dirty="0"/>
          </a:p>
        </p:txBody>
      </p:sp>
      <p:pic>
        <p:nvPicPr>
          <p:cNvPr id="7" name="Picture 6">
            <a:extLst>
              <a:ext uri="{FF2B5EF4-FFF2-40B4-BE49-F238E27FC236}">
                <a16:creationId xmlns:a16="http://schemas.microsoft.com/office/drawing/2014/main" id="{905EFDE4-25CD-4CEF-ADD9-F282F9CA3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018" y="3340358"/>
            <a:ext cx="7221894" cy="2892491"/>
          </a:xfrm>
          <a:prstGeom prst="rect">
            <a:avLst/>
          </a:prstGeom>
        </p:spPr>
      </p:pic>
    </p:spTree>
    <p:extLst>
      <p:ext uri="{BB962C8B-B14F-4D97-AF65-F5344CB8AC3E}">
        <p14:creationId xmlns:p14="http://schemas.microsoft.com/office/powerpoint/2010/main" val="239025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84AF-C355-4194-8A7D-CFF4FE82E1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018FFA3-0684-4051-8674-70A583F88331}"/>
              </a:ext>
            </a:extLst>
          </p:cNvPr>
          <p:cNvSpPr>
            <a:spLocks noGrp="1"/>
          </p:cNvSpPr>
          <p:nvPr>
            <p:ph idx="1"/>
          </p:nvPr>
        </p:nvSpPr>
        <p:spPr/>
        <p:txBody>
          <a:bodyPr/>
          <a:lstStyle/>
          <a:p>
            <a:pPr>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rPr>
              <a:t>Drilling is the primary method used to extract hydrocarbons from the Earth's subsurface.</a:t>
            </a:r>
          </a:p>
          <a:p>
            <a:pPr marL="0" indent="0">
              <a:buNone/>
            </a:pPr>
            <a:endParaRPr lang="en-US" sz="1800" dirty="0">
              <a:solidFill>
                <a:srgbClr val="000000"/>
              </a:solidFill>
              <a:effectLst/>
              <a:latin typeface="Calibri" panose="020F0502020204030204" pitchFamily="34" charset="0"/>
              <a:ea typeface="Times New Roman" panose="02020603050405020304" pitchFamily="18" charset="0"/>
            </a:endParaRPr>
          </a:p>
          <a:p>
            <a:pPr>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rPr>
              <a:t>In the oil and gas industry, both vertical and directional drilling methods have been employed to intersect reservoirs and extract hydrocarbons. </a:t>
            </a:r>
          </a:p>
          <a:p>
            <a:pPr marL="0" indent="0">
              <a:buNone/>
            </a:pPr>
            <a:endParaRPr lang="en-US" sz="1800" dirty="0">
              <a:solidFill>
                <a:srgbClr val="000000"/>
              </a:solidFill>
              <a:effectLst/>
              <a:latin typeface="Calibri" panose="020F0502020204030204" pitchFamily="34" charset="0"/>
              <a:ea typeface="Times New Roman" panose="02020603050405020304" pitchFamily="18" charset="0"/>
            </a:endParaRPr>
          </a:p>
          <a:p>
            <a:pPr>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rPr>
              <a:t>Each method comes with its own set of advantages and disadvantages.</a:t>
            </a:r>
            <a:endParaRPr lang="en-US" dirty="0"/>
          </a:p>
        </p:txBody>
      </p:sp>
    </p:spTree>
    <p:extLst>
      <p:ext uri="{BB962C8B-B14F-4D97-AF65-F5344CB8AC3E}">
        <p14:creationId xmlns:p14="http://schemas.microsoft.com/office/powerpoint/2010/main" val="371201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5D2B-FDE7-49F5-85E6-CFBFB53D11EA}"/>
              </a:ext>
            </a:extLst>
          </p:cNvPr>
          <p:cNvSpPr>
            <a:spLocks noGrp="1"/>
          </p:cNvSpPr>
          <p:nvPr>
            <p:ph type="title"/>
          </p:nvPr>
        </p:nvSpPr>
        <p:spPr/>
        <p:txBody>
          <a:bodyPr/>
          <a:lstStyle/>
          <a:p>
            <a:r>
              <a:rPr lang="en-US" dirty="0"/>
              <a:t>Vertical VS  Directional Drilling</a:t>
            </a:r>
          </a:p>
        </p:txBody>
      </p:sp>
      <p:pic>
        <p:nvPicPr>
          <p:cNvPr id="15" name="Picture 14">
            <a:extLst>
              <a:ext uri="{FF2B5EF4-FFF2-40B4-BE49-F238E27FC236}">
                <a16:creationId xmlns:a16="http://schemas.microsoft.com/office/drawing/2014/main" id="{5145F69E-3BEA-48F0-AC3C-A6965C89F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728" y="2088185"/>
            <a:ext cx="2137643" cy="3602705"/>
          </a:xfrm>
          <a:prstGeom prst="rect">
            <a:avLst/>
          </a:prstGeom>
        </p:spPr>
      </p:pic>
      <p:pic>
        <p:nvPicPr>
          <p:cNvPr id="17" name="Picture 16">
            <a:extLst>
              <a:ext uri="{FF2B5EF4-FFF2-40B4-BE49-F238E27FC236}">
                <a16:creationId xmlns:a16="http://schemas.microsoft.com/office/drawing/2014/main" id="{F9161298-08F0-44CE-B7EF-7F2867670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942" y="2088185"/>
            <a:ext cx="4326178" cy="3547505"/>
          </a:xfrm>
          <a:prstGeom prst="rect">
            <a:avLst/>
          </a:prstGeom>
        </p:spPr>
      </p:pic>
      <p:sp>
        <p:nvSpPr>
          <p:cNvPr id="18" name="TextBox 17">
            <a:extLst>
              <a:ext uri="{FF2B5EF4-FFF2-40B4-BE49-F238E27FC236}">
                <a16:creationId xmlns:a16="http://schemas.microsoft.com/office/drawing/2014/main" id="{655088B2-556A-4250-8681-6B5D4CCD4AC6}"/>
              </a:ext>
            </a:extLst>
          </p:cNvPr>
          <p:cNvSpPr txBox="1"/>
          <p:nvPr/>
        </p:nvSpPr>
        <p:spPr>
          <a:xfrm>
            <a:off x="2893268" y="5778643"/>
            <a:ext cx="1259632" cy="246221"/>
          </a:xfrm>
          <a:prstGeom prst="rect">
            <a:avLst/>
          </a:prstGeom>
          <a:noFill/>
        </p:spPr>
        <p:txBody>
          <a:bodyPr wrap="square" rtlCol="0">
            <a:spAutoFit/>
          </a:bodyPr>
          <a:lstStyle/>
          <a:p>
            <a:r>
              <a:rPr lang="en-US" sz="1000" i="1" dirty="0"/>
              <a:t>Directional drilling</a:t>
            </a:r>
          </a:p>
        </p:txBody>
      </p:sp>
      <p:sp>
        <p:nvSpPr>
          <p:cNvPr id="19" name="TextBox 18">
            <a:extLst>
              <a:ext uri="{FF2B5EF4-FFF2-40B4-BE49-F238E27FC236}">
                <a16:creationId xmlns:a16="http://schemas.microsoft.com/office/drawing/2014/main" id="{7E13A899-AF3C-48B9-8B15-4800556D62DC}"/>
              </a:ext>
            </a:extLst>
          </p:cNvPr>
          <p:cNvSpPr txBox="1"/>
          <p:nvPr/>
        </p:nvSpPr>
        <p:spPr>
          <a:xfrm>
            <a:off x="8512629" y="5778642"/>
            <a:ext cx="1259632" cy="246221"/>
          </a:xfrm>
          <a:prstGeom prst="rect">
            <a:avLst/>
          </a:prstGeom>
          <a:noFill/>
        </p:spPr>
        <p:txBody>
          <a:bodyPr wrap="square" rtlCol="0">
            <a:spAutoFit/>
          </a:bodyPr>
          <a:lstStyle/>
          <a:p>
            <a:r>
              <a:rPr lang="en-US" sz="1000" i="1" dirty="0"/>
              <a:t>Vertical drilling</a:t>
            </a:r>
          </a:p>
        </p:txBody>
      </p:sp>
    </p:spTree>
    <p:extLst>
      <p:ext uri="{BB962C8B-B14F-4D97-AF65-F5344CB8AC3E}">
        <p14:creationId xmlns:p14="http://schemas.microsoft.com/office/powerpoint/2010/main" val="380016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15EC-6040-4E9D-9780-36BA5C655FE4}"/>
              </a:ext>
            </a:extLst>
          </p:cNvPr>
          <p:cNvSpPr>
            <a:spLocks noGrp="1"/>
          </p:cNvSpPr>
          <p:nvPr>
            <p:ph type="title"/>
          </p:nvPr>
        </p:nvSpPr>
        <p:spPr/>
        <p:txBody>
          <a:bodyPr/>
          <a:lstStyle/>
          <a:p>
            <a:r>
              <a:rPr lang="en-US" dirty="0"/>
              <a:t>Vertical VS  Directional Drilling Continued</a:t>
            </a:r>
          </a:p>
        </p:txBody>
      </p:sp>
      <p:graphicFrame>
        <p:nvGraphicFramePr>
          <p:cNvPr id="4" name="Table 11">
            <a:extLst>
              <a:ext uri="{FF2B5EF4-FFF2-40B4-BE49-F238E27FC236}">
                <a16:creationId xmlns:a16="http://schemas.microsoft.com/office/drawing/2014/main" id="{27D4C304-C478-42E2-B79F-E029A358476B}"/>
              </a:ext>
            </a:extLst>
          </p:cNvPr>
          <p:cNvGraphicFramePr>
            <a:graphicFrameLocks noGrp="1"/>
          </p:cNvGraphicFramePr>
          <p:nvPr>
            <p:ph idx="1"/>
            <p:extLst>
              <p:ext uri="{D42A27DB-BD31-4B8C-83A1-F6EECF244321}">
                <p14:modId xmlns:p14="http://schemas.microsoft.com/office/powerpoint/2010/main" val="2535746591"/>
              </p:ext>
            </p:extLst>
          </p:nvPr>
        </p:nvGraphicFramePr>
        <p:xfrm>
          <a:off x="431902" y="2599787"/>
          <a:ext cx="8127999" cy="3606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99751951"/>
                    </a:ext>
                  </a:extLst>
                </a:gridCol>
                <a:gridCol w="2709333">
                  <a:extLst>
                    <a:ext uri="{9D8B030D-6E8A-4147-A177-3AD203B41FA5}">
                      <a16:colId xmlns:a16="http://schemas.microsoft.com/office/drawing/2014/main" val="3638717951"/>
                    </a:ext>
                  </a:extLst>
                </a:gridCol>
                <a:gridCol w="2709333">
                  <a:extLst>
                    <a:ext uri="{9D8B030D-6E8A-4147-A177-3AD203B41FA5}">
                      <a16:colId xmlns:a16="http://schemas.microsoft.com/office/drawing/2014/main" val="3050211750"/>
                    </a:ext>
                  </a:extLst>
                </a:gridCol>
              </a:tblGrid>
              <a:tr h="370840">
                <a:tc>
                  <a:txBody>
                    <a:bodyPr/>
                    <a:lstStyle/>
                    <a:p>
                      <a:r>
                        <a:rPr lang="en-US" dirty="0"/>
                        <a:t>Aspect</a:t>
                      </a:r>
                    </a:p>
                  </a:txBody>
                  <a:tcPr/>
                </a:tc>
                <a:tc>
                  <a:txBody>
                    <a:bodyPr/>
                    <a:lstStyle/>
                    <a:p>
                      <a:r>
                        <a:rPr lang="en-US" dirty="0"/>
                        <a:t>Vertical Drilling</a:t>
                      </a:r>
                    </a:p>
                  </a:txBody>
                  <a:tcPr/>
                </a:tc>
                <a:tc>
                  <a:txBody>
                    <a:bodyPr/>
                    <a:lstStyle/>
                    <a:p>
                      <a:r>
                        <a:rPr lang="en-US" dirty="0"/>
                        <a:t>Directional Drilling</a:t>
                      </a:r>
                    </a:p>
                  </a:txBody>
                  <a:tcPr/>
                </a:tc>
                <a:extLst>
                  <a:ext uri="{0D108BD9-81ED-4DB2-BD59-A6C34878D82A}">
                    <a16:rowId xmlns:a16="http://schemas.microsoft.com/office/drawing/2014/main" val="4075696973"/>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Access to remote reserves</a:t>
                      </a:r>
                      <a:endParaRPr lang="en-US" dirty="0"/>
                    </a:p>
                  </a:txBody>
                  <a:tcPr/>
                </a:tc>
                <a:tc>
                  <a:txBody>
                    <a:bodyPr/>
                    <a:lstStyle/>
                    <a:p>
                      <a:r>
                        <a:rPr lang="en-US" dirty="0"/>
                        <a:t>Limited</a:t>
                      </a:r>
                    </a:p>
                  </a:txBody>
                  <a:tcPr/>
                </a:tc>
                <a:tc>
                  <a:txBody>
                    <a:bodyPr/>
                    <a:lstStyle/>
                    <a:p>
                      <a:r>
                        <a:rPr lang="en-US" dirty="0"/>
                        <a:t>Enhanced</a:t>
                      </a:r>
                    </a:p>
                  </a:txBody>
                  <a:tcPr/>
                </a:tc>
                <a:extLst>
                  <a:ext uri="{0D108BD9-81ED-4DB2-BD59-A6C34878D82A}">
                    <a16:rowId xmlns:a16="http://schemas.microsoft.com/office/drawing/2014/main" val="3825394930"/>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Reservoir contact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Limited</a:t>
                      </a:r>
                    </a:p>
                  </a:txBody>
                  <a:tcPr/>
                </a:tc>
                <a:tc>
                  <a:txBody>
                    <a:bodyPr/>
                    <a:lstStyle/>
                    <a:p>
                      <a:r>
                        <a:rPr lang="en-US" dirty="0"/>
                        <a:t>Maximized</a:t>
                      </a:r>
                    </a:p>
                  </a:txBody>
                  <a:tcPr/>
                </a:tc>
                <a:extLst>
                  <a:ext uri="{0D108BD9-81ED-4DB2-BD59-A6C34878D82A}">
                    <a16:rowId xmlns:a16="http://schemas.microsoft.com/office/drawing/2014/main" val="2966497889"/>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Geologic flexibility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Limited</a:t>
                      </a:r>
                    </a:p>
                  </a:txBody>
                  <a:tcPr/>
                </a:tc>
                <a:tc>
                  <a:txBody>
                    <a:bodyPr/>
                    <a:lstStyle/>
                    <a:p>
                      <a:r>
                        <a:rPr lang="en-US" dirty="0"/>
                        <a:t>Increased</a:t>
                      </a:r>
                    </a:p>
                  </a:txBody>
                  <a:tcPr/>
                </a:tc>
                <a:extLst>
                  <a:ext uri="{0D108BD9-81ED-4DB2-BD59-A6C34878D82A}">
                    <a16:rowId xmlns:a16="http://schemas.microsoft.com/office/drawing/2014/main" val="355219989"/>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Operational efficiency</a:t>
                      </a:r>
                      <a:endParaRPr lang="en-US" dirty="0"/>
                    </a:p>
                  </a:txBody>
                  <a:tcPr/>
                </a:tc>
                <a:tc>
                  <a:txBody>
                    <a:bodyPr/>
                    <a:lstStyle/>
                    <a:p>
                      <a:r>
                        <a:rPr lang="en-US" dirty="0"/>
                        <a:t>Good</a:t>
                      </a:r>
                    </a:p>
                  </a:txBody>
                  <a:tcPr/>
                </a:tc>
                <a:tc>
                  <a:txBody>
                    <a:bodyPr/>
                    <a:lstStyle/>
                    <a:p>
                      <a:r>
                        <a:rPr lang="en-US" dirty="0"/>
                        <a:t>Improved</a:t>
                      </a:r>
                    </a:p>
                  </a:txBody>
                  <a:tcPr/>
                </a:tc>
                <a:extLst>
                  <a:ext uri="{0D108BD9-81ED-4DB2-BD59-A6C34878D82A}">
                    <a16:rowId xmlns:a16="http://schemas.microsoft.com/office/drawing/2014/main" val="3077671146"/>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Environmental impact </a:t>
                      </a:r>
                      <a:endParaRPr lang="en-US" dirty="0"/>
                    </a:p>
                  </a:txBody>
                  <a:tcPr/>
                </a:tc>
                <a:tc>
                  <a:txBody>
                    <a:bodyPr/>
                    <a:lstStyle/>
                    <a:p>
                      <a:r>
                        <a:rPr lang="en-US" dirty="0"/>
                        <a:t>Potential disturbance</a:t>
                      </a:r>
                    </a:p>
                  </a:txBody>
                  <a:tcPr/>
                </a:tc>
                <a:tc>
                  <a:txBody>
                    <a:bodyPr/>
                    <a:lstStyle/>
                    <a:p>
                      <a:r>
                        <a:rPr lang="en-US" dirty="0"/>
                        <a:t>Reduced footprint</a:t>
                      </a:r>
                    </a:p>
                  </a:txBody>
                  <a:tcPr/>
                </a:tc>
                <a:extLst>
                  <a:ext uri="{0D108BD9-81ED-4DB2-BD59-A6C34878D82A}">
                    <a16:rowId xmlns:a16="http://schemas.microsoft.com/office/drawing/2014/main" val="3715284304"/>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Wellbore stability</a:t>
                      </a:r>
                      <a:endParaRPr lang="en-US" dirty="0"/>
                    </a:p>
                  </a:txBody>
                  <a:tcPr/>
                </a:tc>
                <a:tc>
                  <a:txBody>
                    <a:bodyPr/>
                    <a:lstStyle/>
                    <a:p>
                      <a:r>
                        <a:rPr lang="en-US" dirty="0"/>
                        <a:t>High</a:t>
                      </a:r>
                    </a:p>
                  </a:txBody>
                  <a:tcPr/>
                </a:tc>
                <a:tc>
                  <a:txBody>
                    <a:bodyPr/>
                    <a:lstStyle/>
                    <a:p>
                      <a:r>
                        <a:rPr lang="en-US" dirty="0"/>
                        <a:t>Enhanced</a:t>
                      </a:r>
                    </a:p>
                  </a:txBody>
                  <a:tcPr/>
                </a:tc>
                <a:extLst>
                  <a:ext uri="{0D108BD9-81ED-4DB2-BD59-A6C34878D82A}">
                    <a16:rowId xmlns:a16="http://schemas.microsoft.com/office/drawing/2014/main" val="2317711966"/>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Cost effectiveness</a:t>
                      </a:r>
                      <a:endParaRPr lang="en-US" dirty="0"/>
                    </a:p>
                  </a:txBody>
                  <a:tcPr/>
                </a:tc>
                <a:tc>
                  <a:txBody>
                    <a:bodyPr/>
                    <a:lstStyle/>
                    <a:p>
                      <a:r>
                        <a:rPr lang="en-US" dirty="0"/>
                        <a:t>Applicable for simple projects</a:t>
                      </a:r>
                    </a:p>
                  </a:txBody>
                  <a:tcPr/>
                </a:tc>
                <a:tc>
                  <a:txBody>
                    <a:bodyPr/>
                    <a:lstStyle/>
                    <a:p>
                      <a:r>
                        <a:rPr lang="en-US" dirty="0"/>
                        <a:t>Potential cost savings</a:t>
                      </a:r>
                    </a:p>
                  </a:txBody>
                  <a:tcPr/>
                </a:tc>
                <a:extLst>
                  <a:ext uri="{0D108BD9-81ED-4DB2-BD59-A6C34878D82A}">
                    <a16:rowId xmlns:a16="http://schemas.microsoft.com/office/drawing/2014/main" val="4245970087"/>
                  </a:ext>
                </a:extLst>
              </a:tr>
              <a:tr h="370840">
                <a:tc>
                  <a: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Safety hazards</a:t>
                      </a:r>
                      <a:endParaRPr lang="en-US" dirty="0"/>
                    </a:p>
                  </a:txBody>
                  <a:tcPr/>
                </a:tc>
                <a:tc>
                  <a:txBody>
                    <a:bodyPr/>
                    <a:lstStyle/>
                    <a:p>
                      <a:r>
                        <a:rPr lang="en-US" dirty="0"/>
                        <a:t>Standard</a:t>
                      </a:r>
                    </a:p>
                  </a:txBody>
                  <a:tcPr/>
                </a:tc>
                <a:tc>
                  <a:txBody>
                    <a:bodyPr/>
                    <a:lstStyle/>
                    <a:p>
                      <a:r>
                        <a:rPr lang="en-US" dirty="0"/>
                        <a:t>Reduced Risk</a:t>
                      </a:r>
                    </a:p>
                  </a:txBody>
                  <a:tcPr/>
                </a:tc>
                <a:extLst>
                  <a:ext uri="{0D108BD9-81ED-4DB2-BD59-A6C34878D82A}">
                    <a16:rowId xmlns:a16="http://schemas.microsoft.com/office/drawing/2014/main" val="1746520054"/>
                  </a:ext>
                </a:extLst>
              </a:tr>
            </a:tbl>
          </a:graphicData>
        </a:graphic>
      </p:graphicFrame>
      <p:sp>
        <p:nvSpPr>
          <p:cNvPr id="5" name="TextBox 4">
            <a:extLst>
              <a:ext uri="{FF2B5EF4-FFF2-40B4-BE49-F238E27FC236}">
                <a16:creationId xmlns:a16="http://schemas.microsoft.com/office/drawing/2014/main" id="{F49A1CF7-AF21-41E7-9168-C5F574672DF1}"/>
              </a:ext>
            </a:extLst>
          </p:cNvPr>
          <p:cNvSpPr txBox="1"/>
          <p:nvPr/>
        </p:nvSpPr>
        <p:spPr>
          <a:xfrm flipH="1">
            <a:off x="353630" y="2230455"/>
            <a:ext cx="5979682" cy="369332"/>
          </a:xfrm>
          <a:prstGeom prst="rect">
            <a:avLst/>
          </a:prstGeom>
          <a:noFill/>
        </p:spPr>
        <p:txBody>
          <a:bodyPr wrap="square" rtlCol="0">
            <a:spAutoFit/>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 1: Comparison of Vertical and Directional Drilling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225359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C233-015F-4D9D-B34C-3DBC48DBF3B8}"/>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Benefits of Directional Drilling</a:t>
            </a:r>
            <a:endParaRPr lang="en-US" dirty="0"/>
          </a:p>
        </p:txBody>
      </p:sp>
      <p:sp>
        <p:nvSpPr>
          <p:cNvPr id="3" name="Content Placeholder 2">
            <a:extLst>
              <a:ext uri="{FF2B5EF4-FFF2-40B4-BE49-F238E27FC236}">
                <a16:creationId xmlns:a16="http://schemas.microsoft.com/office/drawing/2014/main" id="{DAFBED05-A77D-46FA-8A77-9194E22F3025}"/>
              </a:ext>
            </a:extLst>
          </p:cNvPr>
          <p:cNvSpPr>
            <a:spLocks noGrp="1"/>
          </p:cNvSpPr>
          <p:nvPr>
            <p:ph idx="1"/>
          </p:nvPr>
        </p:nvSpPr>
        <p:spPr>
          <a:xfrm>
            <a:off x="581192" y="2973719"/>
            <a:ext cx="5035837" cy="3219062"/>
          </a:xfrm>
        </p:spPr>
        <p:txBody>
          <a:bodyPr>
            <a:normAutofit/>
          </a:bodyPr>
          <a:lstStyle/>
          <a:p>
            <a:pPr marR="0">
              <a:lnSpc>
                <a:spcPct val="107000"/>
              </a:lnSpc>
              <a:spcBef>
                <a:spcPts val="0"/>
              </a:spcBef>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ccess to remote reserves</a:t>
            </a:r>
          </a:p>
          <a:p>
            <a:pPr marR="0">
              <a:lnSpc>
                <a:spcPct val="107000"/>
              </a:lnSpc>
              <a:spcBef>
                <a:spcPts val="0"/>
              </a:spcBef>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ncreased reservoir contact</a:t>
            </a:r>
          </a:p>
          <a:p>
            <a:pPr marR="0">
              <a:lnSpc>
                <a:spcPct val="107000"/>
              </a:lnSpc>
              <a:spcBef>
                <a:spcPts val="0"/>
              </a:spcBef>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mproved productivity.</a:t>
            </a:r>
          </a:p>
          <a:p>
            <a:pPr marR="0">
              <a:lnSpc>
                <a:spcPct val="107000"/>
              </a:lnSpc>
              <a:spcBef>
                <a:spcPts val="0"/>
              </a:spcBef>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lexibility in navigating challenging geologic formations and reduces environmental impact. </a:t>
            </a:r>
          </a:p>
          <a:p>
            <a:endParaRPr lang="en-US" dirty="0"/>
          </a:p>
        </p:txBody>
      </p:sp>
      <p:sp>
        <p:nvSpPr>
          <p:cNvPr id="4" name="AutoShape 2" descr="Technology Screening Matrix | Federal Remediation Technologies Roundtable">
            <a:extLst>
              <a:ext uri="{FF2B5EF4-FFF2-40B4-BE49-F238E27FC236}">
                <a16:creationId xmlns:a16="http://schemas.microsoft.com/office/drawing/2014/main" id="{80C24C78-F3F0-4305-9F62-071BE819B2D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3E0FF487-D6CB-4C41-B78E-D0D451B53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041" y="4757999"/>
            <a:ext cx="2263792" cy="145587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9481692-CB3E-4377-8F7F-2BA4DE317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041" y="2472612"/>
            <a:ext cx="5050098" cy="2146041"/>
          </a:xfrm>
          <a:prstGeom prst="rect">
            <a:avLst/>
          </a:prstGeom>
          <a:ln>
            <a:noFill/>
          </a:ln>
          <a:effectLst>
            <a:softEdge rad="112500"/>
          </a:effectLst>
        </p:spPr>
      </p:pic>
      <p:pic>
        <p:nvPicPr>
          <p:cNvPr id="10" name="Picture 9">
            <a:extLst>
              <a:ext uri="{FF2B5EF4-FFF2-40B4-BE49-F238E27FC236}">
                <a16:creationId xmlns:a16="http://schemas.microsoft.com/office/drawing/2014/main" id="{FC361814-0074-49BD-A12B-41FA1BA11C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9314" y="4765162"/>
            <a:ext cx="2401493" cy="1448707"/>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49FDA5AF-48C3-4DE5-9FC1-A5F01358368B}"/>
              </a:ext>
            </a:extLst>
          </p:cNvPr>
          <p:cNvSpPr txBox="1"/>
          <p:nvPr/>
        </p:nvSpPr>
        <p:spPr>
          <a:xfrm>
            <a:off x="581192" y="2090092"/>
            <a:ext cx="10209085" cy="671915"/>
          </a:xfrm>
          <a:prstGeom prst="rect">
            <a:avLst/>
          </a:prstGeom>
          <a:noFill/>
        </p:spPr>
        <p:txBody>
          <a:bodyPr wrap="square">
            <a:spAutoFit/>
          </a:bodyPr>
          <a:lstStyle/>
          <a:p>
            <a:pPr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oil and gas industry increasingly utilizes directional drilling for its projects due to significant benefits including;</a:t>
            </a:r>
          </a:p>
        </p:txBody>
      </p:sp>
    </p:spTree>
    <p:extLst>
      <p:ext uri="{BB962C8B-B14F-4D97-AF65-F5344CB8AC3E}">
        <p14:creationId xmlns:p14="http://schemas.microsoft.com/office/powerpoint/2010/main" val="3492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BC1D-1A2B-4F80-B9C9-F492207E4BC7}"/>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Automation and Efficiency</a:t>
            </a:r>
            <a:endParaRPr lang="en-US" dirty="0"/>
          </a:p>
        </p:txBody>
      </p:sp>
      <p:sp>
        <p:nvSpPr>
          <p:cNvPr id="3" name="Content Placeholder 2">
            <a:extLst>
              <a:ext uri="{FF2B5EF4-FFF2-40B4-BE49-F238E27FC236}">
                <a16:creationId xmlns:a16="http://schemas.microsoft.com/office/drawing/2014/main" id="{B1F5B0DA-C379-4CBB-8D8E-AE3B732D0E01}"/>
              </a:ext>
            </a:extLst>
          </p:cNvPr>
          <p:cNvSpPr>
            <a:spLocks noGrp="1"/>
          </p:cNvSpPr>
          <p:nvPr>
            <p:ph idx="1"/>
          </p:nvPr>
        </p:nvSpPr>
        <p:spPr>
          <a:xfrm>
            <a:off x="581192" y="2180496"/>
            <a:ext cx="11029615" cy="1579741"/>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Directional drilling can be complex and costly, but automation optimizes operations, enhancing efficiency and safety by reducing human involvement in hazardous activities.</a:t>
            </a:r>
          </a:p>
        </p:txBody>
      </p:sp>
      <p:pic>
        <p:nvPicPr>
          <p:cNvPr id="7" name="Picture 6">
            <a:extLst>
              <a:ext uri="{FF2B5EF4-FFF2-40B4-BE49-F238E27FC236}">
                <a16:creationId xmlns:a16="http://schemas.microsoft.com/office/drawing/2014/main" id="{A6A803D1-F326-4A1B-8C9B-07D179039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481" y="3429000"/>
            <a:ext cx="6055568" cy="30114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990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9429-101F-41CA-849A-70268B34BEE8}"/>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Proactive Planning and Automation</a:t>
            </a:r>
            <a:endParaRPr lang="en-US" dirty="0"/>
          </a:p>
        </p:txBody>
      </p:sp>
      <p:sp>
        <p:nvSpPr>
          <p:cNvPr id="3" name="Content Placeholder 2">
            <a:extLst>
              <a:ext uri="{FF2B5EF4-FFF2-40B4-BE49-F238E27FC236}">
                <a16:creationId xmlns:a16="http://schemas.microsoft.com/office/drawing/2014/main" id="{A6B225D4-BE55-4463-8FB9-4918CD4CD387}"/>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Proactive planning and automation are crucial for minimizing costs in directional drilling. Our project involves;</a:t>
            </a:r>
          </a:p>
          <a:p>
            <a:pPr marR="0">
              <a:lnSpc>
                <a:spcPct val="107000"/>
              </a:lnSpc>
              <a:spcBef>
                <a:spcPts val="0"/>
              </a:spcBef>
              <a:spcAft>
                <a:spcPts val="80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reating a digital twin of the drilling process</a:t>
            </a:r>
          </a:p>
          <a:p>
            <a:pPr marR="0">
              <a:lnSpc>
                <a:spcPct val="107000"/>
              </a:lnSpc>
              <a:spcBef>
                <a:spcPts val="0"/>
              </a:spcBef>
              <a:spcAft>
                <a:spcPts val="80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utomating it while considering human input.</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approach surpasses conventional software solutions by integrating;</a:t>
            </a:r>
          </a:p>
          <a:p>
            <a:pPr marR="0">
              <a:lnSpc>
                <a:spcPct val="107000"/>
              </a:lnSpc>
              <a:spcBef>
                <a:spcPts val="0"/>
              </a:spcBef>
              <a:spcAft>
                <a:spcPts val="80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ell planning</a:t>
            </a:r>
          </a:p>
          <a:p>
            <a:pPr marR="0">
              <a:lnSpc>
                <a:spcPct val="107000"/>
              </a:lnSpc>
              <a:spcBef>
                <a:spcPts val="0"/>
              </a:spcBef>
              <a:spcAft>
                <a:spcPts val="80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Automatic and efficient selection of drilling equipment(Drill string).</a:t>
            </a:r>
          </a:p>
          <a:p>
            <a:pPr marR="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Precise well steering.</a:t>
            </a:r>
          </a:p>
        </p:txBody>
      </p:sp>
    </p:spTree>
    <p:extLst>
      <p:ext uri="{BB962C8B-B14F-4D97-AF65-F5344CB8AC3E}">
        <p14:creationId xmlns:p14="http://schemas.microsoft.com/office/powerpoint/2010/main" val="66401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819D-AA0A-4BED-BEEB-74F77D22DB8F}"/>
              </a:ext>
            </a:extLst>
          </p:cNvPr>
          <p:cNvSpPr>
            <a:spLocks noGrp="1"/>
          </p:cNvSpPr>
          <p:nvPr>
            <p:ph type="title"/>
          </p:nvPr>
        </p:nvSpPr>
        <p:spPr>
          <a:xfrm>
            <a:off x="581191" y="692825"/>
            <a:ext cx="11029616" cy="1013800"/>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Leveraging Advanced Technologies and AI</a:t>
            </a:r>
          </a:p>
        </p:txBody>
      </p:sp>
      <p:sp>
        <p:nvSpPr>
          <p:cNvPr id="3" name="Content Placeholder 2">
            <a:extLst>
              <a:ext uri="{FF2B5EF4-FFF2-40B4-BE49-F238E27FC236}">
                <a16:creationId xmlns:a16="http://schemas.microsoft.com/office/drawing/2014/main" id="{DFBCA5C4-27AE-43C0-8D27-1A0A7141E099}"/>
              </a:ext>
            </a:extLst>
          </p:cNvPr>
          <p:cNvSpPr>
            <a:spLocks noGrp="1"/>
          </p:cNvSpPr>
          <p:nvPr>
            <p:ph idx="1"/>
          </p:nvPr>
        </p:nvSpPr>
        <p:spPr>
          <a:xfrm>
            <a:off x="581192" y="2180496"/>
            <a:ext cx="11029615" cy="1337145"/>
          </a:xfrm>
        </p:spPr>
        <p:txBody>
          <a:bodyPr/>
          <a:lstStyle/>
          <a:p>
            <a:pPr marL="0" indent="0">
              <a:buNone/>
            </a:pPr>
            <a:r>
              <a:rPr lang="en-US" dirty="0">
                <a:latin typeface="Calibri" panose="020F0502020204030204" pitchFamily="34" charset="0"/>
                <a:ea typeface="Calibri" panose="020F0502020204030204" pitchFamily="34" charset="0"/>
                <a:cs typeface="Times New Roman" panose="02020603050405020304" pitchFamily="18" charset="0"/>
              </a:rPr>
              <a:t>By leveraging digital twins, real-time data analysis, and artificial intelligence (AI), our system simulates and optimizes the directional drilling process before operations begin. This comprehensive approach, combined with our own derived efficient equipment selection algorithms, reduces costs, improves efficiency, and enhances safety by minimizing errors and intervention.</a:t>
            </a:r>
          </a:p>
        </p:txBody>
      </p:sp>
      <p:pic>
        <p:nvPicPr>
          <p:cNvPr id="5" name="Picture 4">
            <a:extLst>
              <a:ext uri="{FF2B5EF4-FFF2-40B4-BE49-F238E27FC236}">
                <a16:creationId xmlns:a16="http://schemas.microsoft.com/office/drawing/2014/main" id="{B27E6EDE-86DC-4742-AEF9-DE8905983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88" y="3629607"/>
            <a:ext cx="5444412" cy="2767577"/>
          </a:xfrm>
          <a:prstGeom prst="rect">
            <a:avLst/>
          </a:prstGeom>
        </p:spPr>
      </p:pic>
      <p:pic>
        <p:nvPicPr>
          <p:cNvPr id="7" name="Picture 6">
            <a:extLst>
              <a:ext uri="{FF2B5EF4-FFF2-40B4-BE49-F238E27FC236}">
                <a16:creationId xmlns:a16="http://schemas.microsoft.com/office/drawing/2014/main" id="{92FC4425-DB07-4838-9F04-DB351BD28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477" y="3659397"/>
            <a:ext cx="3436621" cy="1707503"/>
          </a:xfrm>
          <a:prstGeom prst="rect">
            <a:avLst/>
          </a:prstGeom>
        </p:spPr>
      </p:pic>
      <p:sp>
        <p:nvSpPr>
          <p:cNvPr id="8" name="TextBox 7">
            <a:extLst>
              <a:ext uri="{FF2B5EF4-FFF2-40B4-BE49-F238E27FC236}">
                <a16:creationId xmlns:a16="http://schemas.microsoft.com/office/drawing/2014/main" id="{18FF9DE6-CBC8-453F-8C7E-F6AACD0E482C}"/>
              </a:ext>
            </a:extLst>
          </p:cNvPr>
          <p:cNvSpPr txBox="1"/>
          <p:nvPr/>
        </p:nvSpPr>
        <p:spPr>
          <a:xfrm>
            <a:off x="7565119" y="5607698"/>
            <a:ext cx="2677336" cy="253916"/>
          </a:xfrm>
          <a:prstGeom prst="rect">
            <a:avLst/>
          </a:prstGeom>
          <a:noFill/>
        </p:spPr>
        <p:txBody>
          <a:bodyPr wrap="none" rtlCol="0">
            <a:spAutoFit/>
          </a:bodyPr>
          <a:lstStyle/>
          <a:p>
            <a:r>
              <a:rPr lang="en-US" sz="1050" dirty="0"/>
              <a:t>Normalization of data for drill string selection</a:t>
            </a:r>
          </a:p>
        </p:txBody>
      </p:sp>
    </p:spTree>
    <p:extLst>
      <p:ext uri="{BB962C8B-B14F-4D97-AF65-F5344CB8AC3E}">
        <p14:creationId xmlns:p14="http://schemas.microsoft.com/office/powerpoint/2010/main" val="373753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E3D7-8161-4F3D-BBE8-E40006678C6F}"/>
              </a:ext>
            </a:extLst>
          </p:cNvPr>
          <p:cNvSpPr>
            <a:spLocks noGrp="1"/>
          </p:cNvSpPr>
          <p:nvPr>
            <p:ph type="title"/>
          </p:nvPr>
        </p:nvSpPr>
        <p:spPr/>
        <p:txBody>
          <a:bodyPr/>
          <a:lstStyle/>
          <a:p>
            <a:r>
              <a:rPr lang="en-US" dirty="0"/>
              <a:t>Unlocking the Future of Drilling</a:t>
            </a:r>
          </a:p>
        </p:txBody>
      </p:sp>
      <p:sp>
        <p:nvSpPr>
          <p:cNvPr id="3" name="Content Placeholder 2">
            <a:extLst>
              <a:ext uri="{FF2B5EF4-FFF2-40B4-BE49-F238E27FC236}">
                <a16:creationId xmlns:a16="http://schemas.microsoft.com/office/drawing/2014/main" id="{D0B56D46-830A-4243-A350-F03698539BEB}"/>
              </a:ext>
            </a:extLst>
          </p:cNvPr>
          <p:cNvSpPr>
            <a:spLocks noGrp="1"/>
          </p:cNvSpPr>
          <p:nvPr>
            <p:ph idx="1"/>
          </p:nvPr>
        </p:nvSpPr>
        <p:spPr>
          <a:xfrm>
            <a:off x="581192" y="2180496"/>
            <a:ext cx="11029615" cy="2961549"/>
          </a:xfrm>
        </p:spPr>
        <p:txBody>
          <a:bodyPr>
            <a:normAutofit/>
          </a:bodyPr>
          <a:lstStyle/>
          <a:p>
            <a:pPr marL="0" indent="0">
              <a:buNone/>
            </a:pPr>
            <a:r>
              <a:rPr lang="en-US" dirty="0"/>
              <a:t>Our virtual drilling system revolutionizes the oil and gas industry by leveraging advanced technologies, including digital twins, real-time data analysis, and artificial intelligence. With enhanced productivity, improved safety, and reduced costs, we are shaping a more efficient and sustainable future in drilling.</a:t>
            </a:r>
          </a:p>
          <a:p>
            <a:pPr marL="0" indent="0">
              <a:buNone/>
            </a:pPr>
            <a:endParaRPr lang="en-US" dirty="0"/>
          </a:p>
          <a:p>
            <a:pPr marL="0" indent="0">
              <a:buNone/>
            </a:pPr>
            <a:r>
              <a:rPr lang="en-US" dirty="0"/>
              <a:t>Join us on this transformative journey as we lead the way towards optimized operations and increased environmental responsibility.</a:t>
            </a:r>
          </a:p>
        </p:txBody>
      </p:sp>
      <p:sp>
        <p:nvSpPr>
          <p:cNvPr id="4" name="TextBox 3">
            <a:extLst>
              <a:ext uri="{FF2B5EF4-FFF2-40B4-BE49-F238E27FC236}">
                <a16:creationId xmlns:a16="http://schemas.microsoft.com/office/drawing/2014/main" id="{71CE1693-46AE-47CC-8DC0-3CD3F82C8A65}"/>
              </a:ext>
            </a:extLst>
          </p:cNvPr>
          <p:cNvSpPr txBox="1"/>
          <p:nvPr/>
        </p:nvSpPr>
        <p:spPr>
          <a:xfrm>
            <a:off x="9190653" y="5606585"/>
            <a:ext cx="2649893" cy="584775"/>
          </a:xfrm>
          <a:prstGeom prst="rect">
            <a:avLst/>
          </a:prstGeom>
          <a:solidFill>
            <a:schemeClr val="accent2">
              <a:lumMod val="75000"/>
            </a:schemeClr>
          </a:solidFill>
        </p:spPr>
        <p:txBody>
          <a:bodyPr wrap="square" rtlCol="0">
            <a:spAutoFit/>
          </a:bodyPr>
          <a:lstStyle/>
          <a:p>
            <a:r>
              <a:rPr lang="en-US" sz="3200" dirty="0">
                <a:solidFill>
                  <a:schemeClr val="bg1"/>
                </a:solidFill>
              </a:rPr>
              <a:t>Thank you</a:t>
            </a:r>
          </a:p>
        </p:txBody>
      </p:sp>
    </p:spTree>
    <p:extLst>
      <p:ext uri="{BB962C8B-B14F-4D97-AF65-F5344CB8AC3E}">
        <p14:creationId xmlns:p14="http://schemas.microsoft.com/office/powerpoint/2010/main" val="407970396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115</TotalTime>
  <Words>407</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Gill Sans MT</vt:lpstr>
      <vt:lpstr>Times New Roman</vt:lpstr>
      <vt:lpstr>Wingdings</vt:lpstr>
      <vt:lpstr>Wingdings 2</vt:lpstr>
      <vt:lpstr>Dividend</vt:lpstr>
      <vt:lpstr>Twin Digital Autonomous System For Directional Drilling</vt:lpstr>
      <vt:lpstr>Introduction</vt:lpstr>
      <vt:lpstr>Vertical VS  Directional Drilling</vt:lpstr>
      <vt:lpstr>Vertical VS  Directional Drilling Continued</vt:lpstr>
      <vt:lpstr>Benefits of Directional Drilling</vt:lpstr>
      <vt:lpstr>Automation and Efficiency</vt:lpstr>
      <vt:lpstr>Proactive Planning and Automation</vt:lpstr>
      <vt:lpstr>Leveraging Advanced Technologies and AI</vt:lpstr>
      <vt:lpstr>Unlocking the Future of Drilling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Twin Digital Autonomous System For Directional Drilling</dc:title>
  <dc:creator>Aaron Ontoyin Yin</dc:creator>
  <cp:lastModifiedBy>Aaron Ontoyin Yin</cp:lastModifiedBy>
  <cp:revision>12</cp:revision>
  <dcterms:created xsi:type="dcterms:W3CDTF">2023-06-05T18:38:04Z</dcterms:created>
  <dcterms:modified xsi:type="dcterms:W3CDTF">2023-06-05T20:33:24Z</dcterms:modified>
</cp:coreProperties>
</file>