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65" r:id="rId3"/>
    <p:sldId id="257" r:id="rId4"/>
    <p:sldId id="258" r:id="rId5"/>
    <p:sldId id="263" r:id="rId6"/>
    <p:sldId id="259" r:id="rId7"/>
    <p:sldId id="266" r:id="rId8"/>
    <p:sldId id="268" r:id="rId9"/>
    <p:sldId id="269" r:id="rId10"/>
    <p:sldId id="267" r:id="rId11"/>
    <p:sldId id="261" r:id="rId12"/>
    <p:sldId id="262"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1" d="100"/>
          <a:sy n="61" d="100"/>
        </p:scale>
        <p:origin x="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Sheet1!$A$2:$C$21</cx:f>
        <cx:lvl ptCount="20">
          <cx:pt idx="0">Pump Failure</cx:pt>
          <cx:pt idx="1">Pipe buckles</cx:pt>
          <cx:pt idx="2">Pipe break</cx:pt>
          <cx:pt idx="3">Blowout</cx:pt>
          <cx:pt idx="4">Choice of drill string</cx:pt>
          <cx:pt idx="5">Eqipment servicing</cx:pt>
          <cx:pt idx="6">Human safty</cx:pt>
          <cx:pt idx="7">Cost of labour</cx:pt>
          <cx:pt idx="8">cost of equipment</cx:pt>
          <cx:pt idx="9">Well Loggers</cx:pt>
          <cx:pt idx="10">Well planners</cx:pt>
          <cx:pt idx="11">Wellsite Geologists</cx:pt>
          <cx:pt idx="12">Wireline Operators</cx:pt>
          <cx:pt idx="13">Mud loggers</cx:pt>
          <cx:pt idx="14">Time spent in drilling</cx:pt>
          <cx:pt idx="15"/>
          <cx:pt idx="16"/>
          <cx:pt idx="17"/>
          <cx:pt idx="18"/>
          <cx:pt idx="19"/>
        </cx:lvl>
        <cx:lvl ptCount="20">
          <cx:pt idx="0">Equipment failure</cx:pt>
          <cx:pt idx="1">Equipment failure</cx:pt>
          <cx:pt idx="2">Equipment failure</cx:pt>
          <cx:pt idx="3">Safty Incident</cx:pt>
          <cx:pt idx="4">Logistical Issues</cx:pt>
          <cx:pt idx="5">Logistical Issues</cx:pt>
          <cx:pt idx="6">Safty Incident</cx:pt>
          <cx:pt idx="7">Cost of labour</cx:pt>
          <cx:pt idx="8">Cost of equipment</cx:pt>
          <cx:pt idx="9">Cost of human expertise</cx:pt>
          <cx:pt idx="10">Cost of human expertise</cx:pt>
          <cx:pt idx="11">Cost of human expertise</cx:pt>
          <cx:pt idx="12">Cost of human expertise</cx:pt>
          <cx:pt idx="13">Cost of human expertise</cx:pt>
          <cx:pt idx="14">Total time</cx:pt>
          <cx:pt idx="15"/>
          <cx:pt idx="16"/>
          <cx:pt idx="17"/>
          <cx:pt idx="18"/>
          <cx:pt idx="19"/>
        </cx:lvl>
        <cx:lvl ptCount="20">
          <cx:pt idx="0">NPT</cx:pt>
          <cx:pt idx="1">NPT</cx:pt>
          <cx:pt idx="2">NPT</cx:pt>
          <cx:pt idx="3">NPT</cx:pt>
          <cx:pt idx="4">NPT</cx:pt>
          <cx:pt idx="5">NPT</cx:pt>
          <cx:pt idx="6">Human safty</cx:pt>
          <cx:pt idx="7">Cost</cx:pt>
          <cx:pt idx="8">Cost</cx:pt>
          <cx:pt idx="9">Cost</cx:pt>
          <cx:pt idx="10">Cost</cx:pt>
          <cx:pt idx="11">Cost</cx:pt>
          <cx:pt idx="12">Cost</cx:pt>
          <cx:pt idx="13">Cost</cx:pt>
          <cx:pt idx="14">Time</cx:pt>
          <cx:pt idx="15"/>
          <cx:pt idx="16"/>
          <cx:pt idx="17"/>
          <cx:pt idx="18"/>
          <cx:pt idx="19"/>
        </cx:lvl>
      </cx:strDim>
      <cx:numDim type="size">
        <cx:f>Sheet1!$D$2:$D$21</cx:f>
        <cx:lvl ptCount="20" formatCode="General">
          <cx:pt idx="0">60</cx:pt>
          <cx:pt idx="1">60</cx:pt>
          <cx:pt idx="2">60</cx:pt>
          <cx:pt idx="3">60</cx:pt>
          <cx:pt idx="4">40</cx:pt>
          <cx:pt idx="5">50</cx:pt>
          <cx:pt idx="6">60</cx:pt>
          <cx:pt idx="7">70</cx:pt>
          <cx:pt idx="8">80</cx:pt>
          <cx:pt idx="9">55</cx:pt>
          <cx:pt idx="10">60</cx:pt>
          <cx:pt idx="11">40</cx:pt>
          <cx:pt idx="12">40</cx:pt>
          <cx:pt idx="13">40</cx:pt>
          <cx:pt idx="14">250</cx:pt>
        </cx:lvl>
      </cx:numDim>
    </cx:data>
  </cx:chartData>
  <cx:chart>
    <cx:title pos="t" align="ctr" overlay="0"/>
    <cx:plotArea>
      <cx:plotAreaRegion>
        <cx:series layoutId="treemap" uniqueId="{4028A29D-26C0-4B62-94A8-5D1546575222}">
          <cx:tx>
            <cx:txData>
              <cx:f>Sheet1!$D$1</cx:f>
              <cx:v>Series1</cx:v>
            </cx:txData>
          </cx:tx>
          <cx:dataLabels pos="inEnd">
            <cx:visibility seriesName="0" categoryName="1" value="0"/>
          </cx:dataLabels>
          <cx:dataId val="0"/>
          <cx:layoutPr>
            <cx:parentLabelLayout val="overlapping"/>
          </cx:layoutPr>
        </cx:series>
      </cx:plotAreaRegion>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Sheet1!$A$2:$C$21</cx:f>
        <cx:lvl ptCount="20">
          <cx:pt idx="0">Pump Failure</cx:pt>
          <cx:pt idx="1">Pipe buckles</cx:pt>
          <cx:pt idx="2">Pipe break</cx:pt>
          <cx:pt idx="3">Blowout</cx:pt>
          <cx:pt idx="4">Choice of drill string cost</cx:pt>
          <cx:pt idx="5">Cost of eqipment servicing</cx:pt>
          <cx:pt idx="6">Human safety</cx:pt>
          <cx:pt idx="7">Cost of labour</cx:pt>
          <cx:pt idx="8">cost of equipment</cx:pt>
          <cx:pt idx="9">Well Loggers</cx:pt>
          <cx:pt idx="10">Well planners</cx:pt>
          <cx:pt idx="11">Wellsite Geologists</cx:pt>
          <cx:pt idx="12">Wireline Operators</cx:pt>
          <cx:pt idx="13">Mud loggers</cx:pt>
          <cx:pt idx="14">Time spent in drilling</cx:pt>
          <cx:pt idx="15"/>
          <cx:pt idx="16"/>
          <cx:pt idx="17"/>
          <cx:pt idx="18"/>
          <cx:pt idx="19"/>
        </cx:lvl>
        <cx:lvl ptCount="20">
          <cx:pt idx="0">Equipment failure</cx:pt>
          <cx:pt idx="1">Equipment failure</cx:pt>
          <cx:pt idx="2">Equipment failure</cx:pt>
          <cx:pt idx="3">Safty Incident</cx:pt>
          <cx:pt idx="4">Logistical Issues</cx:pt>
          <cx:pt idx="5">Logistical Issues</cx:pt>
          <cx:pt idx="6">Safty Incident</cx:pt>
          <cx:pt idx="7">Cost of labour</cx:pt>
          <cx:pt idx="8">Cost of equipment</cx:pt>
          <cx:pt idx="9">Cost of human expertise</cx:pt>
          <cx:pt idx="10">Cost of human expertise</cx:pt>
          <cx:pt idx="11">Cost of human expertise</cx:pt>
          <cx:pt idx="12">Cost of human expertise</cx:pt>
          <cx:pt idx="13">Cost of human expertise</cx:pt>
          <cx:pt idx="14">Total time</cx:pt>
          <cx:pt idx="15"/>
          <cx:pt idx="16"/>
          <cx:pt idx="17"/>
          <cx:pt idx="18"/>
          <cx:pt idx="19"/>
        </cx:lvl>
        <cx:lvl ptCount="20">
          <cx:pt idx="0">NPT</cx:pt>
          <cx:pt idx="1">NPT</cx:pt>
          <cx:pt idx="2">NPT</cx:pt>
          <cx:pt idx="3">NPT</cx:pt>
          <cx:pt idx="4">NPT</cx:pt>
          <cx:pt idx="5">NPT</cx:pt>
          <cx:pt idx="6">Human saftey</cx:pt>
          <cx:pt idx="7">Cost</cx:pt>
          <cx:pt idx="8">Cost</cx:pt>
          <cx:pt idx="9">Cost</cx:pt>
          <cx:pt idx="10">Cost</cx:pt>
          <cx:pt idx="11">Cost</cx:pt>
          <cx:pt idx="12">Cost</cx:pt>
          <cx:pt idx="13">Cost</cx:pt>
          <cx:pt idx="14">Time</cx:pt>
          <cx:pt idx="15"/>
          <cx:pt idx="16"/>
          <cx:pt idx="17"/>
          <cx:pt idx="18"/>
          <cx:pt idx="19"/>
        </cx:lvl>
      </cx:strDim>
      <cx:numDim type="size">
        <cx:f>Sheet1!$D$2:$D$21</cx:f>
        <cx:lvl ptCount="20" formatCode="General">
          <cx:pt idx="0">3</cx:pt>
          <cx:pt idx="1">2</cx:pt>
          <cx:pt idx="2">2</cx:pt>
          <cx:pt idx="3">0</cx:pt>
          <cx:pt idx="4">1</cx:pt>
          <cx:pt idx="5">4</cx:pt>
          <cx:pt idx="6">95</cx:pt>
          <cx:pt idx="7">5</cx:pt>
          <cx:pt idx="8">2</cx:pt>
          <cx:pt idx="9">1</cx:pt>
          <cx:pt idx="10">1</cx:pt>
          <cx:pt idx="11">5</cx:pt>
          <cx:pt idx="12">2</cx:pt>
          <cx:pt idx="13">2</cx:pt>
          <cx:pt idx="14">5</cx:pt>
        </cx:lvl>
      </cx:numDim>
    </cx:data>
  </cx:chartData>
  <cx:chart>
    <cx:title pos="t" align="ctr" overlay="0"/>
    <cx:plotArea>
      <cx:plotAreaRegion>
        <cx:series layoutId="treemap" uniqueId="{4028A29D-26C0-4B62-94A8-5D1546575222}">
          <cx:tx>
            <cx:txData>
              <cx:f>Sheet1!$D$1</cx:f>
              <cx:v>Series1</cx:v>
            </cx:txData>
          </cx:tx>
          <cx:dataLabels pos="inEnd">
            <cx:visibility seriesName="0" categoryName="1" value="0"/>
          </cx:dataLabels>
          <cx:dataId val="0"/>
          <cx:layoutPr>
            <cx:parentLabelLayout val="overlapping"/>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631E7-B629-46C9-A2CC-BD87F2EADCC0}" type="datetimeFigureOut">
              <a:rPr lang="en-US" smtClean="0"/>
              <a:t>6/6/2023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2379C-EA5A-4158-80D9-970047F914C6}" type="slidenum">
              <a:rPr lang="en-US" smtClean="0"/>
              <a:t>‹#›</a:t>
            </a:fld>
            <a:endParaRPr lang="en-US"/>
          </a:p>
        </p:txBody>
      </p:sp>
    </p:spTree>
    <p:extLst>
      <p:ext uri="{BB962C8B-B14F-4D97-AF65-F5344CB8AC3E}">
        <p14:creationId xmlns:p14="http://schemas.microsoft.com/office/powerpoint/2010/main" val="1566643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Times New Roman" panose="02020603050405020304" pitchFamily="18" charset="0"/>
              </a:rPr>
              <a:t>Relying solely on survey data, traditional drilling lacks efficient analysis of tools and equipment.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Times New Roman" panose="02020603050405020304" pitchFamily="18" charset="0"/>
              </a:rPr>
              <a:t>Extra costs arise from bringing up downhole equipment for component changes due to encountered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Times New Roman" panose="02020603050405020304" pitchFamily="18" charset="0"/>
              </a:rPr>
              <a:t>Computer-Aided Drilling utilizes data analysis and predictions to optimize tool and equipment selection.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Times New Roman" panose="02020603050405020304" pitchFamily="18" charset="0"/>
              </a:rPr>
              <a:t>It ensures faster, safer, and more accurate analysis based on available data and well survey predictions.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Times New Roman" panose="02020603050405020304" pitchFamily="18" charset="0"/>
              </a:rPr>
              <a:t>Efficiency: Enables efficient analysis of tools and equipment for enhanced drilling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Times New Roman" panose="02020603050405020304" pitchFamily="18" charset="0"/>
              </a:rPr>
              <a:t>Cost Reduction: Reduces expenses by eliminating unnecessary trips to the surface for component changes.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512379C-EA5A-4158-80D9-970047F914C6}" type="slidenum">
              <a:rPr lang="en-US" smtClean="0"/>
              <a:t>7</a:t>
            </a:fld>
            <a:endParaRPr lang="en-US"/>
          </a:p>
        </p:txBody>
      </p:sp>
    </p:spTree>
    <p:extLst>
      <p:ext uri="{BB962C8B-B14F-4D97-AF65-F5344CB8AC3E}">
        <p14:creationId xmlns:p14="http://schemas.microsoft.com/office/powerpoint/2010/main" val="1473700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E105022-73AA-4331-AACF-4CB43E02F3F2}" type="datetime1">
              <a:rPr lang="en-US" smtClean="0"/>
              <a:t>6/6/2023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F0EAD49-66CA-477A-94C0-A81910C2D60B}" type="slidenum">
              <a:rPr lang="en-US" smtClean="0"/>
              <a:t>‹#›</a:t>
            </a:fld>
            <a:endParaRPr lang="en-US"/>
          </a:p>
        </p:txBody>
      </p:sp>
    </p:spTree>
    <p:extLst>
      <p:ext uri="{BB962C8B-B14F-4D97-AF65-F5344CB8AC3E}">
        <p14:creationId xmlns:p14="http://schemas.microsoft.com/office/powerpoint/2010/main" val="2843919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0E9C4-C1C0-4705-984B-F97F58CAC625}" type="datetime1">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EAD49-66CA-477A-94C0-A81910C2D60B}" type="slidenum">
              <a:rPr lang="en-US" smtClean="0"/>
              <a:t>‹#›</a:t>
            </a:fld>
            <a:endParaRPr lang="en-US"/>
          </a:p>
        </p:txBody>
      </p:sp>
    </p:spTree>
    <p:extLst>
      <p:ext uri="{BB962C8B-B14F-4D97-AF65-F5344CB8AC3E}">
        <p14:creationId xmlns:p14="http://schemas.microsoft.com/office/powerpoint/2010/main" val="137978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5A571A6-6AFE-4891-B60B-8F8F058240F3}" type="datetime1">
              <a:rPr lang="en-US" smtClean="0"/>
              <a:t>6/6/2023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F0EAD49-66CA-477A-94C0-A81910C2D60B}" type="slidenum">
              <a:rPr lang="en-US" smtClean="0"/>
              <a:t>‹#›</a:t>
            </a:fld>
            <a:endParaRPr lang="en-US"/>
          </a:p>
        </p:txBody>
      </p:sp>
    </p:spTree>
    <p:extLst>
      <p:ext uri="{BB962C8B-B14F-4D97-AF65-F5344CB8AC3E}">
        <p14:creationId xmlns:p14="http://schemas.microsoft.com/office/powerpoint/2010/main" val="214601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956189-FD70-4EA5-8DE9-0C3547DC6938}" type="datetime1">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F0EAD49-66CA-477A-94C0-A81910C2D60B}" type="slidenum">
              <a:rPr lang="en-US" smtClean="0"/>
              <a:t>‹#›</a:t>
            </a:fld>
            <a:endParaRPr lang="en-US"/>
          </a:p>
        </p:txBody>
      </p:sp>
    </p:spTree>
    <p:extLst>
      <p:ext uri="{BB962C8B-B14F-4D97-AF65-F5344CB8AC3E}">
        <p14:creationId xmlns:p14="http://schemas.microsoft.com/office/powerpoint/2010/main" val="205544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9FC9968-EA68-4D69-B5E4-A288D3E6823F}" type="datetime1">
              <a:rPr lang="en-US" smtClean="0"/>
              <a:t>6/6/2023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F0EAD49-66CA-477A-94C0-A81910C2D60B}" type="slidenum">
              <a:rPr lang="en-US" smtClean="0"/>
              <a:t>‹#›</a:t>
            </a:fld>
            <a:endParaRPr lang="en-US"/>
          </a:p>
        </p:txBody>
      </p:sp>
    </p:spTree>
    <p:extLst>
      <p:ext uri="{BB962C8B-B14F-4D97-AF65-F5344CB8AC3E}">
        <p14:creationId xmlns:p14="http://schemas.microsoft.com/office/powerpoint/2010/main" val="429206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96BABB-40DE-48AC-A78E-D970765ECAC6}" type="datetime1">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EAD49-66CA-477A-94C0-A81910C2D60B}" type="slidenum">
              <a:rPr lang="en-US" smtClean="0"/>
              <a:t>‹#›</a:t>
            </a:fld>
            <a:endParaRPr lang="en-US"/>
          </a:p>
        </p:txBody>
      </p:sp>
    </p:spTree>
    <p:extLst>
      <p:ext uri="{BB962C8B-B14F-4D97-AF65-F5344CB8AC3E}">
        <p14:creationId xmlns:p14="http://schemas.microsoft.com/office/powerpoint/2010/main" val="1005677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D5EEB-B0D0-4464-849D-B575FC0326F5}" type="datetime1">
              <a:rPr lang="en-US" smtClean="0"/>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0EAD49-66CA-477A-94C0-A81910C2D60B}" type="slidenum">
              <a:rPr lang="en-US" smtClean="0"/>
              <a:t>‹#›</a:t>
            </a:fld>
            <a:endParaRPr lang="en-US"/>
          </a:p>
        </p:txBody>
      </p:sp>
    </p:spTree>
    <p:extLst>
      <p:ext uri="{BB962C8B-B14F-4D97-AF65-F5344CB8AC3E}">
        <p14:creationId xmlns:p14="http://schemas.microsoft.com/office/powerpoint/2010/main" val="423581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2AF6E9-19E9-4E83-BEE0-244ADD7FF2D2}" type="datetime1">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0EAD49-66CA-477A-94C0-A81910C2D60B}" type="slidenum">
              <a:rPr lang="en-US" smtClean="0"/>
              <a:t>‹#›</a:t>
            </a:fld>
            <a:endParaRPr lang="en-US"/>
          </a:p>
        </p:txBody>
      </p:sp>
    </p:spTree>
    <p:extLst>
      <p:ext uri="{BB962C8B-B14F-4D97-AF65-F5344CB8AC3E}">
        <p14:creationId xmlns:p14="http://schemas.microsoft.com/office/powerpoint/2010/main" val="4257109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AF86CC-83C7-41CF-AF01-2EF265D5B033}" type="datetime1">
              <a:rPr lang="en-US" smtClean="0"/>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0EAD49-66CA-477A-94C0-A81910C2D60B}" type="slidenum">
              <a:rPr lang="en-US" smtClean="0"/>
              <a:t>‹#›</a:t>
            </a:fld>
            <a:endParaRPr lang="en-US"/>
          </a:p>
        </p:txBody>
      </p:sp>
    </p:spTree>
    <p:extLst>
      <p:ext uri="{BB962C8B-B14F-4D97-AF65-F5344CB8AC3E}">
        <p14:creationId xmlns:p14="http://schemas.microsoft.com/office/powerpoint/2010/main" val="145368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00C37F7-C2AE-43B7-874A-C24A6EF99897}" type="datetime1">
              <a:rPr lang="en-US" smtClean="0"/>
              <a:t>6/6/2023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F0EAD49-66CA-477A-94C0-A81910C2D60B}" type="slidenum">
              <a:rPr lang="en-US" smtClean="0"/>
              <a:t>‹#›</a:t>
            </a:fld>
            <a:endParaRPr lang="en-US"/>
          </a:p>
        </p:txBody>
      </p:sp>
    </p:spTree>
    <p:extLst>
      <p:ext uri="{BB962C8B-B14F-4D97-AF65-F5344CB8AC3E}">
        <p14:creationId xmlns:p14="http://schemas.microsoft.com/office/powerpoint/2010/main" val="3530178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571808-4180-481F-900A-E456A8687121}" type="datetime1">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EAD49-66CA-477A-94C0-A81910C2D60B}" type="slidenum">
              <a:rPr lang="en-US" smtClean="0"/>
              <a:t>‹#›</a:t>
            </a:fld>
            <a:endParaRPr lang="en-US"/>
          </a:p>
        </p:txBody>
      </p:sp>
    </p:spTree>
    <p:extLst>
      <p:ext uri="{BB962C8B-B14F-4D97-AF65-F5344CB8AC3E}">
        <p14:creationId xmlns:p14="http://schemas.microsoft.com/office/powerpoint/2010/main" val="54699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E14A01E-DD07-4BF3-8A47-341F876AA6E8}" type="datetime1">
              <a:rPr lang="en-US" smtClean="0"/>
              <a:t>6/6/2023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F0EAD49-66CA-477A-94C0-A81910C2D60B}"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200707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4/relationships/chartEx" Target="../charts/chartEx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4/relationships/chartEx" Target="../charts/chartEx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36FD-5A61-49BC-B794-FB534722AAE6}"/>
              </a:ext>
            </a:extLst>
          </p:cNvPr>
          <p:cNvSpPr>
            <a:spLocks noGrp="1"/>
          </p:cNvSpPr>
          <p:nvPr>
            <p:ph type="ctrTitle"/>
          </p:nvPr>
        </p:nvSpPr>
        <p:spPr/>
        <p:txBody>
          <a:bodyPr>
            <a:normAutofit/>
          </a:bodyPr>
          <a:lstStyle/>
          <a:p>
            <a:r>
              <a:rPr lang="en-US" dirty="0"/>
              <a:t>Twin Digital Autonomous System For Directional Drilling</a:t>
            </a:r>
          </a:p>
        </p:txBody>
      </p:sp>
      <p:sp>
        <p:nvSpPr>
          <p:cNvPr id="3" name="Subtitle 2">
            <a:extLst>
              <a:ext uri="{FF2B5EF4-FFF2-40B4-BE49-F238E27FC236}">
                <a16:creationId xmlns:a16="http://schemas.microsoft.com/office/drawing/2014/main" id="{D8F25CD7-98C3-4E7B-B26E-AA0C06D9916D}"/>
              </a:ext>
            </a:extLst>
          </p:cNvPr>
          <p:cNvSpPr>
            <a:spLocks noGrp="1"/>
          </p:cNvSpPr>
          <p:nvPr>
            <p:ph type="subTitle" idx="1"/>
          </p:nvPr>
        </p:nvSpPr>
        <p:spPr/>
        <p:txBody>
          <a:bodyPr/>
          <a:lstStyle/>
          <a:p>
            <a:r>
              <a:rPr lang="en-US" dirty="0"/>
              <a:t>UM</a:t>
            </a:r>
            <a:r>
              <a:rPr lang="en-US" cap="none" dirty="0"/>
              <a:t>a</a:t>
            </a:r>
            <a:r>
              <a:rPr lang="en-US" dirty="0"/>
              <a:t>T Drillbotics</a:t>
            </a:r>
          </a:p>
        </p:txBody>
      </p:sp>
      <p:sp>
        <p:nvSpPr>
          <p:cNvPr id="4" name="Slide Number Placeholder 3">
            <a:extLst>
              <a:ext uri="{FF2B5EF4-FFF2-40B4-BE49-F238E27FC236}">
                <a16:creationId xmlns:a16="http://schemas.microsoft.com/office/drawing/2014/main" id="{FC804014-6DC6-44F7-8C5D-C7CAED088DFB}"/>
              </a:ext>
            </a:extLst>
          </p:cNvPr>
          <p:cNvSpPr>
            <a:spLocks noGrp="1"/>
          </p:cNvSpPr>
          <p:nvPr>
            <p:ph type="sldNum" sz="quarter" idx="12"/>
          </p:nvPr>
        </p:nvSpPr>
        <p:spPr/>
        <p:txBody>
          <a:bodyPr/>
          <a:lstStyle/>
          <a:p>
            <a:fld id="{2F0EAD49-66CA-477A-94C0-A81910C2D60B}" type="slidenum">
              <a:rPr lang="en-US" smtClean="0"/>
              <a:t>1</a:t>
            </a:fld>
            <a:endParaRPr lang="en-US"/>
          </a:p>
        </p:txBody>
      </p:sp>
      <p:pic>
        <p:nvPicPr>
          <p:cNvPr id="8" name="Picture 7">
            <a:extLst>
              <a:ext uri="{FF2B5EF4-FFF2-40B4-BE49-F238E27FC236}">
                <a16:creationId xmlns:a16="http://schemas.microsoft.com/office/drawing/2014/main" id="{D8F16C58-EF33-43D2-B156-1AB027505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158" y="3237186"/>
            <a:ext cx="6789683" cy="30840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0253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0DE9-1EF1-40BF-9D1E-685EBE8ECC0E}"/>
              </a:ext>
            </a:extLst>
          </p:cNvPr>
          <p:cNvSpPr>
            <a:spLocks noGrp="1"/>
          </p:cNvSpPr>
          <p:nvPr>
            <p:ph type="title"/>
          </p:nvPr>
        </p:nvSpPr>
        <p:spPr/>
        <p:txBody>
          <a:bodyPr/>
          <a:lstStyle/>
          <a:p>
            <a:pPr marL="0" indent="0">
              <a:lnSpc>
                <a:spcPct val="117000"/>
              </a:lnSpc>
              <a:spcBef>
                <a:spcPts val="0"/>
              </a:spcBef>
              <a:spcAft>
                <a:spcPts val="800"/>
              </a:spcAft>
              <a:buNone/>
            </a:pPr>
            <a:r>
              <a:rPr lang="en-US" sz="2800" dirty="0">
                <a:latin typeface="Calibri" panose="020F0502020204030204" pitchFamily="34" charset="0"/>
                <a:ea typeface="Calibri" panose="020F0502020204030204" pitchFamily="34" charset="0"/>
                <a:cs typeface="Times New Roman" panose="02020603050405020304" pitchFamily="18" charset="0"/>
              </a:rPr>
              <a:t>Computer-Aided Drilling: Unlocking Efficiency &amp; Safety</a:t>
            </a:r>
          </a:p>
        </p:txBody>
      </p:sp>
      <p:sp>
        <p:nvSpPr>
          <p:cNvPr id="3" name="Content Placeholder 2">
            <a:extLst>
              <a:ext uri="{FF2B5EF4-FFF2-40B4-BE49-F238E27FC236}">
                <a16:creationId xmlns:a16="http://schemas.microsoft.com/office/drawing/2014/main" id="{2F31610C-BF9E-4371-8FB7-57DA52F82E30}"/>
              </a:ext>
            </a:extLst>
          </p:cNvPr>
          <p:cNvSpPr>
            <a:spLocks noGrp="1"/>
          </p:cNvSpPr>
          <p:nvPr>
            <p:ph idx="1"/>
          </p:nvPr>
        </p:nvSpPr>
        <p:spPr>
          <a:xfrm>
            <a:off x="581193" y="2180496"/>
            <a:ext cx="6620885" cy="4323999"/>
          </a:xfrm>
        </p:spPr>
        <p:txBody>
          <a:bodyPr>
            <a:normAutofit fontScale="92500" lnSpcReduction="10000"/>
          </a:bodyPr>
          <a:lstStyle/>
          <a:p>
            <a:pPr marL="0" indent="0">
              <a:lnSpc>
                <a:spcPct val="11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7000"/>
              </a:lnSpc>
              <a:spcBef>
                <a:spcPts val="0"/>
              </a:spcBef>
              <a:spcAft>
                <a:spcPts val="800"/>
              </a:spcAft>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Times New Roman" panose="02020603050405020304" pitchFamily="18" charset="0"/>
              </a:rPr>
              <a:t>Real-time data analysis and predictive models optimize drilling.</a:t>
            </a:r>
          </a:p>
          <a:p>
            <a:pPr>
              <a:lnSpc>
                <a:spcPct val="117000"/>
              </a:lnSpc>
              <a:spcBef>
                <a:spcPts val="0"/>
              </a:spcBef>
              <a:spcAft>
                <a:spcPts val="800"/>
              </a:spcAft>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Times New Roman" panose="02020603050405020304" pitchFamily="18" charset="0"/>
              </a:rPr>
              <a:t>Minimizes errors, enhances safety, and prevents downtime.</a:t>
            </a:r>
          </a:p>
          <a:p>
            <a:pPr>
              <a:lnSpc>
                <a:spcPct val="117000"/>
              </a:lnSpc>
              <a:spcBef>
                <a:spcPts val="0"/>
              </a:spcBef>
              <a:spcAft>
                <a:spcPts val="800"/>
              </a:spcAft>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Times New Roman" panose="02020603050405020304" pitchFamily="18" charset="0"/>
              </a:rPr>
              <a:t>Revolutionizes tool analysis, reducing costs &amp; improving outcomes.</a:t>
            </a:r>
          </a:p>
          <a:p>
            <a:pPr>
              <a:lnSpc>
                <a:spcPct val="117000"/>
              </a:lnSpc>
              <a:spcBef>
                <a:spcPts val="0"/>
              </a:spcBef>
              <a:spcAft>
                <a:spcPts val="800"/>
              </a:spcAft>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Times New Roman" panose="02020603050405020304" pitchFamily="18" charset="0"/>
              </a:rPr>
              <a:t>Smarter decisions based on data and predictions.</a:t>
            </a:r>
          </a:p>
          <a:p>
            <a:pPr>
              <a:lnSpc>
                <a:spcPct val="117000"/>
              </a:lnSpc>
              <a:spcBef>
                <a:spcPts val="0"/>
              </a:spcBef>
              <a:spcAft>
                <a:spcPts val="800"/>
              </a:spcAft>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Times New Roman" panose="02020603050405020304" pitchFamily="18" charset="0"/>
              </a:rPr>
              <a:t>Automation boosts efficiency, ensures outstanding results.</a:t>
            </a:r>
          </a:p>
        </p:txBody>
      </p:sp>
      <p:sp>
        <p:nvSpPr>
          <p:cNvPr id="4" name="Slide Number Placeholder 3">
            <a:extLst>
              <a:ext uri="{FF2B5EF4-FFF2-40B4-BE49-F238E27FC236}">
                <a16:creationId xmlns:a16="http://schemas.microsoft.com/office/drawing/2014/main" id="{24731C7C-F870-4601-B4F5-236CD48FA475}"/>
              </a:ext>
            </a:extLst>
          </p:cNvPr>
          <p:cNvSpPr>
            <a:spLocks noGrp="1"/>
          </p:cNvSpPr>
          <p:nvPr>
            <p:ph type="sldNum" sz="quarter" idx="12"/>
          </p:nvPr>
        </p:nvSpPr>
        <p:spPr/>
        <p:txBody>
          <a:bodyPr/>
          <a:lstStyle/>
          <a:p>
            <a:fld id="{2F0EAD49-66CA-477A-94C0-A81910C2D60B}" type="slidenum">
              <a:rPr lang="en-US" smtClean="0"/>
              <a:t>10</a:t>
            </a:fld>
            <a:endParaRPr lang="en-US"/>
          </a:p>
        </p:txBody>
      </p:sp>
      <p:pic>
        <p:nvPicPr>
          <p:cNvPr id="5" name="Picture 4">
            <a:extLst>
              <a:ext uri="{FF2B5EF4-FFF2-40B4-BE49-F238E27FC236}">
                <a16:creationId xmlns:a16="http://schemas.microsoft.com/office/drawing/2014/main" id="{742E5E50-8506-41E0-9350-7D871E4BB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886" y="2780906"/>
            <a:ext cx="4922678" cy="33749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015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9429-101F-41CA-849A-70268B34BEE8}"/>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Proactive Planning and Automation</a:t>
            </a:r>
            <a:endParaRPr lang="en-US" dirty="0"/>
          </a:p>
        </p:txBody>
      </p:sp>
      <p:sp>
        <p:nvSpPr>
          <p:cNvPr id="3" name="Content Placeholder 2">
            <a:extLst>
              <a:ext uri="{FF2B5EF4-FFF2-40B4-BE49-F238E27FC236}">
                <a16:creationId xmlns:a16="http://schemas.microsoft.com/office/drawing/2014/main" id="{A6B225D4-BE55-4463-8FB9-4918CD4CD387}"/>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Proactive planning and automation are crucial for minimizing costs in directional drilling. Our project involves;</a:t>
            </a:r>
          </a:p>
          <a:p>
            <a:pPr marR="0">
              <a:lnSpc>
                <a:spcPct val="107000"/>
              </a:lnSpc>
              <a:spcBef>
                <a:spcPts val="0"/>
              </a:spcBef>
              <a:spcAft>
                <a:spcPts val="800"/>
              </a:spcAft>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reating a digital twin of the drilling process</a:t>
            </a:r>
          </a:p>
          <a:p>
            <a:pPr marR="0">
              <a:lnSpc>
                <a:spcPct val="107000"/>
              </a:lnSpc>
              <a:spcBef>
                <a:spcPts val="0"/>
              </a:spcBef>
              <a:spcAft>
                <a:spcPts val="800"/>
              </a:spcAft>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utomating it while considering human input.</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approach surpasses conventional software solutions by integrating;</a:t>
            </a:r>
          </a:p>
          <a:p>
            <a:pPr marR="0">
              <a:lnSpc>
                <a:spcPct val="107000"/>
              </a:lnSpc>
              <a:spcBef>
                <a:spcPts val="0"/>
              </a:spcBef>
              <a:spcAft>
                <a:spcPts val="800"/>
              </a:spcAft>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ell planning</a:t>
            </a:r>
          </a:p>
          <a:p>
            <a:pPr marR="0">
              <a:lnSpc>
                <a:spcPct val="107000"/>
              </a:lnSpc>
              <a:spcBef>
                <a:spcPts val="0"/>
              </a:spcBef>
              <a:spcAft>
                <a:spcPts val="800"/>
              </a:spcAft>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Automatic and efficient selection of drilling equipment(Drill string).</a:t>
            </a:r>
          </a:p>
          <a:p>
            <a:pPr marR="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Precise well steering.</a:t>
            </a:r>
          </a:p>
        </p:txBody>
      </p:sp>
      <p:sp>
        <p:nvSpPr>
          <p:cNvPr id="4" name="Slide Number Placeholder 3">
            <a:extLst>
              <a:ext uri="{FF2B5EF4-FFF2-40B4-BE49-F238E27FC236}">
                <a16:creationId xmlns:a16="http://schemas.microsoft.com/office/drawing/2014/main" id="{7FFA9E71-84F7-49B8-93F8-D3133B097DEB}"/>
              </a:ext>
            </a:extLst>
          </p:cNvPr>
          <p:cNvSpPr>
            <a:spLocks noGrp="1"/>
          </p:cNvSpPr>
          <p:nvPr>
            <p:ph type="sldNum" sz="quarter" idx="12"/>
          </p:nvPr>
        </p:nvSpPr>
        <p:spPr/>
        <p:txBody>
          <a:bodyPr/>
          <a:lstStyle/>
          <a:p>
            <a:fld id="{2F0EAD49-66CA-477A-94C0-A81910C2D60B}" type="slidenum">
              <a:rPr lang="en-US" smtClean="0"/>
              <a:t>11</a:t>
            </a:fld>
            <a:endParaRPr lang="en-US"/>
          </a:p>
        </p:txBody>
      </p:sp>
    </p:spTree>
    <p:extLst>
      <p:ext uri="{BB962C8B-B14F-4D97-AF65-F5344CB8AC3E}">
        <p14:creationId xmlns:p14="http://schemas.microsoft.com/office/powerpoint/2010/main" val="664016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819D-AA0A-4BED-BEEB-74F77D22DB8F}"/>
              </a:ext>
            </a:extLst>
          </p:cNvPr>
          <p:cNvSpPr>
            <a:spLocks noGrp="1"/>
          </p:cNvSpPr>
          <p:nvPr>
            <p:ph type="title"/>
          </p:nvPr>
        </p:nvSpPr>
        <p:spPr>
          <a:xfrm>
            <a:off x="581191" y="692825"/>
            <a:ext cx="11029616" cy="1013800"/>
          </a:xfrm>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Leveraging Advanced Technologies and AI</a:t>
            </a:r>
          </a:p>
        </p:txBody>
      </p:sp>
      <p:sp>
        <p:nvSpPr>
          <p:cNvPr id="3" name="Content Placeholder 2">
            <a:extLst>
              <a:ext uri="{FF2B5EF4-FFF2-40B4-BE49-F238E27FC236}">
                <a16:creationId xmlns:a16="http://schemas.microsoft.com/office/drawing/2014/main" id="{DFBCA5C4-27AE-43C0-8D27-1A0A7141E099}"/>
              </a:ext>
            </a:extLst>
          </p:cNvPr>
          <p:cNvSpPr>
            <a:spLocks noGrp="1"/>
          </p:cNvSpPr>
          <p:nvPr>
            <p:ph idx="1"/>
          </p:nvPr>
        </p:nvSpPr>
        <p:spPr>
          <a:xfrm>
            <a:off x="581192" y="2180496"/>
            <a:ext cx="11029615" cy="1337145"/>
          </a:xfrm>
        </p:spPr>
        <p:txBody>
          <a:bodyPr/>
          <a:lstStyle/>
          <a:p>
            <a:pPr marL="0" indent="0">
              <a:buNone/>
            </a:pPr>
            <a:r>
              <a:rPr lang="en-US" dirty="0">
                <a:latin typeface="Calibri" panose="020F0502020204030204" pitchFamily="34" charset="0"/>
                <a:ea typeface="Calibri" panose="020F0502020204030204" pitchFamily="34" charset="0"/>
                <a:cs typeface="Times New Roman" panose="02020603050405020304" pitchFamily="18" charset="0"/>
              </a:rPr>
              <a:t>By leveraging digital twins, real-time data analysis, and artificial intelligence (AI), our system simulates and optimizes the directional drilling process before operations begin. This comprehensive approach, combined with our own derived efficient equipment selection algorithms, reduces costs, improves efficiency, and enhances safety by minimizing errors and intervention.</a:t>
            </a:r>
          </a:p>
        </p:txBody>
      </p:sp>
      <p:pic>
        <p:nvPicPr>
          <p:cNvPr id="7" name="Picture 6">
            <a:extLst>
              <a:ext uri="{FF2B5EF4-FFF2-40B4-BE49-F238E27FC236}">
                <a16:creationId xmlns:a16="http://schemas.microsoft.com/office/drawing/2014/main" id="{92FC4425-DB07-4838-9F04-DB351BD28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0069" y="3871653"/>
            <a:ext cx="3987021" cy="1980972"/>
          </a:xfrm>
          <a:prstGeom prst="rect">
            <a:avLst/>
          </a:prstGeom>
        </p:spPr>
      </p:pic>
      <p:sp>
        <p:nvSpPr>
          <p:cNvPr id="8" name="TextBox 7">
            <a:extLst>
              <a:ext uri="{FF2B5EF4-FFF2-40B4-BE49-F238E27FC236}">
                <a16:creationId xmlns:a16="http://schemas.microsoft.com/office/drawing/2014/main" id="{18FF9DE6-CBC8-453F-8C7E-F6AACD0E482C}"/>
              </a:ext>
            </a:extLst>
          </p:cNvPr>
          <p:cNvSpPr txBox="1"/>
          <p:nvPr/>
        </p:nvSpPr>
        <p:spPr>
          <a:xfrm>
            <a:off x="7934911" y="6038217"/>
            <a:ext cx="2677336" cy="253916"/>
          </a:xfrm>
          <a:prstGeom prst="rect">
            <a:avLst/>
          </a:prstGeom>
          <a:noFill/>
        </p:spPr>
        <p:txBody>
          <a:bodyPr wrap="none" rtlCol="0">
            <a:spAutoFit/>
          </a:bodyPr>
          <a:lstStyle/>
          <a:p>
            <a:r>
              <a:rPr lang="en-US" sz="1050" dirty="0"/>
              <a:t>Normalization of data for drill string selection</a:t>
            </a:r>
          </a:p>
        </p:txBody>
      </p:sp>
      <p:sp>
        <p:nvSpPr>
          <p:cNvPr id="4" name="Slide Number Placeholder 3">
            <a:extLst>
              <a:ext uri="{FF2B5EF4-FFF2-40B4-BE49-F238E27FC236}">
                <a16:creationId xmlns:a16="http://schemas.microsoft.com/office/drawing/2014/main" id="{8B57DA3D-C210-47A4-B8BE-C6401298625B}"/>
              </a:ext>
            </a:extLst>
          </p:cNvPr>
          <p:cNvSpPr>
            <a:spLocks noGrp="1"/>
          </p:cNvSpPr>
          <p:nvPr>
            <p:ph type="sldNum" sz="quarter" idx="12"/>
          </p:nvPr>
        </p:nvSpPr>
        <p:spPr/>
        <p:txBody>
          <a:bodyPr/>
          <a:lstStyle/>
          <a:p>
            <a:fld id="{2F0EAD49-66CA-477A-94C0-A81910C2D60B}" type="slidenum">
              <a:rPr lang="en-US" smtClean="0"/>
              <a:t>12</a:t>
            </a:fld>
            <a:endParaRPr lang="en-US"/>
          </a:p>
        </p:txBody>
      </p:sp>
    </p:spTree>
    <p:extLst>
      <p:ext uri="{BB962C8B-B14F-4D97-AF65-F5344CB8AC3E}">
        <p14:creationId xmlns:p14="http://schemas.microsoft.com/office/powerpoint/2010/main" val="3737539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6E3D7-8161-4F3D-BBE8-E40006678C6F}"/>
              </a:ext>
            </a:extLst>
          </p:cNvPr>
          <p:cNvSpPr>
            <a:spLocks noGrp="1"/>
          </p:cNvSpPr>
          <p:nvPr>
            <p:ph type="title"/>
          </p:nvPr>
        </p:nvSpPr>
        <p:spPr/>
        <p:txBody>
          <a:bodyPr/>
          <a:lstStyle/>
          <a:p>
            <a:r>
              <a:rPr lang="en-US" dirty="0"/>
              <a:t>Unlocking the Future of Drilling</a:t>
            </a:r>
          </a:p>
        </p:txBody>
      </p:sp>
      <p:sp>
        <p:nvSpPr>
          <p:cNvPr id="3" name="Content Placeholder 2">
            <a:extLst>
              <a:ext uri="{FF2B5EF4-FFF2-40B4-BE49-F238E27FC236}">
                <a16:creationId xmlns:a16="http://schemas.microsoft.com/office/drawing/2014/main" id="{D0B56D46-830A-4243-A350-F03698539BEB}"/>
              </a:ext>
            </a:extLst>
          </p:cNvPr>
          <p:cNvSpPr>
            <a:spLocks noGrp="1"/>
          </p:cNvSpPr>
          <p:nvPr>
            <p:ph idx="1"/>
          </p:nvPr>
        </p:nvSpPr>
        <p:spPr>
          <a:xfrm>
            <a:off x="581192" y="2172475"/>
            <a:ext cx="11029615" cy="2961549"/>
          </a:xfrm>
        </p:spPr>
        <p:txBody>
          <a:bodyPr>
            <a:normAutofit/>
          </a:bodyPr>
          <a:lstStyle/>
          <a:p>
            <a:pPr marL="0" indent="0">
              <a:buNone/>
            </a:pPr>
            <a:r>
              <a:rPr lang="en-US" dirty="0"/>
              <a:t>Our virtual drilling system revolutionizes the oil and gas industry by leveraging advanced technologies, including digital twins, real-time data analysis, and artificial intelligence. With enhanced productivity, improved safety, and reduced costs, we are shaping a more efficient and sustainable future in drilling.</a:t>
            </a:r>
          </a:p>
          <a:p>
            <a:pPr marL="0" indent="0">
              <a:buNone/>
            </a:pPr>
            <a:endParaRPr lang="en-US" dirty="0"/>
          </a:p>
          <a:p>
            <a:pPr marL="0" indent="0">
              <a:buNone/>
            </a:pPr>
            <a:r>
              <a:rPr lang="en-US" dirty="0"/>
              <a:t>Join us on this transformative journey as we lead the way towards optimized operations and increased environmental responsibility.</a:t>
            </a:r>
          </a:p>
        </p:txBody>
      </p:sp>
      <p:sp>
        <p:nvSpPr>
          <p:cNvPr id="4" name="TextBox 3">
            <a:extLst>
              <a:ext uri="{FF2B5EF4-FFF2-40B4-BE49-F238E27FC236}">
                <a16:creationId xmlns:a16="http://schemas.microsoft.com/office/drawing/2014/main" id="{71CE1693-46AE-47CC-8DC0-3CD3F82C8A65}"/>
              </a:ext>
            </a:extLst>
          </p:cNvPr>
          <p:cNvSpPr txBox="1"/>
          <p:nvPr/>
        </p:nvSpPr>
        <p:spPr>
          <a:xfrm>
            <a:off x="9038253" y="5371362"/>
            <a:ext cx="2649893" cy="584775"/>
          </a:xfrm>
          <a:prstGeom prst="rect">
            <a:avLst/>
          </a:prstGeom>
          <a:solidFill>
            <a:schemeClr val="accent2">
              <a:lumMod val="75000"/>
            </a:schemeClr>
          </a:solidFill>
        </p:spPr>
        <p:txBody>
          <a:bodyPr wrap="square" rtlCol="0">
            <a:spAutoFit/>
          </a:bodyPr>
          <a:lstStyle/>
          <a:p>
            <a:r>
              <a:rPr lang="en-US" sz="3200" dirty="0">
                <a:solidFill>
                  <a:schemeClr val="bg1"/>
                </a:solidFill>
              </a:rPr>
              <a:t>Thank you</a:t>
            </a:r>
          </a:p>
        </p:txBody>
      </p:sp>
      <p:sp>
        <p:nvSpPr>
          <p:cNvPr id="5" name="Slide Number Placeholder 4">
            <a:extLst>
              <a:ext uri="{FF2B5EF4-FFF2-40B4-BE49-F238E27FC236}">
                <a16:creationId xmlns:a16="http://schemas.microsoft.com/office/drawing/2014/main" id="{F0F69EAF-C158-45CB-B523-C4701F182393}"/>
              </a:ext>
            </a:extLst>
          </p:cNvPr>
          <p:cNvSpPr>
            <a:spLocks noGrp="1"/>
          </p:cNvSpPr>
          <p:nvPr>
            <p:ph type="sldNum" sz="quarter" idx="12"/>
          </p:nvPr>
        </p:nvSpPr>
        <p:spPr/>
        <p:txBody>
          <a:bodyPr/>
          <a:lstStyle/>
          <a:p>
            <a:fld id="{2F0EAD49-66CA-477A-94C0-A81910C2D60B}" type="slidenum">
              <a:rPr lang="en-US" smtClean="0"/>
              <a:t>13</a:t>
            </a:fld>
            <a:endParaRPr lang="en-US"/>
          </a:p>
        </p:txBody>
      </p:sp>
    </p:spTree>
    <p:extLst>
      <p:ext uri="{BB962C8B-B14F-4D97-AF65-F5344CB8AC3E}">
        <p14:creationId xmlns:p14="http://schemas.microsoft.com/office/powerpoint/2010/main" val="407970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DA83-F6A3-4DC0-B461-511E0C7B22C0}"/>
              </a:ext>
            </a:extLst>
          </p:cNvPr>
          <p:cNvSpPr>
            <a:spLocks noGrp="1"/>
          </p:cNvSpPr>
          <p:nvPr>
            <p:ph type="title"/>
          </p:nvPr>
        </p:nvSpPr>
        <p:spPr/>
        <p:txBody>
          <a:bodyPr/>
          <a:lstStyle/>
          <a:p>
            <a:r>
              <a:rPr lang="en-US" dirty="0"/>
              <a:t>Unveiling the Earth's Secrets</a:t>
            </a:r>
          </a:p>
        </p:txBody>
      </p:sp>
      <p:sp>
        <p:nvSpPr>
          <p:cNvPr id="3" name="Content Placeholder 2">
            <a:extLst>
              <a:ext uri="{FF2B5EF4-FFF2-40B4-BE49-F238E27FC236}">
                <a16:creationId xmlns:a16="http://schemas.microsoft.com/office/drawing/2014/main" id="{B05E4806-52DF-45F5-9006-79731115CC74}"/>
              </a:ext>
            </a:extLst>
          </p:cNvPr>
          <p:cNvSpPr>
            <a:spLocks noGrp="1"/>
          </p:cNvSpPr>
          <p:nvPr>
            <p:ph idx="1"/>
          </p:nvPr>
        </p:nvSpPr>
        <p:spPr>
          <a:xfrm>
            <a:off x="581193" y="2228295"/>
            <a:ext cx="5615422" cy="3630504"/>
          </a:xfrm>
        </p:spPr>
        <p:txBody>
          <a:bodyPr/>
          <a:lstStyle/>
          <a:p>
            <a:pPr algn="l">
              <a:buFont typeface="Wingdings" panose="05000000000000000000" pitchFamily="2" charset="2"/>
              <a:buChar char="q"/>
            </a:pPr>
            <a:r>
              <a:rPr lang="en-US" dirty="0">
                <a:solidFill>
                  <a:srgbClr val="000000"/>
                </a:solidFill>
                <a:latin typeface="Calibri" panose="020F0502020204030204" pitchFamily="34" charset="0"/>
              </a:rPr>
              <a:t>Drilling is a crucial process used to penetrate the Earth's surface, revealing valuable information about its composition, resources, and geological history.</a:t>
            </a:r>
          </a:p>
          <a:p>
            <a:pPr marL="0" indent="0">
              <a:buNone/>
            </a:pPr>
            <a:endParaRPr lang="en-US" sz="1800" dirty="0">
              <a:solidFill>
                <a:srgbClr val="000000"/>
              </a:solidFill>
              <a:effectLst/>
              <a:latin typeface="Calibri" panose="020F0502020204030204" pitchFamily="34" charset="0"/>
              <a:ea typeface="Times New Roman" panose="02020603050405020304" pitchFamily="18" charset="0"/>
            </a:endParaRPr>
          </a:p>
          <a:p>
            <a:pPr>
              <a:buFont typeface="Wingdings" panose="05000000000000000000" pitchFamily="2" charset="2"/>
              <a:buChar char="q"/>
            </a:pPr>
            <a:r>
              <a:rPr lang="en-US" sz="1800" dirty="0">
                <a:solidFill>
                  <a:srgbClr val="000000"/>
                </a:solidFill>
                <a:effectLst/>
                <a:latin typeface="Calibri" panose="020F0502020204030204" pitchFamily="34" charset="0"/>
                <a:ea typeface="Times New Roman" panose="02020603050405020304" pitchFamily="18" charset="0"/>
              </a:rPr>
              <a:t>Drilling is the primary method used to extract hydrocarbons from the Earth's subsurface.</a:t>
            </a:r>
          </a:p>
          <a:p>
            <a:pPr marL="0" indent="0" algn="l">
              <a:buNone/>
            </a:pPr>
            <a:endParaRPr lang="en-US" dirty="0">
              <a:solidFill>
                <a:srgbClr val="000000"/>
              </a:solidFill>
              <a:latin typeface="Calibri" panose="020F0502020204030204" pitchFamily="34" charset="0"/>
            </a:endParaRPr>
          </a:p>
          <a:p>
            <a:pPr algn="l">
              <a:buFont typeface="Wingdings" panose="05000000000000000000" pitchFamily="2" charset="2"/>
              <a:buChar char="q"/>
            </a:pPr>
            <a:r>
              <a:rPr lang="en-US" dirty="0">
                <a:solidFill>
                  <a:srgbClr val="000000"/>
                </a:solidFill>
                <a:latin typeface="Calibri" panose="020F0502020204030204" pitchFamily="34" charset="0"/>
              </a:rPr>
              <a:t>It involves creating deep holes or wells in the Earth's crust, allowing access to subsurface materials that are otherwise hidden from direct observation.</a:t>
            </a:r>
          </a:p>
        </p:txBody>
      </p:sp>
      <p:sp>
        <p:nvSpPr>
          <p:cNvPr id="4" name="Slide Number Placeholder 3">
            <a:extLst>
              <a:ext uri="{FF2B5EF4-FFF2-40B4-BE49-F238E27FC236}">
                <a16:creationId xmlns:a16="http://schemas.microsoft.com/office/drawing/2014/main" id="{F3491BFC-271F-4BE9-89B6-C5504FB32D47}"/>
              </a:ext>
            </a:extLst>
          </p:cNvPr>
          <p:cNvSpPr>
            <a:spLocks noGrp="1"/>
          </p:cNvSpPr>
          <p:nvPr>
            <p:ph type="sldNum" sz="quarter" idx="12"/>
          </p:nvPr>
        </p:nvSpPr>
        <p:spPr/>
        <p:txBody>
          <a:bodyPr/>
          <a:lstStyle/>
          <a:p>
            <a:fld id="{2F0EAD49-66CA-477A-94C0-A81910C2D60B}" type="slidenum">
              <a:rPr lang="en-US" smtClean="0"/>
              <a:t>2</a:t>
            </a:fld>
            <a:endParaRPr lang="en-US"/>
          </a:p>
        </p:txBody>
      </p:sp>
      <p:pic>
        <p:nvPicPr>
          <p:cNvPr id="8" name="Picture 7">
            <a:extLst>
              <a:ext uri="{FF2B5EF4-FFF2-40B4-BE49-F238E27FC236}">
                <a16:creationId xmlns:a16="http://schemas.microsoft.com/office/drawing/2014/main" id="{03D3894F-B3ED-492D-AAB8-3144B3247A2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374" b="95567" l="0" r="96371">
                        <a14:foregroundMark x1="403" y1="94581" x2="403" y2="94581"/>
                        <a14:foregroundMark x1="3629" y1="94581" x2="3629" y2="94581"/>
                        <a14:foregroundMark x1="12097" y1="94089" x2="12097" y2="94089"/>
                        <a14:foregroundMark x1="12097" y1="94089" x2="12097" y2="94089"/>
                        <a14:foregroundMark x1="14516" y1="94089" x2="14516" y2="94089"/>
                        <a14:foregroundMark x1="21371" y1="95567" x2="21371" y2="95567"/>
                        <a14:foregroundMark x1="12903" y1="51724" x2="12903" y2="51724"/>
                        <a14:foregroundMark x1="22984" y1="47291" x2="22984" y2="47291"/>
                        <a14:foregroundMark x1="91935" y1="69951" x2="91935" y2="69951"/>
                        <a14:foregroundMark x1="85887" y1="51724" x2="85887" y2="51724"/>
                        <a14:foregroundMark x1="89516" y1="51724" x2="89516" y2="51724"/>
                        <a14:foregroundMark x1="79839" y1="51724" x2="79839" y2="51724"/>
                        <a14:foregroundMark x1="82258" y1="51724" x2="82258" y2="51724"/>
                        <a14:foregroundMark x1="90726" y1="51724" x2="90726" y2="51724"/>
                        <a14:foregroundMark x1="94758" y1="51724" x2="94758" y2="51724"/>
                        <a14:foregroundMark x1="91532" y1="51724" x2="91532" y2="51724"/>
                        <a14:foregroundMark x1="96774" y1="51724" x2="96774" y2="51724"/>
                        <a14:foregroundMark x1="64919" y1="42365" x2="64919" y2="42365"/>
                        <a14:foregroundMark x1="64919" y1="44828" x2="64919" y2="44828"/>
                        <a14:foregroundMark x1="64919" y1="46305" x2="64919" y2="46305"/>
                        <a14:foregroundMark x1="63710" y1="39409" x2="63710" y2="39409"/>
                        <a14:foregroundMark x1="34274" y1="42365" x2="34274" y2="42365"/>
                        <a14:foregroundMark x1="35484" y1="44828" x2="35484" y2="44828"/>
                        <a14:foregroundMark x1="79024" y1="48503" x2="87097" y2="51724"/>
                        <a14:foregroundMark x1="75985" y1="47291" x2="76354" y2="47438"/>
                        <a14:foregroundMark x1="71364" y1="45448" x2="75985" y2="47291"/>
                        <a14:foregroundMark x1="67339" y1="43350" x2="68952" y2="44828"/>
                        <a14:foregroundMark x1="18548" y1="8374" x2="18548" y2="8374"/>
                        <a14:foregroundMark x1="92742" y1="66010" x2="92742" y2="66010"/>
                        <a14:foregroundMark x1="94355" y1="65025" x2="94355" y2="65025"/>
                        <a14:foregroundMark x1="6048" y1="54680" x2="6048" y2="54680"/>
                        <a14:foregroundMark x1="7258" y1="59113" x2="7258" y2="59113"/>
                        <a14:foregroundMark x1="6048" y1="59606" x2="6048" y2="59606"/>
                        <a14:foregroundMark x1="6048" y1="62069" x2="6048" y2="62069"/>
                        <a14:backgroundMark x1="70161" y1="47291" x2="70161" y2="47291"/>
                        <a14:backgroundMark x1="68952" y1="47291" x2="68952" y2="47291"/>
                        <a14:backgroundMark x1="68952" y1="47291" x2="68952" y2="47291"/>
                        <a14:backgroundMark x1="68952" y1="47291" x2="68952" y2="47291"/>
                        <a14:backgroundMark x1="68952" y1="47291" x2="67687" y2="46261"/>
                        <a14:backgroundMark x1="72984" y1="48276" x2="70161" y2="48768"/>
                        <a14:backgroundMark x1="75403" y1="49261" x2="78629" y2="49261"/>
                      </a14:backgroundRemoval>
                    </a14:imgEffect>
                  </a14:imgLayer>
                </a14:imgProps>
              </a:ext>
              <a:ext uri="{28A0092B-C50C-407E-A947-70E740481C1C}">
                <a14:useLocalDpi xmlns:a14="http://schemas.microsoft.com/office/drawing/2010/main" val="0"/>
              </a:ext>
            </a:extLst>
          </a:blip>
          <a:stretch>
            <a:fillRect/>
          </a:stretch>
        </p:blipFill>
        <p:spPr>
          <a:xfrm>
            <a:off x="6335121" y="2068497"/>
            <a:ext cx="4749433" cy="38876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504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84AF-C355-4194-8A7D-CFF4FE82E1C2}"/>
              </a:ext>
            </a:extLst>
          </p:cNvPr>
          <p:cNvSpPr>
            <a:spLocks noGrp="1"/>
          </p:cNvSpPr>
          <p:nvPr>
            <p:ph type="title"/>
          </p:nvPr>
        </p:nvSpPr>
        <p:spPr/>
        <p:txBody>
          <a:bodyPr/>
          <a:lstStyle/>
          <a:p>
            <a:r>
              <a:rPr lang="en-US" dirty="0"/>
              <a:t>Types of drilling</a:t>
            </a:r>
          </a:p>
        </p:txBody>
      </p:sp>
      <p:sp>
        <p:nvSpPr>
          <p:cNvPr id="3" name="Content Placeholder 2">
            <a:extLst>
              <a:ext uri="{FF2B5EF4-FFF2-40B4-BE49-F238E27FC236}">
                <a16:creationId xmlns:a16="http://schemas.microsoft.com/office/drawing/2014/main" id="{3018FFA3-0684-4051-8674-70A583F88331}"/>
              </a:ext>
            </a:extLst>
          </p:cNvPr>
          <p:cNvSpPr>
            <a:spLocks noGrp="1"/>
          </p:cNvSpPr>
          <p:nvPr>
            <p:ph idx="1"/>
          </p:nvPr>
        </p:nvSpPr>
        <p:spPr/>
        <p:txBody>
          <a:bodyPr/>
          <a:lstStyle/>
          <a:p>
            <a:pPr marL="0" indent="0">
              <a:buNone/>
            </a:pPr>
            <a:endParaRPr lang="en-US" sz="1800" dirty="0">
              <a:solidFill>
                <a:srgbClr val="000000"/>
              </a:solidFill>
              <a:effectLst/>
              <a:latin typeface="Calibri" panose="020F0502020204030204" pitchFamily="34" charset="0"/>
              <a:ea typeface="Times New Roman" panose="02020603050405020304" pitchFamily="18" charset="0"/>
            </a:endParaRPr>
          </a:p>
          <a:p>
            <a:pPr>
              <a:buFont typeface="Wingdings" panose="05000000000000000000" pitchFamily="2" charset="2"/>
              <a:buChar char="q"/>
            </a:pPr>
            <a:r>
              <a:rPr lang="en-US" sz="1800" dirty="0">
                <a:solidFill>
                  <a:srgbClr val="000000"/>
                </a:solidFill>
                <a:effectLst/>
                <a:latin typeface="Calibri" panose="020F0502020204030204" pitchFamily="34" charset="0"/>
                <a:ea typeface="Times New Roman" panose="02020603050405020304" pitchFamily="18" charset="0"/>
              </a:rPr>
              <a:t>In the oil and gas industry</a:t>
            </a:r>
            <a:r>
              <a:rPr lang="en-US" dirty="0">
                <a:solidFill>
                  <a:srgbClr val="000000"/>
                </a:solidFill>
                <a:latin typeface="Calibri" panose="020F0502020204030204" pitchFamily="34" charset="0"/>
                <a:ea typeface="Times New Roman" panose="02020603050405020304" pitchFamily="18" charset="0"/>
              </a:rPr>
              <a:t>;</a:t>
            </a:r>
            <a:r>
              <a:rPr lang="en-US" sz="1800" dirty="0">
                <a:solidFill>
                  <a:srgbClr val="000000"/>
                </a:solidFill>
                <a:effectLst/>
                <a:latin typeface="Calibri" panose="020F0502020204030204" pitchFamily="34" charset="0"/>
                <a:ea typeface="Times New Roman" panose="02020603050405020304" pitchFamily="18" charset="0"/>
              </a:rPr>
              <a:t> </a:t>
            </a:r>
          </a:p>
          <a:p>
            <a:pPr lvl="1">
              <a:buFont typeface="Wingdings" panose="05000000000000000000" pitchFamily="2" charset="2"/>
              <a:buChar char="ü"/>
            </a:pPr>
            <a:r>
              <a:rPr lang="en-US" dirty="0">
                <a:solidFill>
                  <a:srgbClr val="000000"/>
                </a:solidFill>
                <a:effectLst/>
                <a:latin typeface="Calibri" panose="020F0502020204030204" pitchFamily="34" charset="0"/>
                <a:ea typeface="Times New Roman" panose="02020603050405020304" pitchFamily="18" charset="0"/>
              </a:rPr>
              <a:t>vertical and </a:t>
            </a:r>
          </a:p>
          <a:p>
            <a:pPr lvl="1">
              <a:buFont typeface="Wingdings" panose="05000000000000000000" pitchFamily="2" charset="2"/>
              <a:buChar char="ü"/>
            </a:pPr>
            <a:r>
              <a:rPr lang="en-US" dirty="0">
                <a:solidFill>
                  <a:srgbClr val="000000"/>
                </a:solidFill>
                <a:effectLst/>
                <a:latin typeface="Calibri" panose="020F0502020204030204" pitchFamily="34" charset="0"/>
                <a:ea typeface="Times New Roman" panose="02020603050405020304" pitchFamily="18" charset="0"/>
              </a:rPr>
              <a:t>directional </a:t>
            </a:r>
          </a:p>
          <a:p>
            <a:pPr marL="324000" lvl="1" indent="0">
              <a:buNone/>
            </a:pPr>
            <a:r>
              <a:rPr lang="en-US" sz="1800" dirty="0">
                <a:solidFill>
                  <a:srgbClr val="000000"/>
                </a:solidFill>
                <a:effectLst/>
                <a:latin typeface="Calibri" panose="020F0502020204030204" pitchFamily="34" charset="0"/>
                <a:ea typeface="Times New Roman" panose="02020603050405020304" pitchFamily="18" charset="0"/>
              </a:rPr>
              <a:t>drilling methods have been employed to intersect reservoirs and extract hydrocarbons. </a:t>
            </a:r>
          </a:p>
          <a:p>
            <a:pPr marL="0" indent="0">
              <a:buNone/>
            </a:pPr>
            <a:endParaRPr lang="en-US" sz="1800" dirty="0">
              <a:solidFill>
                <a:srgbClr val="000000"/>
              </a:solidFill>
              <a:effectLst/>
              <a:latin typeface="Calibri" panose="020F0502020204030204" pitchFamily="34" charset="0"/>
              <a:ea typeface="Times New Roman" panose="02020603050405020304" pitchFamily="18" charset="0"/>
            </a:endParaRPr>
          </a:p>
          <a:p>
            <a:pPr>
              <a:buFont typeface="Wingdings" panose="05000000000000000000" pitchFamily="2" charset="2"/>
              <a:buChar char="q"/>
            </a:pPr>
            <a:r>
              <a:rPr lang="en-US" sz="1800" dirty="0">
                <a:solidFill>
                  <a:srgbClr val="000000"/>
                </a:solidFill>
                <a:effectLst/>
                <a:latin typeface="Calibri" panose="020F0502020204030204" pitchFamily="34" charset="0"/>
                <a:ea typeface="Times New Roman" panose="02020603050405020304" pitchFamily="18" charset="0"/>
              </a:rPr>
              <a:t>Each method comes with its own set of advantages and disadvantages.</a:t>
            </a:r>
            <a:endParaRPr lang="en-US" dirty="0"/>
          </a:p>
        </p:txBody>
      </p:sp>
      <p:sp>
        <p:nvSpPr>
          <p:cNvPr id="4" name="Slide Number Placeholder 3">
            <a:extLst>
              <a:ext uri="{FF2B5EF4-FFF2-40B4-BE49-F238E27FC236}">
                <a16:creationId xmlns:a16="http://schemas.microsoft.com/office/drawing/2014/main" id="{69C96007-B8FB-492E-AA2E-28AE97F27489}"/>
              </a:ext>
            </a:extLst>
          </p:cNvPr>
          <p:cNvSpPr>
            <a:spLocks noGrp="1"/>
          </p:cNvSpPr>
          <p:nvPr>
            <p:ph type="sldNum" sz="quarter" idx="12"/>
          </p:nvPr>
        </p:nvSpPr>
        <p:spPr/>
        <p:txBody>
          <a:bodyPr/>
          <a:lstStyle/>
          <a:p>
            <a:fld id="{2F0EAD49-66CA-477A-94C0-A81910C2D60B}" type="slidenum">
              <a:rPr lang="en-US" smtClean="0"/>
              <a:t>3</a:t>
            </a:fld>
            <a:endParaRPr lang="en-US"/>
          </a:p>
        </p:txBody>
      </p:sp>
    </p:spTree>
    <p:extLst>
      <p:ext uri="{BB962C8B-B14F-4D97-AF65-F5344CB8AC3E}">
        <p14:creationId xmlns:p14="http://schemas.microsoft.com/office/powerpoint/2010/main" val="371201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5D2B-FDE7-49F5-85E6-CFBFB53D11EA}"/>
              </a:ext>
            </a:extLst>
          </p:cNvPr>
          <p:cNvSpPr>
            <a:spLocks noGrp="1"/>
          </p:cNvSpPr>
          <p:nvPr>
            <p:ph type="title"/>
          </p:nvPr>
        </p:nvSpPr>
        <p:spPr/>
        <p:txBody>
          <a:bodyPr/>
          <a:lstStyle/>
          <a:p>
            <a:r>
              <a:rPr lang="en-US" dirty="0"/>
              <a:t>Vertical VS  Directional Drilling</a:t>
            </a:r>
          </a:p>
        </p:txBody>
      </p:sp>
      <p:pic>
        <p:nvPicPr>
          <p:cNvPr id="15" name="Picture 14">
            <a:extLst>
              <a:ext uri="{FF2B5EF4-FFF2-40B4-BE49-F238E27FC236}">
                <a16:creationId xmlns:a16="http://schemas.microsoft.com/office/drawing/2014/main" id="{5145F69E-3BEA-48F0-AC3C-A6965C89F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7728" y="2088185"/>
            <a:ext cx="2137643" cy="3602705"/>
          </a:xfrm>
          <a:prstGeom prst="rect">
            <a:avLst/>
          </a:prstGeom>
        </p:spPr>
      </p:pic>
      <p:pic>
        <p:nvPicPr>
          <p:cNvPr id="17" name="Picture 16">
            <a:extLst>
              <a:ext uri="{FF2B5EF4-FFF2-40B4-BE49-F238E27FC236}">
                <a16:creationId xmlns:a16="http://schemas.microsoft.com/office/drawing/2014/main" id="{F9161298-08F0-44CE-B7EF-7F2867670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942" y="2088185"/>
            <a:ext cx="4326178" cy="3547505"/>
          </a:xfrm>
          <a:prstGeom prst="rect">
            <a:avLst/>
          </a:prstGeom>
        </p:spPr>
      </p:pic>
      <p:sp>
        <p:nvSpPr>
          <p:cNvPr id="18" name="TextBox 17">
            <a:extLst>
              <a:ext uri="{FF2B5EF4-FFF2-40B4-BE49-F238E27FC236}">
                <a16:creationId xmlns:a16="http://schemas.microsoft.com/office/drawing/2014/main" id="{655088B2-556A-4250-8681-6B5D4CCD4AC6}"/>
              </a:ext>
            </a:extLst>
          </p:cNvPr>
          <p:cNvSpPr txBox="1"/>
          <p:nvPr/>
        </p:nvSpPr>
        <p:spPr>
          <a:xfrm>
            <a:off x="2893268" y="5778643"/>
            <a:ext cx="1259632" cy="246221"/>
          </a:xfrm>
          <a:prstGeom prst="rect">
            <a:avLst/>
          </a:prstGeom>
          <a:noFill/>
        </p:spPr>
        <p:txBody>
          <a:bodyPr wrap="square" rtlCol="0">
            <a:spAutoFit/>
          </a:bodyPr>
          <a:lstStyle/>
          <a:p>
            <a:r>
              <a:rPr lang="en-US" sz="1000" i="1" dirty="0"/>
              <a:t>Directional drilling</a:t>
            </a:r>
          </a:p>
        </p:txBody>
      </p:sp>
      <p:sp>
        <p:nvSpPr>
          <p:cNvPr id="19" name="TextBox 18">
            <a:extLst>
              <a:ext uri="{FF2B5EF4-FFF2-40B4-BE49-F238E27FC236}">
                <a16:creationId xmlns:a16="http://schemas.microsoft.com/office/drawing/2014/main" id="{7E13A899-AF3C-48B9-8B15-4800556D62DC}"/>
              </a:ext>
            </a:extLst>
          </p:cNvPr>
          <p:cNvSpPr txBox="1"/>
          <p:nvPr/>
        </p:nvSpPr>
        <p:spPr>
          <a:xfrm>
            <a:off x="8512629" y="5778642"/>
            <a:ext cx="1259632" cy="246221"/>
          </a:xfrm>
          <a:prstGeom prst="rect">
            <a:avLst/>
          </a:prstGeom>
          <a:noFill/>
        </p:spPr>
        <p:txBody>
          <a:bodyPr wrap="square" rtlCol="0">
            <a:spAutoFit/>
          </a:bodyPr>
          <a:lstStyle/>
          <a:p>
            <a:r>
              <a:rPr lang="en-US" sz="1000" i="1" dirty="0"/>
              <a:t>Vertical drilling</a:t>
            </a:r>
          </a:p>
        </p:txBody>
      </p:sp>
      <p:sp>
        <p:nvSpPr>
          <p:cNvPr id="3" name="Slide Number Placeholder 2">
            <a:extLst>
              <a:ext uri="{FF2B5EF4-FFF2-40B4-BE49-F238E27FC236}">
                <a16:creationId xmlns:a16="http://schemas.microsoft.com/office/drawing/2014/main" id="{9A9FB18C-C133-4B31-AD18-EE2B62E22600}"/>
              </a:ext>
            </a:extLst>
          </p:cNvPr>
          <p:cNvSpPr>
            <a:spLocks noGrp="1"/>
          </p:cNvSpPr>
          <p:nvPr>
            <p:ph type="sldNum" sz="quarter" idx="12"/>
          </p:nvPr>
        </p:nvSpPr>
        <p:spPr/>
        <p:txBody>
          <a:bodyPr/>
          <a:lstStyle/>
          <a:p>
            <a:fld id="{2F0EAD49-66CA-477A-94C0-A81910C2D60B}" type="slidenum">
              <a:rPr lang="en-US" smtClean="0"/>
              <a:t>4</a:t>
            </a:fld>
            <a:endParaRPr lang="en-US"/>
          </a:p>
        </p:txBody>
      </p:sp>
    </p:spTree>
    <p:extLst>
      <p:ext uri="{BB962C8B-B14F-4D97-AF65-F5344CB8AC3E}">
        <p14:creationId xmlns:p14="http://schemas.microsoft.com/office/powerpoint/2010/main" val="380016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15EC-6040-4E9D-9780-36BA5C655FE4}"/>
              </a:ext>
            </a:extLst>
          </p:cNvPr>
          <p:cNvSpPr>
            <a:spLocks noGrp="1"/>
          </p:cNvSpPr>
          <p:nvPr>
            <p:ph type="title"/>
          </p:nvPr>
        </p:nvSpPr>
        <p:spPr/>
        <p:txBody>
          <a:bodyPr/>
          <a:lstStyle/>
          <a:p>
            <a:r>
              <a:rPr lang="en-US" dirty="0"/>
              <a:t>Vertical VS  Directional Drilling Continued</a:t>
            </a:r>
          </a:p>
        </p:txBody>
      </p:sp>
      <p:graphicFrame>
        <p:nvGraphicFramePr>
          <p:cNvPr id="4" name="Table 11">
            <a:extLst>
              <a:ext uri="{FF2B5EF4-FFF2-40B4-BE49-F238E27FC236}">
                <a16:creationId xmlns:a16="http://schemas.microsoft.com/office/drawing/2014/main" id="{27D4C304-C478-42E2-B79F-E029A358476B}"/>
              </a:ext>
            </a:extLst>
          </p:cNvPr>
          <p:cNvGraphicFramePr>
            <a:graphicFrameLocks noGrp="1"/>
          </p:cNvGraphicFramePr>
          <p:nvPr>
            <p:ph idx="1"/>
            <p:extLst>
              <p:ext uri="{D42A27DB-BD31-4B8C-83A1-F6EECF244321}">
                <p14:modId xmlns:p14="http://schemas.microsoft.com/office/powerpoint/2010/main" val="2535746591"/>
              </p:ext>
            </p:extLst>
          </p:nvPr>
        </p:nvGraphicFramePr>
        <p:xfrm>
          <a:off x="431902" y="2599787"/>
          <a:ext cx="8127999" cy="36068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99751951"/>
                    </a:ext>
                  </a:extLst>
                </a:gridCol>
                <a:gridCol w="2709333">
                  <a:extLst>
                    <a:ext uri="{9D8B030D-6E8A-4147-A177-3AD203B41FA5}">
                      <a16:colId xmlns:a16="http://schemas.microsoft.com/office/drawing/2014/main" val="3638717951"/>
                    </a:ext>
                  </a:extLst>
                </a:gridCol>
                <a:gridCol w="2709333">
                  <a:extLst>
                    <a:ext uri="{9D8B030D-6E8A-4147-A177-3AD203B41FA5}">
                      <a16:colId xmlns:a16="http://schemas.microsoft.com/office/drawing/2014/main" val="3050211750"/>
                    </a:ext>
                  </a:extLst>
                </a:gridCol>
              </a:tblGrid>
              <a:tr h="370840">
                <a:tc>
                  <a:txBody>
                    <a:bodyPr/>
                    <a:lstStyle/>
                    <a:p>
                      <a:r>
                        <a:rPr lang="en-US" dirty="0"/>
                        <a:t>Aspect</a:t>
                      </a:r>
                    </a:p>
                  </a:txBody>
                  <a:tcPr/>
                </a:tc>
                <a:tc>
                  <a:txBody>
                    <a:bodyPr/>
                    <a:lstStyle/>
                    <a:p>
                      <a:r>
                        <a:rPr lang="en-US" dirty="0"/>
                        <a:t>Vertical Drilling</a:t>
                      </a:r>
                    </a:p>
                  </a:txBody>
                  <a:tcPr/>
                </a:tc>
                <a:tc>
                  <a:txBody>
                    <a:bodyPr/>
                    <a:lstStyle/>
                    <a:p>
                      <a:r>
                        <a:rPr lang="en-US" dirty="0"/>
                        <a:t>Directional Drilling</a:t>
                      </a:r>
                    </a:p>
                  </a:txBody>
                  <a:tcPr/>
                </a:tc>
                <a:extLst>
                  <a:ext uri="{0D108BD9-81ED-4DB2-BD59-A6C34878D82A}">
                    <a16:rowId xmlns:a16="http://schemas.microsoft.com/office/drawing/2014/main" val="4075696973"/>
                  </a:ext>
                </a:extLst>
              </a:tr>
              <a:tr h="370840">
                <a:tc>
                  <a: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Access to remote reserves</a:t>
                      </a:r>
                      <a:endParaRPr lang="en-US" dirty="0"/>
                    </a:p>
                  </a:txBody>
                  <a:tcPr/>
                </a:tc>
                <a:tc>
                  <a:txBody>
                    <a:bodyPr/>
                    <a:lstStyle/>
                    <a:p>
                      <a:r>
                        <a:rPr lang="en-US" dirty="0"/>
                        <a:t>Limited</a:t>
                      </a:r>
                    </a:p>
                  </a:txBody>
                  <a:tcPr/>
                </a:tc>
                <a:tc>
                  <a:txBody>
                    <a:bodyPr/>
                    <a:lstStyle/>
                    <a:p>
                      <a:r>
                        <a:rPr lang="en-US" dirty="0"/>
                        <a:t>Enhanced</a:t>
                      </a:r>
                    </a:p>
                  </a:txBody>
                  <a:tcPr/>
                </a:tc>
                <a:extLst>
                  <a:ext uri="{0D108BD9-81ED-4DB2-BD59-A6C34878D82A}">
                    <a16:rowId xmlns:a16="http://schemas.microsoft.com/office/drawing/2014/main" val="3825394930"/>
                  </a:ext>
                </a:extLst>
              </a:tr>
              <a:tr h="370840">
                <a:tc>
                  <a: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Reservoir contact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Limited</a:t>
                      </a:r>
                    </a:p>
                  </a:txBody>
                  <a:tcPr/>
                </a:tc>
                <a:tc>
                  <a:txBody>
                    <a:bodyPr/>
                    <a:lstStyle/>
                    <a:p>
                      <a:r>
                        <a:rPr lang="en-US" dirty="0"/>
                        <a:t>Maximized</a:t>
                      </a:r>
                    </a:p>
                  </a:txBody>
                  <a:tcPr/>
                </a:tc>
                <a:extLst>
                  <a:ext uri="{0D108BD9-81ED-4DB2-BD59-A6C34878D82A}">
                    <a16:rowId xmlns:a16="http://schemas.microsoft.com/office/drawing/2014/main" val="2966497889"/>
                  </a:ext>
                </a:extLst>
              </a:tr>
              <a:tr h="370840">
                <a:tc>
                  <a: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Geologic flexibility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Limited</a:t>
                      </a:r>
                    </a:p>
                  </a:txBody>
                  <a:tcPr/>
                </a:tc>
                <a:tc>
                  <a:txBody>
                    <a:bodyPr/>
                    <a:lstStyle/>
                    <a:p>
                      <a:r>
                        <a:rPr lang="en-US" dirty="0"/>
                        <a:t>Increased</a:t>
                      </a:r>
                    </a:p>
                  </a:txBody>
                  <a:tcPr/>
                </a:tc>
                <a:extLst>
                  <a:ext uri="{0D108BD9-81ED-4DB2-BD59-A6C34878D82A}">
                    <a16:rowId xmlns:a16="http://schemas.microsoft.com/office/drawing/2014/main" val="355219989"/>
                  </a:ext>
                </a:extLst>
              </a:tr>
              <a:tr h="370840">
                <a:tc>
                  <a: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Operational efficiency</a:t>
                      </a:r>
                      <a:endParaRPr lang="en-US" dirty="0"/>
                    </a:p>
                  </a:txBody>
                  <a:tcPr/>
                </a:tc>
                <a:tc>
                  <a:txBody>
                    <a:bodyPr/>
                    <a:lstStyle/>
                    <a:p>
                      <a:r>
                        <a:rPr lang="en-US" dirty="0"/>
                        <a:t>Good</a:t>
                      </a:r>
                    </a:p>
                  </a:txBody>
                  <a:tcPr/>
                </a:tc>
                <a:tc>
                  <a:txBody>
                    <a:bodyPr/>
                    <a:lstStyle/>
                    <a:p>
                      <a:r>
                        <a:rPr lang="en-US" dirty="0"/>
                        <a:t>Improved</a:t>
                      </a:r>
                    </a:p>
                  </a:txBody>
                  <a:tcPr/>
                </a:tc>
                <a:extLst>
                  <a:ext uri="{0D108BD9-81ED-4DB2-BD59-A6C34878D82A}">
                    <a16:rowId xmlns:a16="http://schemas.microsoft.com/office/drawing/2014/main" val="3077671146"/>
                  </a:ext>
                </a:extLst>
              </a:tr>
              <a:tr h="370840">
                <a:tc>
                  <a: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Environmental impact </a:t>
                      </a:r>
                      <a:endParaRPr lang="en-US" dirty="0"/>
                    </a:p>
                  </a:txBody>
                  <a:tcPr/>
                </a:tc>
                <a:tc>
                  <a:txBody>
                    <a:bodyPr/>
                    <a:lstStyle/>
                    <a:p>
                      <a:r>
                        <a:rPr lang="en-US" dirty="0"/>
                        <a:t>Potential disturbance</a:t>
                      </a:r>
                    </a:p>
                  </a:txBody>
                  <a:tcPr/>
                </a:tc>
                <a:tc>
                  <a:txBody>
                    <a:bodyPr/>
                    <a:lstStyle/>
                    <a:p>
                      <a:r>
                        <a:rPr lang="en-US" dirty="0"/>
                        <a:t>Reduced footprint</a:t>
                      </a:r>
                    </a:p>
                  </a:txBody>
                  <a:tcPr/>
                </a:tc>
                <a:extLst>
                  <a:ext uri="{0D108BD9-81ED-4DB2-BD59-A6C34878D82A}">
                    <a16:rowId xmlns:a16="http://schemas.microsoft.com/office/drawing/2014/main" val="3715284304"/>
                  </a:ext>
                </a:extLst>
              </a:tr>
              <a:tr h="370840">
                <a:tc>
                  <a: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Wellbore stability</a:t>
                      </a:r>
                      <a:endParaRPr lang="en-US" dirty="0"/>
                    </a:p>
                  </a:txBody>
                  <a:tcPr/>
                </a:tc>
                <a:tc>
                  <a:txBody>
                    <a:bodyPr/>
                    <a:lstStyle/>
                    <a:p>
                      <a:r>
                        <a:rPr lang="en-US" dirty="0"/>
                        <a:t>High</a:t>
                      </a:r>
                    </a:p>
                  </a:txBody>
                  <a:tcPr/>
                </a:tc>
                <a:tc>
                  <a:txBody>
                    <a:bodyPr/>
                    <a:lstStyle/>
                    <a:p>
                      <a:r>
                        <a:rPr lang="en-US" dirty="0"/>
                        <a:t>Enhanced</a:t>
                      </a:r>
                    </a:p>
                  </a:txBody>
                  <a:tcPr/>
                </a:tc>
                <a:extLst>
                  <a:ext uri="{0D108BD9-81ED-4DB2-BD59-A6C34878D82A}">
                    <a16:rowId xmlns:a16="http://schemas.microsoft.com/office/drawing/2014/main" val="2317711966"/>
                  </a:ext>
                </a:extLst>
              </a:tr>
              <a:tr h="370840">
                <a:tc>
                  <a: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Cost effectiveness</a:t>
                      </a:r>
                      <a:endParaRPr lang="en-US" dirty="0"/>
                    </a:p>
                  </a:txBody>
                  <a:tcPr/>
                </a:tc>
                <a:tc>
                  <a:txBody>
                    <a:bodyPr/>
                    <a:lstStyle/>
                    <a:p>
                      <a:r>
                        <a:rPr lang="en-US" dirty="0"/>
                        <a:t>Applicable for simple projects</a:t>
                      </a:r>
                    </a:p>
                  </a:txBody>
                  <a:tcPr/>
                </a:tc>
                <a:tc>
                  <a:txBody>
                    <a:bodyPr/>
                    <a:lstStyle/>
                    <a:p>
                      <a:r>
                        <a:rPr lang="en-US" dirty="0"/>
                        <a:t>Potential cost savings</a:t>
                      </a:r>
                    </a:p>
                  </a:txBody>
                  <a:tcPr/>
                </a:tc>
                <a:extLst>
                  <a:ext uri="{0D108BD9-81ED-4DB2-BD59-A6C34878D82A}">
                    <a16:rowId xmlns:a16="http://schemas.microsoft.com/office/drawing/2014/main" val="4245970087"/>
                  </a:ext>
                </a:extLst>
              </a:tr>
              <a:tr h="370840">
                <a:tc>
                  <a: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Safety hazards</a:t>
                      </a:r>
                      <a:endParaRPr lang="en-US" dirty="0"/>
                    </a:p>
                  </a:txBody>
                  <a:tcPr/>
                </a:tc>
                <a:tc>
                  <a:txBody>
                    <a:bodyPr/>
                    <a:lstStyle/>
                    <a:p>
                      <a:r>
                        <a:rPr lang="en-US" dirty="0"/>
                        <a:t>Standard</a:t>
                      </a:r>
                    </a:p>
                  </a:txBody>
                  <a:tcPr/>
                </a:tc>
                <a:tc>
                  <a:txBody>
                    <a:bodyPr/>
                    <a:lstStyle/>
                    <a:p>
                      <a:r>
                        <a:rPr lang="en-US" dirty="0"/>
                        <a:t>Reduced Risk</a:t>
                      </a:r>
                    </a:p>
                  </a:txBody>
                  <a:tcPr/>
                </a:tc>
                <a:extLst>
                  <a:ext uri="{0D108BD9-81ED-4DB2-BD59-A6C34878D82A}">
                    <a16:rowId xmlns:a16="http://schemas.microsoft.com/office/drawing/2014/main" val="1746520054"/>
                  </a:ext>
                </a:extLst>
              </a:tr>
            </a:tbl>
          </a:graphicData>
        </a:graphic>
      </p:graphicFrame>
      <p:sp>
        <p:nvSpPr>
          <p:cNvPr id="5" name="TextBox 4">
            <a:extLst>
              <a:ext uri="{FF2B5EF4-FFF2-40B4-BE49-F238E27FC236}">
                <a16:creationId xmlns:a16="http://schemas.microsoft.com/office/drawing/2014/main" id="{F49A1CF7-AF21-41E7-9168-C5F574672DF1}"/>
              </a:ext>
            </a:extLst>
          </p:cNvPr>
          <p:cNvSpPr txBox="1"/>
          <p:nvPr/>
        </p:nvSpPr>
        <p:spPr>
          <a:xfrm flipH="1">
            <a:off x="353630" y="2230455"/>
            <a:ext cx="5979682" cy="369332"/>
          </a:xfrm>
          <a:prstGeom prst="rect">
            <a:avLst/>
          </a:prstGeom>
          <a:noFill/>
        </p:spPr>
        <p:txBody>
          <a:bodyPr wrap="square" rtlCol="0">
            <a:spAutoFit/>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Table 1: Comparison of Vertical and Directional Drilling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p>
        </p:txBody>
      </p:sp>
      <p:sp>
        <p:nvSpPr>
          <p:cNvPr id="3" name="Slide Number Placeholder 2">
            <a:extLst>
              <a:ext uri="{FF2B5EF4-FFF2-40B4-BE49-F238E27FC236}">
                <a16:creationId xmlns:a16="http://schemas.microsoft.com/office/drawing/2014/main" id="{477561CB-8DD7-4CE4-8786-7FD3AB239AA7}"/>
              </a:ext>
            </a:extLst>
          </p:cNvPr>
          <p:cNvSpPr>
            <a:spLocks noGrp="1"/>
          </p:cNvSpPr>
          <p:nvPr>
            <p:ph type="sldNum" sz="quarter" idx="12"/>
          </p:nvPr>
        </p:nvSpPr>
        <p:spPr/>
        <p:txBody>
          <a:bodyPr/>
          <a:lstStyle/>
          <a:p>
            <a:fld id="{2F0EAD49-66CA-477A-94C0-A81910C2D60B}" type="slidenum">
              <a:rPr lang="en-US" smtClean="0"/>
              <a:t>5</a:t>
            </a:fld>
            <a:endParaRPr lang="en-US"/>
          </a:p>
        </p:txBody>
      </p:sp>
    </p:spTree>
    <p:extLst>
      <p:ext uri="{BB962C8B-B14F-4D97-AF65-F5344CB8AC3E}">
        <p14:creationId xmlns:p14="http://schemas.microsoft.com/office/powerpoint/2010/main" val="225359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C233-015F-4D9D-B34C-3DBC48DBF3B8}"/>
              </a:ext>
            </a:extLst>
          </p:cNvPr>
          <p:cNvSpPr>
            <a:spLocks noGrp="1"/>
          </p:cNvSpPr>
          <p:nvPr>
            <p:ph type="title"/>
          </p:nvPr>
        </p:nvSpPr>
        <p:spPr>
          <a:xfrm>
            <a:off x="581192" y="703855"/>
            <a:ext cx="11029616" cy="1013800"/>
          </a:xfrm>
        </p:spPr>
        <p:txBody>
          <a:bodyPr/>
          <a:lstStyle/>
          <a:p>
            <a:r>
              <a:rPr lang="en-US" dirty="0"/>
              <a:t>Benefits of Directional Drilling</a:t>
            </a:r>
          </a:p>
        </p:txBody>
      </p:sp>
      <p:sp>
        <p:nvSpPr>
          <p:cNvPr id="3" name="Content Placeholder 2">
            <a:extLst>
              <a:ext uri="{FF2B5EF4-FFF2-40B4-BE49-F238E27FC236}">
                <a16:creationId xmlns:a16="http://schemas.microsoft.com/office/drawing/2014/main" id="{DAFBED05-A77D-46FA-8A77-9194E22F3025}"/>
              </a:ext>
            </a:extLst>
          </p:cNvPr>
          <p:cNvSpPr>
            <a:spLocks noGrp="1"/>
          </p:cNvSpPr>
          <p:nvPr>
            <p:ph idx="1"/>
          </p:nvPr>
        </p:nvSpPr>
        <p:spPr>
          <a:xfrm>
            <a:off x="581192" y="2973719"/>
            <a:ext cx="5035837" cy="3219062"/>
          </a:xfrm>
        </p:spPr>
        <p:txBody>
          <a:bodyPr>
            <a:normAutofit/>
          </a:bodyPr>
          <a:lstStyle/>
          <a:p>
            <a:pPr marR="0">
              <a:lnSpc>
                <a:spcPct val="107000"/>
              </a:lnSpc>
              <a:spcBef>
                <a:spcPts val="0"/>
              </a:spcBef>
              <a:spcAft>
                <a:spcPts val="800"/>
              </a:spcAft>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ccess to remote reserves</a:t>
            </a:r>
          </a:p>
          <a:p>
            <a:pPr marR="0">
              <a:lnSpc>
                <a:spcPct val="107000"/>
              </a:lnSpc>
              <a:spcBef>
                <a:spcPts val="0"/>
              </a:spcBef>
              <a:spcAft>
                <a:spcPts val="800"/>
              </a:spcAft>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ncreased reservoir contact</a:t>
            </a:r>
          </a:p>
          <a:p>
            <a:pPr marR="0">
              <a:lnSpc>
                <a:spcPct val="107000"/>
              </a:lnSpc>
              <a:spcBef>
                <a:spcPts val="0"/>
              </a:spcBef>
              <a:spcAft>
                <a:spcPts val="800"/>
              </a:spcAft>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mproved productivity.</a:t>
            </a:r>
          </a:p>
          <a:p>
            <a:pPr marR="0">
              <a:lnSpc>
                <a:spcPct val="107000"/>
              </a:lnSpc>
              <a:spcBef>
                <a:spcPts val="0"/>
              </a:spcBef>
              <a:spcAft>
                <a:spcPts val="800"/>
              </a:spcAft>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lexibility in navigating challenging geologic formations and reduces environmental impact. </a:t>
            </a:r>
          </a:p>
          <a:p>
            <a:endParaRPr lang="en-US" dirty="0"/>
          </a:p>
        </p:txBody>
      </p:sp>
      <p:sp>
        <p:nvSpPr>
          <p:cNvPr id="4" name="AutoShape 2" descr="Technology Screening Matrix | Federal Remediation Technologies Roundtable">
            <a:extLst>
              <a:ext uri="{FF2B5EF4-FFF2-40B4-BE49-F238E27FC236}">
                <a16:creationId xmlns:a16="http://schemas.microsoft.com/office/drawing/2014/main" id="{80C24C78-F3F0-4305-9F62-071BE819B2D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3E0FF487-D6CB-4C41-B78E-D0D451B53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782" y="4597370"/>
            <a:ext cx="2263792" cy="145587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9481692-CB3E-4377-8F7F-2BA4DE317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041" y="2472612"/>
            <a:ext cx="5050098" cy="2146041"/>
          </a:xfrm>
          <a:prstGeom prst="rect">
            <a:avLst/>
          </a:prstGeom>
          <a:ln>
            <a:noFill/>
          </a:ln>
          <a:effectLst>
            <a:softEdge rad="112500"/>
          </a:effectLst>
        </p:spPr>
      </p:pic>
      <p:pic>
        <p:nvPicPr>
          <p:cNvPr id="10" name="Picture 9">
            <a:extLst>
              <a:ext uri="{FF2B5EF4-FFF2-40B4-BE49-F238E27FC236}">
                <a16:creationId xmlns:a16="http://schemas.microsoft.com/office/drawing/2014/main" id="{FC361814-0074-49BD-A12B-41FA1BA11C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9315" y="4583250"/>
            <a:ext cx="2401493" cy="1448707"/>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49FDA5AF-48C3-4DE5-9FC1-A5F01358368B}"/>
              </a:ext>
            </a:extLst>
          </p:cNvPr>
          <p:cNvSpPr txBox="1"/>
          <p:nvPr/>
        </p:nvSpPr>
        <p:spPr>
          <a:xfrm>
            <a:off x="581192" y="2090092"/>
            <a:ext cx="10209085" cy="671915"/>
          </a:xfrm>
          <a:prstGeom prst="rect">
            <a:avLst/>
          </a:prstGeom>
          <a:noFill/>
        </p:spPr>
        <p:txBody>
          <a:bodyPr wrap="square">
            <a:spAutoFit/>
          </a:bodyPr>
          <a:lstStyle/>
          <a:p>
            <a:pPr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oil and gas industry increasingly utilizes directional drilling for its projects due to significant benefits including;</a:t>
            </a:r>
          </a:p>
        </p:txBody>
      </p:sp>
      <p:sp>
        <p:nvSpPr>
          <p:cNvPr id="5" name="Slide Number Placeholder 4">
            <a:extLst>
              <a:ext uri="{FF2B5EF4-FFF2-40B4-BE49-F238E27FC236}">
                <a16:creationId xmlns:a16="http://schemas.microsoft.com/office/drawing/2014/main" id="{028E7810-D39E-4D6D-8498-797C927A1FE6}"/>
              </a:ext>
            </a:extLst>
          </p:cNvPr>
          <p:cNvSpPr>
            <a:spLocks noGrp="1"/>
          </p:cNvSpPr>
          <p:nvPr>
            <p:ph type="sldNum" sz="quarter" idx="12"/>
          </p:nvPr>
        </p:nvSpPr>
        <p:spPr/>
        <p:txBody>
          <a:bodyPr/>
          <a:lstStyle/>
          <a:p>
            <a:fld id="{2F0EAD49-66CA-477A-94C0-A81910C2D60B}" type="slidenum">
              <a:rPr lang="en-US" smtClean="0"/>
              <a:t>6</a:t>
            </a:fld>
            <a:endParaRPr lang="en-US"/>
          </a:p>
        </p:txBody>
      </p:sp>
      <p:sp>
        <p:nvSpPr>
          <p:cNvPr id="7" name="Flowchart: Connector 6">
            <a:extLst>
              <a:ext uri="{FF2B5EF4-FFF2-40B4-BE49-F238E27FC236}">
                <a16:creationId xmlns:a16="http://schemas.microsoft.com/office/drawing/2014/main" id="{DED38C0A-60E9-4D52-9DA4-F824D765018B}"/>
              </a:ext>
            </a:extLst>
          </p:cNvPr>
          <p:cNvSpPr/>
          <p:nvPr/>
        </p:nvSpPr>
        <p:spPr>
          <a:xfrm>
            <a:off x="7192652" y="5255755"/>
            <a:ext cx="113121" cy="10369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DBE5D3B-25E1-46F0-A6EE-B811FE27CFA8}"/>
              </a:ext>
            </a:extLst>
          </p:cNvPr>
          <p:cNvSpPr/>
          <p:nvPr/>
        </p:nvSpPr>
        <p:spPr>
          <a:xfrm>
            <a:off x="8787353" y="5543550"/>
            <a:ext cx="113121" cy="10369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2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6607-0608-46A8-95BF-56448528D7DB}"/>
              </a:ext>
            </a:extLst>
          </p:cNvPr>
          <p:cNvSpPr>
            <a:spLocks noGrp="1"/>
          </p:cNvSpPr>
          <p:nvPr>
            <p:ph type="title"/>
          </p:nvPr>
        </p:nvSpPr>
        <p:spPr/>
        <p:txBody>
          <a:bodyPr/>
          <a:lstStyle/>
          <a:p>
            <a:r>
              <a:rPr lang="en-US" dirty="0"/>
              <a:t>Computer-Aided Drilling: Enhancing Efficiency and Reducing Costs</a:t>
            </a:r>
          </a:p>
        </p:txBody>
      </p:sp>
      <p:sp>
        <p:nvSpPr>
          <p:cNvPr id="3" name="Content Placeholder 2">
            <a:extLst>
              <a:ext uri="{FF2B5EF4-FFF2-40B4-BE49-F238E27FC236}">
                <a16:creationId xmlns:a16="http://schemas.microsoft.com/office/drawing/2014/main" id="{A9B0896B-71BF-4F42-9295-7E82ED7CB9F6}"/>
              </a:ext>
            </a:extLst>
          </p:cNvPr>
          <p:cNvSpPr>
            <a:spLocks noGrp="1"/>
          </p:cNvSpPr>
          <p:nvPr>
            <p:ph idx="1"/>
          </p:nvPr>
        </p:nvSpPr>
        <p:spPr>
          <a:xfrm>
            <a:off x="581193" y="2158880"/>
            <a:ext cx="11029615" cy="3996964"/>
          </a:xfrm>
        </p:spPr>
        <p:txBody>
          <a:bodyPr>
            <a:normAutofit fontScale="92500" lnSpcReduction="10000"/>
          </a:bodyPr>
          <a:lstStyle/>
          <a:p>
            <a:pPr>
              <a:lnSpc>
                <a:spcPct val="107000"/>
              </a:lnSpc>
              <a:spcBef>
                <a:spcPts val="0"/>
              </a:spcBef>
              <a:spcAft>
                <a:spcPts val="800"/>
              </a:spcAft>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Times New Roman" panose="02020603050405020304" pitchFamily="18" charset="0"/>
              </a:rPr>
              <a:t>Traditional Drilling Challenges: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800"/>
              </a:spcAft>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Times New Roman" panose="02020603050405020304" pitchFamily="18" charset="0"/>
              </a:rPr>
              <a:t>Lacks efficient analysis of tools and equipment.</a:t>
            </a:r>
          </a:p>
          <a:p>
            <a:pPr lvl="1">
              <a:lnSpc>
                <a:spcPct val="107000"/>
              </a:lnSpc>
              <a:spcBef>
                <a:spcPts val="0"/>
              </a:spcBef>
              <a:spcAft>
                <a:spcPts val="800"/>
              </a:spcAft>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Times New Roman" panose="02020603050405020304" pitchFamily="18" charset="0"/>
              </a:rPr>
              <a:t>Extra costs</a:t>
            </a:r>
          </a:p>
          <a:p>
            <a:pPr marL="324000" lvl="1"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Times New Roman" panose="02020603050405020304" pitchFamily="18" charset="0"/>
              </a:rPr>
              <a:t>Introduction to Computer-Aided Drilling:</a:t>
            </a:r>
          </a:p>
          <a:p>
            <a:pPr lvl="1">
              <a:lnSpc>
                <a:spcPct val="107000"/>
              </a:lnSpc>
              <a:spcBef>
                <a:spcPts val="0"/>
              </a:spcBef>
              <a:spcAft>
                <a:spcPts val="800"/>
              </a:spcAft>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Times New Roman" panose="02020603050405020304" pitchFamily="18" charset="0"/>
              </a:rPr>
              <a:t>Optimize tool and equipment selection.</a:t>
            </a:r>
          </a:p>
          <a:p>
            <a:pPr lvl="1">
              <a:lnSpc>
                <a:spcPct val="107000"/>
              </a:lnSpc>
              <a:spcBef>
                <a:spcPts val="0"/>
              </a:spcBef>
              <a:spcAft>
                <a:spcPts val="800"/>
              </a:spcAft>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Times New Roman" panose="02020603050405020304" pitchFamily="18" charset="0"/>
              </a:rPr>
              <a:t>It ensures faster, safer, and more accurate analysis</a:t>
            </a:r>
          </a:p>
          <a:p>
            <a:pPr marL="324000" lvl="1"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Times New Roman" panose="02020603050405020304" pitchFamily="18" charset="0"/>
              </a:rPr>
              <a:t>Benefits of Computer-Aided Drilling:</a:t>
            </a:r>
          </a:p>
          <a:p>
            <a:pPr lvl="1">
              <a:lnSpc>
                <a:spcPct val="107000"/>
              </a:lnSpc>
              <a:spcBef>
                <a:spcPts val="0"/>
              </a:spcBef>
              <a:spcAft>
                <a:spcPts val="800"/>
              </a:spcAft>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Times New Roman" panose="02020603050405020304" pitchFamily="18" charset="0"/>
              </a:rPr>
              <a:t>Efficiency</a:t>
            </a:r>
          </a:p>
          <a:p>
            <a:pPr lvl="1">
              <a:lnSpc>
                <a:spcPct val="107000"/>
              </a:lnSpc>
              <a:spcBef>
                <a:spcPts val="0"/>
              </a:spcBef>
              <a:spcAft>
                <a:spcPts val="800"/>
              </a:spcAft>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Times New Roman" panose="02020603050405020304" pitchFamily="18" charset="0"/>
              </a:rPr>
              <a:t>Cost Reduction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BE75093-94D9-4A1B-847E-C43915053E62}"/>
              </a:ext>
            </a:extLst>
          </p:cNvPr>
          <p:cNvSpPr>
            <a:spLocks noGrp="1"/>
          </p:cNvSpPr>
          <p:nvPr>
            <p:ph type="sldNum" sz="quarter" idx="12"/>
          </p:nvPr>
        </p:nvSpPr>
        <p:spPr/>
        <p:txBody>
          <a:bodyPr/>
          <a:lstStyle/>
          <a:p>
            <a:fld id="{2F0EAD49-66CA-477A-94C0-A81910C2D60B}" type="slidenum">
              <a:rPr lang="en-US" smtClean="0"/>
              <a:t>7</a:t>
            </a:fld>
            <a:endParaRPr lang="en-US"/>
          </a:p>
        </p:txBody>
      </p:sp>
      <p:cxnSp>
        <p:nvCxnSpPr>
          <p:cNvPr id="15" name="Straight Connector 14">
            <a:extLst>
              <a:ext uri="{FF2B5EF4-FFF2-40B4-BE49-F238E27FC236}">
                <a16:creationId xmlns:a16="http://schemas.microsoft.com/office/drawing/2014/main" id="{C227BDF4-DFA7-403F-9246-AFB42600367C}"/>
              </a:ext>
            </a:extLst>
          </p:cNvPr>
          <p:cNvCxnSpPr>
            <a:cxnSpLocks/>
          </p:cNvCxnSpPr>
          <p:nvPr/>
        </p:nvCxnSpPr>
        <p:spPr>
          <a:xfrm>
            <a:off x="8568647" y="2066412"/>
            <a:ext cx="0" cy="1796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0780AD-37C6-4099-8B7F-E09391959484}"/>
              </a:ext>
            </a:extLst>
          </p:cNvPr>
          <p:cNvCxnSpPr>
            <a:cxnSpLocks/>
          </p:cNvCxnSpPr>
          <p:nvPr/>
        </p:nvCxnSpPr>
        <p:spPr>
          <a:xfrm flipH="1">
            <a:off x="8414535" y="3719245"/>
            <a:ext cx="23116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056AB76-31D0-47DD-A873-5AE11F746D57}"/>
              </a:ext>
            </a:extLst>
          </p:cNvPr>
          <p:cNvCxnSpPr/>
          <p:nvPr/>
        </p:nvCxnSpPr>
        <p:spPr>
          <a:xfrm flipV="1">
            <a:off x="8414535" y="2158880"/>
            <a:ext cx="0" cy="127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99015D-E038-44B7-8D97-DF9A1DFBEA69}"/>
              </a:ext>
            </a:extLst>
          </p:cNvPr>
          <p:cNvCxnSpPr>
            <a:cxnSpLocks/>
          </p:cNvCxnSpPr>
          <p:nvPr/>
        </p:nvCxnSpPr>
        <p:spPr>
          <a:xfrm>
            <a:off x="8887146" y="3863083"/>
            <a:ext cx="1448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B59D9A5-D77A-4191-961C-8DBCB7FF4D71}"/>
              </a:ext>
            </a:extLst>
          </p:cNvPr>
          <p:cNvSpPr txBox="1"/>
          <p:nvPr/>
        </p:nvSpPr>
        <p:spPr>
          <a:xfrm>
            <a:off x="8887146" y="3888232"/>
            <a:ext cx="1671154" cy="338554"/>
          </a:xfrm>
          <a:prstGeom prst="rect">
            <a:avLst/>
          </a:prstGeom>
          <a:noFill/>
        </p:spPr>
        <p:txBody>
          <a:bodyPr wrap="square" rtlCol="0">
            <a:spAutoFit/>
          </a:bodyPr>
          <a:lstStyle/>
          <a:p>
            <a:r>
              <a:rPr lang="en-US" sz="1600" dirty="0"/>
              <a:t>Well plan efforts</a:t>
            </a:r>
          </a:p>
        </p:txBody>
      </p:sp>
      <p:sp>
        <p:nvSpPr>
          <p:cNvPr id="29" name="TextBox 28">
            <a:extLst>
              <a:ext uri="{FF2B5EF4-FFF2-40B4-BE49-F238E27FC236}">
                <a16:creationId xmlns:a16="http://schemas.microsoft.com/office/drawing/2014/main" id="{B66D6088-1C0C-4761-8E61-66AEE1839FEF}"/>
              </a:ext>
            </a:extLst>
          </p:cNvPr>
          <p:cNvSpPr txBox="1"/>
          <p:nvPr/>
        </p:nvSpPr>
        <p:spPr>
          <a:xfrm rot="16200000">
            <a:off x="7332625" y="2474724"/>
            <a:ext cx="1671154" cy="338554"/>
          </a:xfrm>
          <a:prstGeom prst="rect">
            <a:avLst/>
          </a:prstGeom>
          <a:noFill/>
        </p:spPr>
        <p:txBody>
          <a:bodyPr wrap="square" rtlCol="0">
            <a:spAutoFit/>
          </a:bodyPr>
          <a:lstStyle/>
          <a:p>
            <a:r>
              <a:rPr lang="en-US" sz="1600" dirty="0"/>
              <a:t>Well cost</a:t>
            </a:r>
          </a:p>
        </p:txBody>
      </p:sp>
      <p:sp>
        <p:nvSpPr>
          <p:cNvPr id="30" name="Arc 29">
            <a:extLst>
              <a:ext uri="{FF2B5EF4-FFF2-40B4-BE49-F238E27FC236}">
                <a16:creationId xmlns:a16="http://schemas.microsoft.com/office/drawing/2014/main" id="{1E554923-9D9F-4E4D-B45D-C813CE77B144}"/>
              </a:ext>
            </a:extLst>
          </p:cNvPr>
          <p:cNvSpPr/>
          <p:nvPr/>
        </p:nvSpPr>
        <p:spPr>
          <a:xfrm rot="10800000">
            <a:off x="8694505" y="1372138"/>
            <a:ext cx="3031887" cy="217812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92145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A15F-7744-4258-BCD8-CD71E24B3632}"/>
              </a:ext>
            </a:extLst>
          </p:cNvPr>
          <p:cNvSpPr>
            <a:spLocks noGrp="1"/>
          </p:cNvSpPr>
          <p:nvPr>
            <p:ph type="title"/>
          </p:nvPr>
        </p:nvSpPr>
        <p:spPr/>
        <p:txBody>
          <a:bodyPr/>
          <a:lstStyle/>
          <a:p>
            <a:r>
              <a:rPr lang="en-US" dirty="0"/>
              <a:t>Traditional and drilling procedure cost involved</a:t>
            </a:r>
          </a:p>
        </p:txBody>
      </p:sp>
      <mc:AlternateContent xmlns:mc="http://schemas.openxmlformats.org/markup-compatibility/2006">
        <mc:Choice xmlns:cx1="http://schemas.microsoft.com/office/drawing/2015/9/8/chartex" Requires="cx1">
          <p:graphicFrame>
            <p:nvGraphicFramePr>
              <p:cNvPr id="11" name="Content Placeholder 10">
                <a:extLst>
                  <a:ext uri="{FF2B5EF4-FFF2-40B4-BE49-F238E27FC236}">
                    <a16:creationId xmlns:a16="http://schemas.microsoft.com/office/drawing/2014/main" id="{AE97FB16-596B-451F-B21F-3DA1642F9071}"/>
                  </a:ext>
                </a:extLst>
              </p:cNvPr>
              <p:cNvGraphicFramePr>
                <a:graphicFrameLocks noGrp="1"/>
              </p:cNvGraphicFramePr>
              <p:nvPr>
                <p:ph idx="1"/>
                <p:extLst>
                  <p:ext uri="{D42A27DB-BD31-4B8C-83A1-F6EECF244321}">
                    <p14:modId xmlns:p14="http://schemas.microsoft.com/office/powerpoint/2010/main" val="1446009332"/>
                  </p:ext>
                </p:extLst>
              </p:nvPr>
            </p:nvGraphicFramePr>
            <p:xfrm>
              <a:off x="581025" y="2181225"/>
              <a:ext cx="11029950" cy="367823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11" name="Content Placeholder 10">
                <a:extLst>
                  <a:ext uri="{FF2B5EF4-FFF2-40B4-BE49-F238E27FC236}">
                    <a16:creationId xmlns:a16="http://schemas.microsoft.com/office/drawing/2014/main" id="{AE97FB16-596B-451F-B21F-3DA1642F9071}"/>
                  </a:ext>
                </a:extLst>
              </p:cNvPr>
              <p:cNvPicPr>
                <a:picLocks noGrp="1" noRot="1" noChangeAspect="1" noMove="1" noResize="1" noEditPoints="1" noAdjustHandles="1" noChangeArrowheads="1" noChangeShapeType="1"/>
              </p:cNvPicPr>
              <p:nvPr/>
            </p:nvPicPr>
            <p:blipFill>
              <a:blip r:embed="rId3"/>
              <a:stretch>
                <a:fillRect/>
              </a:stretch>
            </p:blipFill>
            <p:spPr>
              <a:xfrm>
                <a:off x="581025" y="2181225"/>
                <a:ext cx="11029950" cy="3678238"/>
              </a:xfrm>
              <a:prstGeom prst="rect">
                <a:avLst/>
              </a:prstGeom>
            </p:spPr>
          </p:pic>
        </mc:Fallback>
      </mc:AlternateContent>
      <p:sp>
        <p:nvSpPr>
          <p:cNvPr id="4" name="Slide Number Placeholder 3">
            <a:extLst>
              <a:ext uri="{FF2B5EF4-FFF2-40B4-BE49-F238E27FC236}">
                <a16:creationId xmlns:a16="http://schemas.microsoft.com/office/drawing/2014/main" id="{DA46160C-C78A-47DA-986B-B70CFB498B5D}"/>
              </a:ext>
            </a:extLst>
          </p:cNvPr>
          <p:cNvSpPr>
            <a:spLocks noGrp="1"/>
          </p:cNvSpPr>
          <p:nvPr>
            <p:ph type="sldNum" sz="quarter" idx="12"/>
          </p:nvPr>
        </p:nvSpPr>
        <p:spPr/>
        <p:txBody>
          <a:bodyPr/>
          <a:lstStyle/>
          <a:p>
            <a:fld id="{2F0EAD49-66CA-477A-94C0-A81910C2D60B}" type="slidenum">
              <a:rPr lang="en-US" smtClean="0"/>
              <a:t>8</a:t>
            </a:fld>
            <a:endParaRPr lang="en-US"/>
          </a:p>
        </p:txBody>
      </p:sp>
    </p:spTree>
    <p:extLst>
      <p:ext uri="{BB962C8B-B14F-4D97-AF65-F5344CB8AC3E}">
        <p14:creationId xmlns:p14="http://schemas.microsoft.com/office/powerpoint/2010/main" val="296771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F5D4-FD46-434F-B3DD-7FA66FA34EEA}"/>
              </a:ext>
            </a:extLst>
          </p:cNvPr>
          <p:cNvSpPr>
            <a:spLocks noGrp="1"/>
          </p:cNvSpPr>
          <p:nvPr>
            <p:ph type="title"/>
          </p:nvPr>
        </p:nvSpPr>
        <p:spPr/>
        <p:txBody>
          <a:bodyPr/>
          <a:lstStyle/>
          <a:p>
            <a:r>
              <a:rPr lang="en-US" dirty="0"/>
              <a:t>Computer aided drilling and costs involved </a:t>
            </a:r>
          </a:p>
        </p:txBody>
      </p:sp>
      <p:sp>
        <p:nvSpPr>
          <p:cNvPr id="4" name="Slide Number Placeholder 3">
            <a:extLst>
              <a:ext uri="{FF2B5EF4-FFF2-40B4-BE49-F238E27FC236}">
                <a16:creationId xmlns:a16="http://schemas.microsoft.com/office/drawing/2014/main" id="{A1980CBA-950F-4EA8-B7B6-D5AC1DE3D592}"/>
              </a:ext>
            </a:extLst>
          </p:cNvPr>
          <p:cNvSpPr>
            <a:spLocks noGrp="1"/>
          </p:cNvSpPr>
          <p:nvPr>
            <p:ph type="sldNum" sz="quarter" idx="12"/>
          </p:nvPr>
        </p:nvSpPr>
        <p:spPr/>
        <p:txBody>
          <a:bodyPr/>
          <a:lstStyle/>
          <a:p>
            <a:fld id="{2F0EAD49-66CA-477A-94C0-A81910C2D60B}" type="slidenum">
              <a:rPr lang="en-US" smtClean="0"/>
              <a:t>9</a:t>
            </a:fld>
            <a:endParaRPr lang="en-US"/>
          </a:p>
        </p:txBody>
      </p:sp>
      <mc:AlternateContent xmlns:mc="http://schemas.openxmlformats.org/markup-compatibility/2006">
        <mc:Choice xmlns:cx1="http://schemas.microsoft.com/office/drawing/2015/9/8/chartex" Requires="cx1">
          <p:graphicFrame>
            <p:nvGraphicFramePr>
              <p:cNvPr id="5" name="Content Placeholder 10">
                <a:extLst>
                  <a:ext uri="{FF2B5EF4-FFF2-40B4-BE49-F238E27FC236}">
                    <a16:creationId xmlns:a16="http://schemas.microsoft.com/office/drawing/2014/main" id="{EE779219-BD21-4702-81B4-9454B7716C3E}"/>
                  </a:ext>
                </a:extLst>
              </p:cNvPr>
              <p:cNvGraphicFramePr>
                <a:graphicFrameLocks noGrp="1"/>
              </p:cNvGraphicFramePr>
              <p:nvPr>
                <p:ph idx="1"/>
                <p:extLst>
                  <p:ext uri="{D42A27DB-BD31-4B8C-83A1-F6EECF244321}">
                    <p14:modId xmlns:p14="http://schemas.microsoft.com/office/powerpoint/2010/main" val="3060130283"/>
                  </p:ext>
                </p:extLst>
              </p:nvPr>
            </p:nvGraphicFramePr>
            <p:xfrm>
              <a:off x="581025" y="2181225"/>
              <a:ext cx="11029950" cy="367823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Content Placeholder 10">
                <a:extLst>
                  <a:ext uri="{FF2B5EF4-FFF2-40B4-BE49-F238E27FC236}">
                    <a16:creationId xmlns:a16="http://schemas.microsoft.com/office/drawing/2014/main" id="{EE779219-BD21-4702-81B4-9454B7716C3E}"/>
                  </a:ext>
                </a:extLst>
              </p:cNvPr>
              <p:cNvPicPr>
                <a:picLocks noGrp="1" noRot="1" noChangeAspect="1" noMove="1" noResize="1" noEditPoints="1" noAdjustHandles="1" noChangeArrowheads="1" noChangeShapeType="1"/>
              </p:cNvPicPr>
              <p:nvPr/>
            </p:nvPicPr>
            <p:blipFill>
              <a:blip r:embed="rId3"/>
              <a:stretch>
                <a:fillRect/>
              </a:stretch>
            </p:blipFill>
            <p:spPr>
              <a:xfrm>
                <a:off x="581025" y="2181225"/>
                <a:ext cx="11029950" cy="3678238"/>
              </a:xfrm>
              <a:prstGeom prst="rect">
                <a:avLst/>
              </a:prstGeom>
            </p:spPr>
          </p:pic>
        </mc:Fallback>
      </mc:AlternateContent>
    </p:spTree>
    <p:extLst>
      <p:ext uri="{BB962C8B-B14F-4D97-AF65-F5344CB8AC3E}">
        <p14:creationId xmlns:p14="http://schemas.microsoft.com/office/powerpoint/2010/main" val="120356586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467</TotalTime>
  <Words>667</Words>
  <Application>Microsoft Office PowerPoint</Application>
  <PresentationFormat>Widescreen</PresentationFormat>
  <Paragraphs>119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Gill Sans MT</vt:lpstr>
      <vt:lpstr>Times New Roman</vt:lpstr>
      <vt:lpstr>Wingdings</vt:lpstr>
      <vt:lpstr>Wingdings 2</vt:lpstr>
      <vt:lpstr>Dividend</vt:lpstr>
      <vt:lpstr>Twin Digital Autonomous System For Directional Drilling</vt:lpstr>
      <vt:lpstr>Unveiling the Earth's Secrets</vt:lpstr>
      <vt:lpstr>Types of drilling</vt:lpstr>
      <vt:lpstr>Vertical VS  Directional Drilling</vt:lpstr>
      <vt:lpstr>Vertical VS  Directional Drilling Continued</vt:lpstr>
      <vt:lpstr>Benefits of Directional Drilling</vt:lpstr>
      <vt:lpstr>Computer-Aided Drilling: Enhancing Efficiency and Reducing Costs</vt:lpstr>
      <vt:lpstr>Traditional and drilling procedure cost involved</vt:lpstr>
      <vt:lpstr>Computer aided drilling and costs involved </vt:lpstr>
      <vt:lpstr>Computer-Aided Drilling: Unlocking Efficiency &amp; Safety</vt:lpstr>
      <vt:lpstr>Proactive Planning and Automation</vt:lpstr>
      <vt:lpstr>Leveraging Advanced Technologies and AI</vt:lpstr>
      <vt:lpstr>Unlocking the Future of Drilling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Twin Digital Autonomous System For Directional Drilling</dc:title>
  <dc:creator>Aaron Ontoyin Yin</dc:creator>
  <cp:lastModifiedBy>Aaron Ontoyin Yin</cp:lastModifiedBy>
  <cp:revision>33</cp:revision>
  <dcterms:created xsi:type="dcterms:W3CDTF">2023-06-05T18:38:04Z</dcterms:created>
  <dcterms:modified xsi:type="dcterms:W3CDTF">2023-06-06T13:51:04Z</dcterms:modified>
</cp:coreProperties>
</file>