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5" r:id="rId3"/>
    <p:sldId id="257" r:id="rId4"/>
    <p:sldId id="267" r:id="rId5"/>
    <p:sldId id="268" r:id="rId6"/>
    <p:sldId id="263" r:id="rId7"/>
    <p:sldId id="269" r:id="rId8"/>
    <p:sldId id="259" r:id="rId9"/>
    <p:sldId id="262" r:id="rId10"/>
    <p:sldId id="271" r:id="rId11"/>
    <p:sldId id="264" r:id="rId12"/>
    <p:sldId id="273" r:id="rId13"/>
    <p:sldId id="275" r:id="rId14"/>
    <p:sldId id="278" r:id="rId15"/>
    <p:sldId id="274" r:id="rId16"/>
    <p:sldId id="276" r:id="rId17"/>
    <p:sldId id="277" r:id="rId18"/>
    <p:sldId id="270" r:id="rId19"/>
    <p:sldId id="279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60" autoAdjust="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20" y="-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E6645-0B96-A043-B09C-12D985464043}" type="datetimeFigureOut">
              <a:rPr lang="en-US" smtClean="0"/>
              <a:t>5/9/15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6B4D0-E312-E64F-BF13-703A35414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91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B93A7-BCD2-3C4F-92CB-23E9BFF8CCAB}" type="datetimeFigureOut">
              <a:rPr lang="en-US" smtClean="0"/>
              <a:t>5/9/15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BD454-15DB-8244-81E4-203EAA4F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83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BD454-15DB-8244-81E4-203EAA4FE4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22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BD454-15DB-8244-81E4-203EAA4FE4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1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FB20-6822-BE47-845E-51B437B8C4EE}" type="datetime1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-----CMU MSBIC-----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B5F9-6144-DC48-BC44-9AB59DF8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0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7E06-F783-B24C-AFAC-ECDA49ECE946}" type="datetime1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-----CMU MSBIC-----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B5F9-6144-DC48-BC44-9AB59DF8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8524-6D61-0148-ADA9-10CADEF4ED35}" type="datetime1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-----CMU MSBIC-----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B5F9-6144-DC48-BC44-9AB59DF8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1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C26A-758B-654D-A35E-19C014EE437E}" type="datetime1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-----CMU MSBIC-----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B5F9-6144-DC48-BC44-9AB59DF8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9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5072-AE0A-1D42-A6DE-30259BF6942E}" type="datetime1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-----CMU MSBIC-----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B5F9-6144-DC48-BC44-9AB59DF8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6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80CD-A0A2-784A-8209-DAB9317E3D01}" type="datetime1">
              <a:rPr lang="en-US" smtClean="0"/>
              <a:t>5/9/15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-----CMU MSBIC-----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B5F9-6144-DC48-BC44-9AB59DF8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6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8E9D-5FB5-2144-8C95-78941F7C18C0}" type="datetime1">
              <a:rPr lang="en-US" smtClean="0"/>
              <a:t>5/9/15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-----CMU MSBIC-----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B5F9-6144-DC48-BC44-9AB59DF8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5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B85D-C913-0347-A0B7-92C5B1A7726E}" type="datetime1">
              <a:rPr lang="en-US" smtClean="0"/>
              <a:t>5/9/15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-----CMU MSBIC-----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B5F9-6144-DC48-BC44-9AB59DF8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6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BC03-7ECC-D24D-A3D7-76188F068FD2}" type="datetime1">
              <a:rPr lang="en-US" smtClean="0"/>
              <a:t>5/9/15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-----CMU MSBIC-----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B5F9-6144-DC48-BC44-9AB59DF8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0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789B-119D-C24C-80B6-0F9D2366898B}" type="datetime1">
              <a:rPr lang="en-US" smtClean="0"/>
              <a:t>5/9/15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-----CMU MSBIC-----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B5F9-6144-DC48-BC44-9AB59DF8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3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A72E-C23B-964C-A14D-BC953E2EBC9D}" type="datetime1">
              <a:rPr lang="en-US" smtClean="0"/>
              <a:t>5/9/15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-----CMU MSBIC-----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B5F9-6144-DC48-BC44-9AB59DF8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8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8A4D1-3A1C-7442-8463-F1C58012AA72}" type="datetime1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r-HR" smtClean="0"/>
              <a:t>-----CMU MSBIC-----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FB5F9-6144-DC48-BC44-9AB59DF8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0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eyre.lzy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Data Analysis: </a:t>
            </a:r>
            <a:br>
              <a:rPr lang="en-US" dirty="0" smtClean="0"/>
            </a:br>
            <a:r>
              <a:rPr lang="en-US" dirty="0" smtClean="0"/>
              <a:t>KDD</a:t>
            </a:r>
            <a:r>
              <a:rPr lang="en-US" altLang="zh-CN" dirty="0" smtClean="0"/>
              <a:t>-</a:t>
            </a:r>
            <a:r>
              <a:rPr lang="en-US" dirty="0" smtClean="0"/>
              <a:t>Cup</a:t>
            </a:r>
            <a:r>
              <a:rPr lang="en-US" altLang="zh-CN" dirty="0" smtClean="0"/>
              <a:t>99 on </a:t>
            </a:r>
            <a:r>
              <a:rPr lang="en-US" altLang="zh-CN" dirty="0" err="1" smtClean="0"/>
              <a:t>RHadoop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8074"/>
            <a:ext cx="6400800" cy="1752600"/>
          </a:xfrm>
        </p:spPr>
        <p:txBody>
          <a:bodyPr/>
          <a:lstStyle/>
          <a:p>
            <a:r>
              <a:rPr lang="en-US" dirty="0" smtClean="0"/>
              <a:t>MSBIC: Zhiyue Liu</a:t>
            </a:r>
          </a:p>
          <a:p>
            <a:r>
              <a:rPr lang="en-US" dirty="0" smtClean="0"/>
              <a:t>May 1</a:t>
            </a:r>
            <a:r>
              <a:rPr lang="en-US" baseline="30000" dirty="0" smtClean="0"/>
              <a:t>st</a:t>
            </a:r>
            <a:r>
              <a:rPr lang="en-US" dirty="0" smtClean="0"/>
              <a:t>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-----CMU MSBIC-----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64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366" y="105561"/>
            <a:ext cx="7772400" cy="1064199"/>
          </a:xfrm>
        </p:spPr>
        <p:txBody>
          <a:bodyPr/>
          <a:lstStyle/>
          <a:p>
            <a:r>
              <a:rPr lang="en-US" dirty="0" smtClean="0"/>
              <a:t>Exp3: Error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-----CMU MSBIC-----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41" y="1169760"/>
            <a:ext cx="3383509" cy="13861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41" y="2555875"/>
            <a:ext cx="3898900" cy="11956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36541" y="1169760"/>
            <a:ext cx="4259869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Train data and test data have relatively different distribution(especially, normal, dos)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i="1" dirty="0">
                <a:solidFill>
                  <a:srgbClr val="0000FF"/>
                </a:solidFill>
              </a:rPr>
              <a:t>	</a:t>
            </a:r>
            <a:r>
              <a:rPr lang="en-US" altLang="zh-CN" i="1" dirty="0" smtClean="0">
                <a:solidFill>
                  <a:srgbClr val="0000FF"/>
                </a:solidFill>
              </a:rPr>
              <a:t>-</a:t>
            </a:r>
            <a:r>
              <a:rPr lang="en-US" i="1" dirty="0" smtClean="0">
                <a:solidFill>
                  <a:srgbClr val="0000FF"/>
                </a:solidFill>
              </a:rPr>
              <a:t>Normalize</a:t>
            </a:r>
            <a:r>
              <a:rPr lang="zh-CN" altLang="zh-CN" i="1" dirty="0" smtClean="0">
                <a:solidFill>
                  <a:srgbClr val="0000FF"/>
                </a:solidFill>
              </a:rPr>
              <a:t> </a:t>
            </a:r>
            <a:endParaRPr lang="en-US" altLang="zh-CN" i="1" dirty="0" smtClean="0">
              <a:solidFill>
                <a:srgbClr val="0000FF"/>
              </a:solidFill>
            </a:endParaRPr>
          </a:p>
          <a:p>
            <a:r>
              <a:rPr lang="en-US" i="1" dirty="0">
                <a:solidFill>
                  <a:srgbClr val="0000FF"/>
                </a:solidFill>
              </a:rPr>
              <a:t>	</a:t>
            </a:r>
            <a:r>
              <a:rPr lang="en-US" altLang="zh-CN" i="1" dirty="0" smtClean="0">
                <a:solidFill>
                  <a:srgbClr val="0000FF"/>
                </a:solidFill>
              </a:rPr>
              <a:t>-</a:t>
            </a:r>
            <a:r>
              <a:rPr lang="en-US" i="1" dirty="0" smtClean="0">
                <a:solidFill>
                  <a:srgbClr val="0000FF"/>
                </a:solidFill>
              </a:rPr>
              <a:t>Hope</a:t>
            </a:r>
            <a:r>
              <a:rPr lang="zh-CN" altLang="en-US" i="1" dirty="0" smtClean="0">
                <a:solidFill>
                  <a:srgbClr val="0000FF"/>
                </a:solidFill>
              </a:rPr>
              <a:t> </a:t>
            </a:r>
            <a:r>
              <a:rPr lang="en-US" altLang="zh-CN" i="1" dirty="0" smtClean="0">
                <a:solidFill>
                  <a:srgbClr val="0000FF"/>
                </a:solidFill>
              </a:rPr>
              <a:t>Random</a:t>
            </a:r>
            <a:r>
              <a:rPr lang="zh-CN" altLang="en-US" i="1" dirty="0" smtClean="0">
                <a:solidFill>
                  <a:srgbClr val="0000FF"/>
                </a:solidFill>
              </a:rPr>
              <a:t> </a:t>
            </a:r>
            <a:r>
              <a:rPr lang="en-US" altLang="zh-CN" i="1" dirty="0" smtClean="0">
                <a:solidFill>
                  <a:srgbClr val="0000FF"/>
                </a:solidFill>
              </a:rPr>
              <a:t>forest</a:t>
            </a:r>
            <a:r>
              <a:rPr lang="zh-CN" altLang="en-US" i="1" dirty="0" smtClean="0">
                <a:solidFill>
                  <a:srgbClr val="0000FF"/>
                </a:solidFill>
              </a:rPr>
              <a:t> </a:t>
            </a:r>
            <a:r>
              <a:rPr lang="en-US" altLang="zh-CN" i="1" dirty="0" smtClean="0">
                <a:solidFill>
                  <a:srgbClr val="0000FF"/>
                </a:solidFill>
              </a:rPr>
              <a:t>will</a:t>
            </a:r>
            <a:r>
              <a:rPr lang="zh-CN" altLang="en-US" i="1" dirty="0" smtClean="0">
                <a:solidFill>
                  <a:srgbClr val="0000FF"/>
                </a:solidFill>
              </a:rPr>
              <a:t> </a:t>
            </a:r>
            <a:r>
              <a:rPr lang="en-US" altLang="zh-CN" i="1" dirty="0" smtClean="0">
                <a:solidFill>
                  <a:srgbClr val="0000FF"/>
                </a:solidFill>
              </a:rPr>
              <a:t>have</a:t>
            </a:r>
            <a:r>
              <a:rPr lang="zh-CN" altLang="en-US" i="1" dirty="0" smtClean="0">
                <a:solidFill>
                  <a:srgbClr val="0000FF"/>
                </a:solidFill>
              </a:rPr>
              <a:t> </a:t>
            </a:r>
            <a:r>
              <a:rPr lang="en-US" altLang="zh-CN" i="1" dirty="0" smtClean="0">
                <a:solidFill>
                  <a:srgbClr val="0000FF"/>
                </a:solidFill>
              </a:rPr>
              <a:t>better</a:t>
            </a:r>
            <a:r>
              <a:rPr lang="zh-CN" altLang="en-US" i="1" dirty="0" smtClean="0">
                <a:solidFill>
                  <a:srgbClr val="0000FF"/>
                </a:solidFill>
              </a:rPr>
              <a:t> </a:t>
            </a:r>
            <a:r>
              <a:rPr lang="en-US" altLang="zh-CN" i="1" dirty="0" smtClean="0">
                <a:solidFill>
                  <a:srgbClr val="0000FF"/>
                </a:solidFill>
              </a:rPr>
              <a:t>	performance</a:t>
            </a:r>
            <a:r>
              <a:rPr lang="zh-CN" altLang="en-US" i="1" dirty="0" smtClean="0">
                <a:solidFill>
                  <a:srgbClr val="0000FF"/>
                </a:solidFill>
              </a:rPr>
              <a:t> </a:t>
            </a:r>
            <a:r>
              <a:rPr lang="en-US" altLang="zh-CN" i="1" dirty="0" smtClean="0">
                <a:solidFill>
                  <a:srgbClr val="0000FF"/>
                </a:solidFill>
              </a:rPr>
              <a:t>with</a:t>
            </a:r>
            <a:r>
              <a:rPr lang="zh-CN" altLang="en-US" i="1" dirty="0" smtClean="0">
                <a:solidFill>
                  <a:srgbClr val="0000FF"/>
                </a:solidFill>
              </a:rPr>
              <a:t> </a:t>
            </a:r>
            <a:r>
              <a:rPr lang="en-US" altLang="zh-CN" i="1" dirty="0" smtClean="0">
                <a:solidFill>
                  <a:srgbClr val="0000FF"/>
                </a:solidFill>
              </a:rPr>
              <a:t>sampling</a:t>
            </a:r>
            <a:r>
              <a:rPr lang="zh-CN" altLang="en-US" i="1" dirty="0" smtClean="0">
                <a:solidFill>
                  <a:srgbClr val="0000FF"/>
                </a:solidFill>
              </a:rPr>
              <a:t> </a:t>
            </a:r>
            <a:r>
              <a:rPr lang="en-US" altLang="zh-CN" i="1" dirty="0" smtClean="0">
                <a:solidFill>
                  <a:srgbClr val="0000FF"/>
                </a:solidFill>
              </a:rPr>
              <a:t>data</a:t>
            </a:r>
            <a:r>
              <a:rPr lang="zh-CN" altLang="en-US" i="1" dirty="0" smtClean="0">
                <a:solidFill>
                  <a:srgbClr val="0000FF"/>
                </a:solidFill>
              </a:rPr>
              <a:t> </a:t>
            </a:r>
            <a:r>
              <a:rPr lang="en-US" altLang="zh-CN" i="1" dirty="0" smtClean="0">
                <a:solidFill>
                  <a:srgbClr val="0000FF"/>
                </a:solidFill>
              </a:rPr>
              <a:t>and</a:t>
            </a:r>
            <a:r>
              <a:rPr lang="zh-CN" altLang="en-US" i="1" dirty="0" smtClean="0">
                <a:solidFill>
                  <a:srgbClr val="0000FF"/>
                </a:solidFill>
              </a:rPr>
              <a:t> </a:t>
            </a:r>
            <a:r>
              <a:rPr lang="en-US" altLang="zh-CN" i="1" dirty="0" smtClean="0">
                <a:solidFill>
                  <a:srgbClr val="0000FF"/>
                </a:solidFill>
              </a:rPr>
              <a:t>	smaller feature</a:t>
            </a:r>
            <a:r>
              <a:rPr lang="zh-CN" altLang="en-US" i="1" dirty="0" smtClean="0">
                <a:solidFill>
                  <a:srgbClr val="0000FF"/>
                </a:solidFill>
              </a:rPr>
              <a:t> </a:t>
            </a:r>
            <a:r>
              <a:rPr lang="en-US" altLang="zh-CN" i="1" dirty="0" smtClean="0">
                <a:solidFill>
                  <a:srgbClr val="0000FF"/>
                </a:solidFill>
              </a:rPr>
              <a:t>set</a:t>
            </a:r>
            <a:endParaRPr lang="en-US" i="1" dirty="0" smtClean="0">
              <a:solidFill>
                <a:srgbClr val="0000FF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FF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FF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FF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U2R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counts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for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0.01</a:t>
            </a:r>
            <a:r>
              <a:rPr lang="zh-CN" altLang="en-US" dirty="0" smtClean="0">
                <a:solidFill>
                  <a:srgbClr val="FF0000"/>
                </a:solidFill>
              </a:rPr>
              <a:t>% </a:t>
            </a:r>
            <a:r>
              <a:rPr lang="en-US" altLang="zh-CN" dirty="0" smtClean="0">
                <a:solidFill>
                  <a:srgbClr val="FF0000"/>
                </a:solidFill>
              </a:rPr>
              <a:t>of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train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data,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hard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to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predict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Feature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noise</a:t>
            </a:r>
            <a:r>
              <a:rPr lang="zh-CN" altLang="en-US" dirty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0000FF"/>
                </a:solidFill>
              </a:rPr>
              <a:t>	i</a:t>
            </a:r>
            <a:r>
              <a:rPr lang="en-US" altLang="zh-CN" i="1" dirty="0" smtClean="0">
                <a:solidFill>
                  <a:srgbClr val="0000FF"/>
                </a:solidFill>
              </a:rPr>
              <a:t>.e</a:t>
            </a:r>
            <a:r>
              <a:rPr lang="en-US" altLang="zh-CN" i="1" dirty="0">
                <a:solidFill>
                  <a:srgbClr val="0000FF"/>
                </a:solidFill>
              </a:rPr>
              <a:t>.</a:t>
            </a:r>
            <a:r>
              <a:rPr lang="zh-CN" altLang="en-US" i="1" dirty="0">
                <a:solidFill>
                  <a:srgbClr val="0000FF"/>
                </a:solidFill>
              </a:rPr>
              <a:t> </a:t>
            </a:r>
            <a:r>
              <a:rPr lang="en-US" altLang="zh-CN" i="1" dirty="0">
                <a:solidFill>
                  <a:srgbClr val="0000FF"/>
                </a:solidFill>
              </a:rPr>
              <a:t>‘</a:t>
            </a:r>
            <a:r>
              <a:rPr lang="en-US" altLang="zh-CN" i="1" dirty="0" err="1">
                <a:solidFill>
                  <a:srgbClr val="0000FF"/>
                </a:solidFill>
              </a:rPr>
              <a:t>num_outbound_cmds</a:t>
            </a:r>
            <a:r>
              <a:rPr lang="en-US" altLang="zh-CN" i="1" dirty="0">
                <a:solidFill>
                  <a:srgbClr val="0000FF"/>
                </a:solidFill>
              </a:rPr>
              <a:t>’</a:t>
            </a:r>
            <a:r>
              <a:rPr lang="zh-CN" altLang="en-US" i="1" dirty="0">
                <a:solidFill>
                  <a:srgbClr val="0000FF"/>
                </a:solidFill>
              </a:rPr>
              <a:t> </a:t>
            </a:r>
            <a:r>
              <a:rPr lang="en-US" altLang="zh-CN" i="1" dirty="0">
                <a:solidFill>
                  <a:srgbClr val="0000FF"/>
                </a:solidFill>
              </a:rPr>
              <a:t>are</a:t>
            </a:r>
            <a:r>
              <a:rPr lang="zh-CN" altLang="en-US" i="1" dirty="0">
                <a:solidFill>
                  <a:srgbClr val="0000FF"/>
                </a:solidFill>
              </a:rPr>
              <a:t> </a:t>
            </a:r>
            <a:r>
              <a:rPr lang="en-US" altLang="zh-CN" i="1" dirty="0">
                <a:solidFill>
                  <a:srgbClr val="0000FF"/>
                </a:solidFill>
              </a:rPr>
              <a:t>all</a:t>
            </a:r>
            <a:r>
              <a:rPr lang="zh-CN" altLang="en-US" i="1" dirty="0">
                <a:solidFill>
                  <a:srgbClr val="0000FF"/>
                </a:solidFill>
              </a:rPr>
              <a:t> </a:t>
            </a:r>
            <a:r>
              <a:rPr lang="en-US" altLang="zh-CN" i="1" dirty="0">
                <a:solidFill>
                  <a:srgbClr val="0000FF"/>
                </a:solidFill>
              </a:rPr>
              <a:t>zero</a:t>
            </a:r>
            <a:r>
              <a:rPr lang="zh-CN" altLang="en-US" i="1" dirty="0">
                <a:solidFill>
                  <a:srgbClr val="0000FF"/>
                </a:solidFill>
              </a:rPr>
              <a:t> </a:t>
            </a:r>
            <a:r>
              <a:rPr lang="en-US" altLang="zh-CN" i="1" dirty="0" smtClean="0">
                <a:solidFill>
                  <a:srgbClr val="0000FF"/>
                </a:solidFill>
              </a:rPr>
              <a:t>	in</a:t>
            </a:r>
            <a:r>
              <a:rPr lang="zh-CN" altLang="en-US" i="1" dirty="0" smtClean="0">
                <a:solidFill>
                  <a:srgbClr val="0000FF"/>
                </a:solidFill>
              </a:rPr>
              <a:t> </a:t>
            </a:r>
            <a:r>
              <a:rPr lang="en-US" altLang="zh-CN" i="1" dirty="0">
                <a:solidFill>
                  <a:srgbClr val="0000FF"/>
                </a:solidFill>
              </a:rPr>
              <a:t>both</a:t>
            </a:r>
            <a:r>
              <a:rPr lang="zh-CN" altLang="en-US" i="1" dirty="0">
                <a:solidFill>
                  <a:srgbClr val="0000FF"/>
                </a:solidFill>
              </a:rPr>
              <a:t> </a:t>
            </a:r>
            <a:r>
              <a:rPr lang="en-US" altLang="zh-CN" i="1" dirty="0">
                <a:solidFill>
                  <a:srgbClr val="0000FF"/>
                </a:solidFill>
              </a:rPr>
              <a:t>train</a:t>
            </a:r>
            <a:r>
              <a:rPr lang="zh-CN" altLang="en-US" i="1" dirty="0">
                <a:solidFill>
                  <a:srgbClr val="0000FF"/>
                </a:solidFill>
              </a:rPr>
              <a:t> </a:t>
            </a:r>
            <a:r>
              <a:rPr lang="en-US" altLang="zh-CN" i="1" dirty="0">
                <a:solidFill>
                  <a:srgbClr val="0000FF"/>
                </a:solidFill>
              </a:rPr>
              <a:t>and</a:t>
            </a:r>
            <a:r>
              <a:rPr lang="zh-CN" altLang="en-US" i="1" dirty="0">
                <a:solidFill>
                  <a:srgbClr val="0000FF"/>
                </a:solidFill>
              </a:rPr>
              <a:t> </a:t>
            </a:r>
            <a:r>
              <a:rPr lang="en-US" altLang="zh-CN" i="1" dirty="0">
                <a:solidFill>
                  <a:srgbClr val="0000FF"/>
                </a:solidFill>
              </a:rPr>
              <a:t>test</a:t>
            </a:r>
            <a:r>
              <a:rPr lang="zh-CN" altLang="en-US" i="1" dirty="0">
                <a:solidFill>
                  <a:srgbClr val="0000FF"/>
                </a:solidFill>
              </a:rPr>
              <a:t> </a:t>
            </a:r>
            <a:r>
              <a:rPr lang="en-US" altLang="zh-CN" i="1" dirty="0">
                <a:solidFill>
                  <a:srgbClr val="0000FF"/>
                </a:solidFill>
              </a:rPr>
              <a:t>set.</a:t>
            </a:r>
            <a:endParaRPr lang="en-US" i="1" dirty="0">
              <a:solidFill>
                <a:srgbClr val="0000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381" y="3282701"/>
            <a:ext cx="1952513" cy="1608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6540" y="3266826"/>
            <a:ext cx="1840459" cy="16086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241" y="3785421"/>
            <a:ext cx="3805784" cy="13839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1716" y="5169342"/>
            <a:ext cx="431482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They have similar performance on predicting DOS, and PROBE.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Decision tree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Forest</a:t>
            </a:r>
            <a:r>
              <a:rPr lang="en-US" dirty="0"/>
              <a:t> are</a:t>
            </a:r>
            <a:r>
              <a:rPr lang="zh-CN" altLang="en-US" dirty="0"/>
              <a:t> </a:t>
            </a:r>
            <a:r>
              <a:rPr lang="en-US" dirty="0"/>
              <a:t>better at predicting normal, while </a:t>
            </a:r>
            <a:r>
              <a:rPr lang="en-US" dirty="0" err="1"/>
              <a:t>nb</a:t>
            </a:r>
            <a:r>
              <a:rPr lang="en-US" dirty="0"/>
              <a:t> is more precise on U2L and U2R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97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366" y="105561"/>
            <a:ext cx="7772400" cy="1470025"/>
          </a:xfrm>
        </p:spPr>
        <p:txBody>
          <a:bodyPr/>
          <a:lstStyle/>
          <a:p>
            <a:r>
              <a:rPr lang="en-US" dirty="0" smtClean="0"/>
              <a:t>Feature Engineering</a:t>
            </a:r>
            <a:br>
              <a:rPr lang="en-US" dirty="0" smtClean="0"/>
            </a:br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-----CMU MSBIC-----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78" y="3961246"/>
            <a:ext cx="3636938" cy="249132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268161" y="389032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Weka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support: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Evaluates the worth of a subset of attributes by considering the individual predictive ability of each feature along with the degree of redundancy between them.</a:t>
            </a:r>
          </a:p>
          <a:p>
            <a:endParaRPr lang="en-US" dirty="0" smtClean="0"/>
          </a:p>
          <a:p>
            <a:r>
              <a:rPr lang="en-US" dirty="0" smtClean="0"/>
              <a:t>Subsets of features that are highly correlated with the class while having low </a:t>
            </a:r>
            <a:r>
              <a:rPr lang="en-US" dirty="0" err="1" smtClean="0"/>
              <a:t>intercorrelation</a:t>
            </a:r>
            <a:r>
              <a:rPr lang="en-US" dirty="0" smtClean="0"/>
              <a:t> are preferred.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1267" y="2994913"/>
            <a:ext cx="5557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How?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Rule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domain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knowledge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alg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b="1" dirty="0" err="1"/>
              <a:t>CfsSubsetEval</a:t>
            </a:r>
            <a:r>
              <a:rPr lang="en-US" b="1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741267" y="1278299"/>
            <a:ext cx="7532106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Why?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Reduces </a:t>
            </a:r>
            <a:r>
              <a:rPr lang="en-US" dirty="0" err="1"/>
              <a:t>Overfitting</a:t>
            </a:r>
            <a:r>
              <a:rPr lang="en-US" dirty="0"/>
              <a:t>: Less redundant data means less opportunity to make decisions based on noise.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Improves Accuracy: Less misleading data means modeling accuracy improves.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Reduces Training Time: Less data means that algorithms train faster.</a:t>
            </a:r>
          </a:p>
        </p:txBody>
      </p:sp>
    </p:spTree>
    <p:extLst>
      <p:ext uri="{BB962C8B-B14F-4D97-AF65-F5344CB8AC3E}">
        <p14:creationId xmlns:p14="http://schemas.microsoft.com/office/powerpoint/2010/main" val="579068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365" y="105561"/>
            <a:ext cx="8463509" cy="1470025"/>
          </a:xfrm>
        </p:spPr>
        <p:txBody>
          <a:bodyPr/>
          <a:lstStyle/>
          <a:p>
            <a:r>
              <a:rPr lang="en-US" dirty="0" smtClean="0"/>
              <a:t>Exp4: Normalization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-----CMU MSBIC-----</a:t>
            </a:r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3027"/>
              </p:ext>
            </p:extLst>
          </p:nvPr>
        </p:nvGraphicFramePr>
        <p:xfrm>
          <a:off x="584726" y="4115737"/>
          <a:ext cx="803214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262"/>
                <a:gridCol w="3075498"/>
                <a:gridCol w="26773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</a:t>
                      </a:r>
                      <a:r>
                        <a:rPr lang="en-US" altLang="zh-CN" dirty="0" smtClean="0"/>
                        <a:t>-validation(10-folder)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zh-CN" altLang="zh-CN" dirty="0" smtClean="0"/>
                        <a:t> </a:t>
                      </a:r>
                      <a:r>
                        <a:rPr lang="en-US" altLang="zh-CN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Decision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Tree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dirty="0" smtClean="0"/>
                        <a:t>(</a:t>
                      </a:r>
                      <a:r>
                        <a:rPr lang="en-US" altLang="zh-CN" dirty="0" smtClean="0"/>
                        <a:t>Best: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leaf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size=</a:t>
                      </a:r>
                      <a:r>
                        <a:rPr lang="zh-CN" altLang="zh-CN" dirty="0" smtClean="0"/>
                        <a:t>5</a:t>
                      </a:r>
                      <a:r>
                        <a:rPr lang="en-US" altLang="zh-CN" dirty="0" smtClean="0"/>
                        <a:t>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85.2%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Random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Forest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79.4%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101" y="1575586"/>
            <a:ext cx="5003800" cy="23091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1267" y="5644195"/>
            <a:ext cx="71865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Random Forest: random in row-data level; random in column-model level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Computational Complexity: Random Forest  &gt;&gt; Decision Tree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7316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366" y="105561"/>
            <a:ext cx="7772400" cy="1470025"/>
          </a:xfrm>
        </p:spPr>
        <p:txBody>
          <a:bodyPr/>
          <a:lstStyle/>
          <a:p>
            <a:r>
              <a:rPr lang="en-US" dirty="0" smtClean="0"/>
              <a:t>Feature Engineering</a:t>
            </a:r>
            <a:br>
              <a:rPr lang="en-US" dirty="0" smtClean="0"/>
            </a:br>
            <a:r>
              <a:rPr lang="en-US" dirty="0" smtClean="0"/>
              <a:t>Sample R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-----CMU MSBIC-----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5586"/>
            <a:ext cx="9144000" cy="478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83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366" y="105561"/>
            <a:ext cx="7772400" cy="1470025"/>
          </a:xfrm>
        </p:spPr>
        <p:txBody>
          <a:bodyPr/>
          <a:lstStyle/>
          <a:p>
            <a:r>
              <a:rPr lang="en-US" dirty="0" smtClean="0"/>
              <a:t>Feature Engineering</a:t>
            </a:r>
            <a:br>
              <a:rPr lang="en-US" dirty="0" smtClean="0"/>
            </a:br>
            <a:r>
              <a:rPr lang="en-US" dirty="0" smtClean="0"/>
              <a:t>Sample Result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-----CMU MSBIC-----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7816" y="5743010"/>
            <a:ext cx="84140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 random forest implementation: see more on </a:t>
            </a:r>
            <a:r>
              <a:rPr lang="en-US" u="sng" dirty="0" smtClean="0"/>
              <a:t>http</a:t>
            </a:r>
            <a:r>
              <a:rPr lang="en-US" u="sng" dirty="0"/>
              <a:t>://</a:t>
            </a:r>
            <a:r>
              <a:rPr lang="en-US" u="sng" dirty="0" err="1"/>
              <a:t>blog.cloudera.com</a:t>
            </a:r>
            <a:r>
              <a:rPr lang="en-US" u="sng" dirty="0"/>
              <a:t>/blog/2013/02/how-to-resample-from-a-large-data-set-in-parallel-with-r-on-hadoop/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050" y="1575586"/>
            <a:ext cx="4089400" cy="400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66" y="1575586"/>
            <a:ext cx="4050544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60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366" y="105561"/>
            <a:ext cx="7772400" cy="1470025"/>
          </a:xfrm>
        </p:spPr>
        <p:txBody>
          <a:bodyPr/>
          <a:lstStyle/>
          <a:p>
            <a:r>
              <a:rPr lang="en-US" dirty="0" smtClean="0"/>
              <a:t>Exp</a:t>
            </a:r>
            <a:r>
              <a:rPr lang="en-US" altLang="zh-CN" dirty="0" smtClean="0"/>
              <a:t>5:</a:t>
            </a:r>
            <a:r>
              <a:rPr lang="en-US" dirty="0" smtClean="0"/>
              <a:t>Detecting new label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-----CMU MSBIC-----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895350" y="1970087"/>
            <a:ext cx="0" cy="3000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66750" y="4789487"/>
            <a:ext cx="3340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228725" y="2208212"/>
            <a:ext cx="158750" cy="127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29000" y="4040187"/>
            <a:ext cx="158750" cy="127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95400" y="2544762"/>
            <a:ext cx="158750" cy="127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539875" y="2868612"/>
            <a:ext cx="158750" cy="127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460500" y="2649537"/>
            <a:ext cx="158750" cy="127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381125" y="2360612"/>
            <a:ext cx="158750" cy="127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55950" y="3798887"/>
            <a:ext cx="158750" cy="127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539875" y="2424112"/>
            <a:ext cx="158750" cy="127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155950" y="3465512"/>
            <a:ext cx="158750" cy="127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946400" y="3976687"/>
            <a:ext cx="158750" cy="127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987550" y="2741612"/>
            <a:ext cx="158750" cy="12700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20725" y="1970087"/>
            <a:ext cx="1479550" cy="131762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32100" y="3465512"/>
            <a:ext cx="984250" cy="86995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76751" y="1878825"/>
            <a:ext cx="446313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#1: get centroids of all the classes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avg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its</a:t>
            </a:r>
            <a:r>
              <a:rPr lang="zh-CN" altLang="en-US" dirty="0" smtClean="0"/>
              <a:t> </a:t>
            </a:r>
            <a:r>
              <a:rPr lang="en-US" altLang="zh-CN" dirty="0" smtClean="0"/>
              <a:t>centroid</a:t>
            </a:r>
          </a:p>
          <a:p>
            <a:endParaRPr lang="en-US" dirty="0" smtClean="0"/>
          </a:p>
          <a:p>
            <a:r>
              <a:rPr lang="en-US" altLang="zh-CN" dirty="0" smtClean="0"/>
              <a:t>#2:compute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centroid,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smallest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</a:p>
          <a:p>
            <a:endParaRPr lang="en-US" altLang="zh-CN" dirty="0" smtClean="0"/>
          </a:p>
          <a:p>
            <a:r>
              <a:rPr lang="zh-CN" altLang="zh-CN" dirty="0" smtClean="0"/>
              <a:t>#3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nearest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centroid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times</a:t>
            </a:r>
            <a:r>
              <a:rPr lang="zh-CN" altLang="en-US" dirty="0" smtClean="0"/>
              <a:t> </a:t>
            </a:r>
            <a:r>
              <a:rPr lang="en-US" altLang="zh-CN" dirty="0" smtClean="0"/>
              <a:t>bigger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avg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centroid,</a:t>
            </a:r>
            <a:r>
              <a:rPr lang="zh-CN" altLang="en-US" dirty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believe</a:t>
            </a:r>
            <a:r>
              <a:rPr lang="zh-CN" altLang="en-US" dirty="0" smtClean="0"/>
              <a:t> </a:t>
            </a:r>
            <a:r>
              <a:rPr lang="en-US" altLang="zh-CN" dirty="0" smtClean="0"/>
              <a:t>it’s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12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366" y="105561"/>
            <a:ext cx="7772400" cy="1470025"/>
          </a:xfrm>
        </p:spPr>
        <p:txBody>
          <a:bodyPr/>
          <a:lstStyle/>
          <a:p>
            <a:r>
              <a:rPr lang="en-US" dirty="0" smtClean="0"/>
              <a:t>Exp5:Detecting new label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-----CMU MSBIC-----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940" y="1773532"/>
            <a:ext cx="6553200" cy="223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3137" y="4414360"/>
            <a:ext cx="87308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</a:t>
            </a:r>
            <a:r>
              <a:rPr lang="en-US" altLang="zh-CN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Detect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so</a:t>
            </a:r>
            <a:r>
              <a:rPr lang="zh-CN" altLang="en-US" dirty="0" smtClean="0"/>
              <a:t> </a:t>
            </a:r>
            <a:r>
              <a:rPr lang="en-US" altLang="zh-CN" dirty="0" smtClean="0"/>
              <a:t>few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, </a:t>
            </a:r>
            <a:r>
              <a:rPr lang="en-US" altLang="zh-CN" dirty="0" smtClean="0"/>
              <a:t>compared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actual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amount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data(5000+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records)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Why</a:t>
            </a:r>
            <a:r>
              <a:rPr lang="en-US" altLang="zh-CN" dirty="0" smtClean="0"/>
              <a:t>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centroid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couldn’t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represent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since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its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</a:t>
            </a:r>
            <a:r>
              <a:rPr lang="zh-CN" altLang="en-US" dirty="0" smtClean="0"/>
              <a:t> </a:t>
            </a:r>
            <a:r>
              <a:rPr lang="en-US" altLang="zh-CN" dirty="0" smtClean="0"/>
              <a:t>dimension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close.</a:t>
            </a:r>
            <a:r>
              <a:rPr lang="zh-CN" altLang="en-US" dirty="0" smtClean="0"/>
              <a:t> </a:t>
            </a:r>
            <a:r>
              <a:rPr lang="en-US" altLang="zh-CN" dirty="0" smtClean="0"/>
              <a:t>So,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likely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them,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hardly detect it</a:t>
            </a:r>
            <a:r>
              <a:rPr lang="zh-CN" altLang="en-US" dirty="0" smtClean="0"/>
              <a:t> </a:t>
            </a:r>
            <a:r>
              <a:rPr lang="en-US" altLang="zh-CN" dirty="0" smtClean="0"/>
              <a:t>as a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 attack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might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convincible,</a:t>
            </a:r>
            <a:r>
              <a:rPr lang="zh-CN" altLang="en-US" dirty="0" smtClean="0"/>
              <a:t> </a:t>
            </a:r>
            <a:r>
              <a:rPr lang="en-US" altLang="zh-CN" dirty="0" smtClean="0"/>
              <a:t>since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exactly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existed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classes.</a:t>
            </a:r>
          </a:p>
        </p:txBody>
      </p:sp>
    </p:spTree>
    <p:extLst>
      <p:ext uri="{BB962C8B-B14F-4D97-AF65-F5344CB8AC3E}">
        <p14:creationId xmlns:p14="http://schemas.microsoft.com/office/powerpoint/2010/main" val="1434165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366" y="105561"/>
            <a:ext cx="7772400" cy="1470025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-----CMU MSBIC-----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4216" y="1328155"/>
            <a:ext cx="1713427" cy="7337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Processing</a:t>
            </a:r>
            <a:endParaRPr lang="en-US" altLang="zh-CN" dirty="0"/>
          </a:p>
        </p:txBody>
      </p:sp>
      <p:sp>
        <p:nvSpPr>
          <p:cNvPr id="6" name="Rectangle 5"/>
          <p:cNvSpPr/>
          <p:nvPr/>
        </p:nvSpPr>
        <p:spPr>
          <a:xfrm>
            <a:off x="2269892" y="2206405"/>
            <a:ext cx="1708616" cy="7337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97253" y="3093076"/>
            <a:ext cx="1864451" cy="9152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Algorithm Selection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09347" y="5179414"/>
            <a:ext cx="1864450" cy="9482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 Analysis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51664" y="4144310"/>
            <a:ext cx="1864451" cy="9152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Implementing on </a:t>
            </a:r>
            <a:r>
              <a:rPr lang="en-US" dirty="0" err="1" smtClean="0"/>
              <a:t>Rhadoop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2"/>
            <a:endCxn id="6" idx="1"/>
          </p:cNvCxnSpPr>
          <p:nvPr/>
        </p:nvCxnSpPr>
        <p:spPr>
          <a:xfrm>
            <a:off x="1600930" y="2061937"/>
            <a:ext cx="668962" cy="5113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1"/>
          </p:cNvCxnSpPr>
          <p:nvPr/>
        </p:nvCxnSpPr>
        <p:spPr>
          <a:xfrm>
            <a:off x="3124200" y="2940187"/>
            <a:ext cx="373053" cy="6105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  <a:endCxn id="5" idx="3"/>
          </p:cNvCxnSpPr>
          <p:nvPr/>
        </p:nvCxnSpPr>
        <p:spPr>
          <a:xfrm flipH="1" flipV="1">
            <a:off x="2457643" y="1695046"/>
            <a:ext cx="666557" cy="5113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9" idx="1"/>
          </p:cNvCxnSpPr>
          <p:nvPr/>
        </p:nvCxnSpPr>
        <p:spPr>
          <a:xfrm>
            <a:off x="4429479" y="4008309"/>
            <a:ext cx="622185" cy="5936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84492" y="5059543"/>
            <a:ext cx="424254" cy="6640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8" idx="0"/>
            <a:endCxn id="6" idx="3"/>
          </p:cNvCxnSpPr>
          <p:nvPr/>
        </p:nvCxnSpPr>
        <p:spPr>
          <a:xfrm rot="16200000" flipV="1">
            <a:off x="4356981" y="2194823"/>
            <a:ext cx="2606118" cy="336306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07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366" y="105561"/>
            <a:ext cx="7772400" cy="1470025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-----CMU MSBIC-----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16612" y="1644803"/>
            <a:ext cx="64068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Rule-Based: </a:t>
            </a:r>
          </a:p>
          <a:p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Symbolic feature: like service, flag</a:t>
            </a:r>
          </a:p>
          <a:p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domain knowledge for detecting U2R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Other feature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selection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Algorithm: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i.e. PCA</a:t>
            </a:r>
          </a:p>
          <a:p>
            <a:pPr marL="285750" indent="-285750">
              <a:buFont typeface="Arial"/>
              <a:buChar char="•"/>
            </a:pPr>
            <a:r>
              <a:rPr lang="en-US" altLang="zh-CN" sz="2400" dirty="0"/>
              <a:t>Implement and compare other models: i.e. </a:t>
            </a:r>
            <a:r>
              <a:rPr lang="en-US" altLang="zh-CN" sz="2400" dirty="0" err="1" smtClean="0"/>
              <a:t>svm</a:t>
            </a:r>
            <a:endParaRPr lang="en-US" altLang="zh-CN" sz="2400" dirty="0" smtClean="0"/>
          </a:p>
          <a:p>
            <a:pPr marL="285750" indent="-285750">
              <a:buFont typeface="Arial"/>
              <a:buChar char="•"/>
            </a:pPr>
            <a:r>
              <a:rPr lang="en-US" altLang="zh-CN" sz="2400" dirty="0" smtClean="0"/>
              <a:t>Vote	</a:t>
            </a:r>
            <a:r>
              <a:rPr lang="zh-CN" altLang="en-US" sz="2400" dirty="0" smtClean="0"/>
              <a:t>:</a:t>
            </a:r>
            <a:endParaRPr lang="en-US" altLang="zh-CN" sz="2400" dirty="0" smtClean="0"/>
          </a:p>
          <a:p>
            <a:r>
              <a:rPr lang="en-US" altLang="zh-CN" sz="2400" dirty="0" smtClean="0"/>
              <a:t>Combination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Naïve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Bayes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Decision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Tree</a:t>
            </a:r>
          </a:p>
          <a:p>
            <a:pPr marL="285750" indent="-285750">
              <a:buFont typeface="Arial"/>
              <a:buChar char="•"/>
            </a:pPr>
            <a:r>
              <a:rPr lang="en-US" altLang="zh-CN" sz="2400" dirty="0" smtClean="0"/>
              <a:t>Do more work on detecting new attacked types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4706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366" y="105561"/>
            <a:ext cx="7772400" cy="1470025"/>
          </a:xfrm>
        </p:spPr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-----CMU MSBIC-----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7749" y="2139533"/>
            <a:ext cx="8284354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/>
              <a:t>An Intrusion Detection System Based on KDD-99 </a:t>
            </a:r>
            <a:r>
              <a:rPr lang="en-US" b="1" dirty="0" smtClean="0"/>
              <a:t>Data </a:t>
            </a:r>
            <a:r>
              <a:rPr lang="en-US" b="1" dirty="0"/>
              <a:t>using Data Mining Techniques and Feature </a:t>
            </a:r>
            <a:r>
              <a:rPr lang="en-US" b="1" dirty="0" smtClean="0"/>
              <a:t>Selection</a:t>
            </a:r>
            <a:r>
              <a:rPr lang="en-US" dirty="0" smtClean="0"/>
              <a:t>. </a:t>
            </a:r>
            <a:r>
              <a:rPr lang="en-US" dirty="0" err="1" smtClean="0"/>
              <a:t>Pratibha</a:t>
            </a:r>
            <a:r>
              <a:rPr lang="en-US" dirty="0" smtClean="0"/>
              <a:t> </a:t>
            </a:r>
            <a:r>
              <a:rPr lang="en-US" dirty="0" err="1"/>
              <a:t>Soni</a:t>
            </a:r>
            <a:r>
              <a:rPr lang="en-US" dirty="0"/>
              <a:t>, </a:t>
            </a:r>
            <a:r>
              <a:rPr lang="en-US" dirty="0" err="1"/>
              <a:t>Prabhakar</a:t>
            </a:r>
            <a:r>
              <a:rPr lang="en-US" dirty="0"/>
              <a:t> Sharma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A Detailed Analysis of the KDD CUP 99 Data </a:t>
            </a:r>
            <a:r>
              <a:rPr lang="en-US" b="1" dirty="0" smtClean="0"/>
              <a:t>Set</a:t>
            </a:r>
            <a:r>
              <a:rPr lang="en-US" dirty="0" smtClean="0"/>
              <a:t>. </a:t>
            </a:r>
            <a:r>
              <a:rPr lang="en-US" dirty="0" err="1"/>
              <a:t>Mahbod</a:t>
            </a:r>
            <a:r>
              <a:rPr lang="en-US" dirty="0"/>
              <a:t> </a:t>
            </a:r>
            <a:r>
              <a:rPr lang="en-US" dirty="0" err="1"/>
              <a:t>Tavallaee</a:t>
            </a:r>
            <a:r>
              <a:rPr lang="en-US" dirty="0"/>
              <a:t>, </a:t>
            </a:r>
            <a:r>
              <a:rPr lang="en-US" dirty="0" err="1"/>
              <a:t>Ebrahim</a:t>
            </a:r>
            <a:r>
              <a:rPr lang="en-US" dirty="0"/>
              <a:t> </a:t>
            </a:r>
            <a:r>
              <a:rPr lang="en-US" dirty="0" err="1"/>
              <a:t>Bagheri</a:t>
            </a:r>
            <a:r>
              <a:rPr lang="en-US" dirty="0"/>
              <a:t>, Wei Lu, and Ali A. </a:t>
            </a:r>
            <a:r>
              <a:rPr lang="en-US" dirty="0" err="1"/>
              <a:t>Ghorbani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KDD</a:t>
            </a:r>
            <a:r>
              <a:rPr lang="en-US" b="1" dirty="0"/>
              <a:t>-99 Classifier Learning Contest </a:t>
            </a:r>
            <a:r>
              <a:rPr lang="en-US" b="1" dirty="0" err="1"/>
              <a:t>LLSoft’s</a:t>
            </a:r>
            <a:r>
              <a:rPr lang="en-US" b="1" dirty="0"/>
              <a:t> Results </a:t>
            </a:r>
            <a:r>
              <a:rPr lang="en-US" b="1" dirty="0" smtClean="0"/>
              <a:t>Overview. </a:t>
            </a:r>
            <a:r>
              <a:rPr lang="en-US" dirty="0" err="1"/>
              <a:t>Itzhak</a:t>
            </a:r>
            <a:r>
              <a:rPr lang="en-US" dirty="0"/>
              <a:t> Levin </a:t>
            </a:r>
            <a:r>
              <a:rPr lang="en-US" dirty="0" err="1"/>
              <a:t>LLSoft</a:t>
            </a:r>
            <a:r>
              <a:rPr lang="en-US" dirty="0"/>
              <a:t> </a:t>
            </a:r>
            <a:r>
              <a:rPr lang="en-US" dirty="0" smtClean="0"/>
              <a:t>6 </a:t>
            </a:r>
            <a:r>
              <a:rPr lang="en-US" dirty="0"/>
              <a:t>Ha-</a:t>
            </a:r>
            <a:r>
              <a:rPr lang="en-US" dirty="0" err="1"/>
              <a:t>Marganit</a:t>
            </a:r>
            <a:r>
              <a:rPr lang="en-US" dirty="0"/>
              <a:t> Street </a:t>
            </a:r>
            <a:r>
              <a:rPr lang="en-US" dirty="0" err="1"/>
              <a:t>Rishon</a:t>
            </a:r>
            <a:r>
              <a:rPr lang="en-US" dirty="0"/>
              <a:t>-Le-</a:t>
            </a:r>
            <a:r>
              <a:rPr lang="en-US" dirty="0" err="1"/>
              <a:t>Ziyyon</a:t>
            </a:r>
            <a:r>
              <a:rPr lang="en-US" dirty="0"/>
              <a:t>, 75427, Israel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Selecting Features for Intrusion Detection:</a:t>
            </a:r>
            <a:br>
              <a:rPr lang="en-US" b="1" dirty="0"/>
            </a:br>
            <a:r>
              <a:rPr lang="en-US" b="1" dirty="0"/>
              <a:t>A Feature Relevance Analysis on KDD 99 Intrusion Detection </a:t>
            </a:r>
            <a:r>
              <a:rPr lang="en-US" b="1" dirty="0" smtClean="0"/>
              <a:t>Datasets</a:t>
            </a:r>
            <a:r>
              <a:rPr lang="en-US" dirty="0" smtClean="0"/>
              <a:t>.</a:t>
            </a:r>
            <a:r>
              <a:rPr lang="en-US" dirty="0"/>
              <a:t> H. </a:t>
            </a:r>
            <a:r>
              <a:rPr lang="en-US" dirty="0" err="1"/>
              <a:t>Günes</a:t>
            </a:r>
            <a:r>
              <a:rPr lang="en-US" dirty="0"/>
              <a:t> </a:t>
            </a:r>
            <a:r>
              <a:rPr lang="en-US" dirty="0" err="1"/>
              <a:t>Kayacık</a:t>
            </a:r>
            <a:r>
              <a:rPr lang="en-US" dirty="0"/>
              <a:t>, A.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Zincir</a:t>
            </a:r>
            <a:r>
              <a:rPr lang="en-US" dirty="0"/>
              <a:t>-Heywood, Malcolm I. Heywood Dalhousie University, Faculty of Computer Science,</a:t>
            </a:r>
            <a:br>
              <a:rPr lang="en-US" dirty="0"/>
            </a:br>
            <a:r>
              <a:rPr lang="en-US" dirty="0"/>
              <a:t>6050 University Avenue, Halifax, Nova Scotia. B3H 1W5 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 </a:t>
            </a:r>
            <a:r>
              <a:rPr lang="en-US" b="1" dirty="0"/>
              <a:t>Analysis of KDD ’99 Intrusion Detection Dataset for Selection of Relevance </a:t>
            </a:r>
            <a:r>
              <a:rPr lang="en-US" b="1" dirty="0" smtClean="0"/>
              <a:t>Features</a:t>
            </a:r>
            <a:r>
              <a:rPr lang="en-US" dirty="0" smtClean="0"/>
              <a:t>. </a:t>
            </a:r>
            <a:r>
              <a:rPr lang="en-US" dirty="0" err="1"/>
              <a:t>Adetunmbi</a:t>
            </a:r>
            <a:r>
              <a:rPr lang="en-US" dirty="0"/>
              <a:t> </a:t>
            </a:r>
            <a:r>
              <a:rPr lang="en-US" dirty="0" err="1"/>
              <a:t>A.Olusola</a:t>
            </a:r>
            <a:r>
              <a:rPr lang="en-US" dirty="0"/>
              <a:t>., </a:t>
            </a:r>
            <a:r>
              <a:rPr lang="en-US" dirty="0" err="1"/>
              <a:t>Adeola</a:t>
            </a:r>
            <a:r>
              <a:rPr lang="en-US" dirty="0"/>
              <a:t> </a:t>
            </a:r>
            <a:r>
              <a:rPr lang="en-US" dirty="0" err="1"/>
              <a:t>S.Oladele</a:t>
            </a:r>
            <a:r>
              <a:rPr lang="en-US" dirty="0"/>
              <a:t>. and </a:t>
            </a:r>
            <a:r>
              <a:rPr lang="en-US" dirty="0" err="1"/>
              <a:t>Daramola</a:t>
            </a:r>
            <a:r>
              <a:rPr lang="en-US" dirty="0"/>
              <a:t> </a:t>
            </a:r>
            <a:r>
              <a:rPr lang="en-US" dirty="0" err="1"/>
              <a:t>O.Abosede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52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366" y="105561"/>
            <a:ext cx="7772400" cy="1470025"/>
          </a:xfrm>
        </p:spPr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2767" y="1575586"/>
            <a:ext cx="8123133" cy="6247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mining in </a:t>
            </a:r>
            <a:r>
              <a:rPr lang="en-US" sz="3600" dirty="0"/>
              <a:t>i</a:t>
            </a:r>
            <a:r>
              <a:rPr lang="en-US" sz="3600" dirty="0" smtClean="0"/>
              <a:t>nformation </a:t>
            </a:r>
            <a:r>
              <a:rPr lang="en-US" sz="3600" dirty="0"/>
              <a:t>security </a:t>
            </a:r>
            <a:r>
              <a:rPr lang="en-US" sz="3600" dirty="0" smtClean="0"/>
              <a:t>research: To detect network intrusions</a:t>
            </a:r>
          </a:p>
          <a:p>
            <a:endParaRPr lang="en-US" sz="3600" dirty="0" smtClean="0"/>
          </a:p>
          <a:p>
            <a:r>
              <a:rPr lang="en-US" sz="3600" dirty="0" smtClean="0"/>
              <a:t>Data Set: KDD-CUP99</a:t>
            </a:r>
          </a:p>
          <a:p>
            <a:pPr marL="742950" indent="-742950">
              <a:buFont typeface="Arial"/>
              <a:buChar char="•"/>
            </a:pPr>
            <a:r>
              <a:rPr lang="en-US" sz="3600" dirty="0" smtClean="0"/>
              <a:t>41 features</a:t>
            </a:r>
          </a:p>
          <a:p>
            <a:pPr marL="742950" indent="-742950">
              <a:buFont typeface="Arial"/>
              <a:buChar char="•"/>
            </a:pPr>
            <a:r>
              <a:rPr lang="en-US" sz="3600" dirty="0" smtClean="0"/>
              <a:t>24 attack types in train set, additional 14 types in test data only</a:t>
            </a:r>
          </a:p>
          <a:p>
            <a:pPr marL="742950" indent="-742950">
              <a:buFont typeface="Arial"/>
              <a:buChar char="•"/>
            </a:pPr>
            <a:r>
              <a:rPr lang="en-US" sz="3600" dirty="0" smtClean="0"/>
              <a:t>Task </a:t>
            </a:r>
            <a:r>
              <a:rPr lang="en-US" sz="3600" dirty="0"/>
              <a:t>description</a:t>
            </a:r>
          </a:p>
          <a:p>
            <a:r>
              <a:rPr lang="en-US" sz="2000" dirty="0"/>
              <a:t>http://</a:t>
            </a:r>
            <a:r>
              <a:rPr lang="en-US" sz="2000" dirty="0" err="1"/>
              <a:t>archive.ics.uci.edu</a:t>
            </a:r>
            <a:r>
              <a:rPr lang="en-US" sz="2000" dirty="0"/>
              <a:t>/ml/machine-learning-databases/kddcup99-mld/</a:t>
            </a:r>
            <a:r>
              <a:rPr lang="en-US" sz="2000" dirty="0" err="1"/>
              <a:t>task.html</a:t>
            </a:r>
            <a:endParaRPr lang="en-US" sz="2000" dirty="0"/>
          </a:p>
          <a:p>
            <a:pPr marL="742950" indent="-742950">
              <a:buFont typeface="Arial"/>
              <a:buChar char="•"/>
            </a:pPr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-----CMU MSBIC-----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71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366" y="105561"/>
            <a:ext cx="7772400" cy="1470025"/>
          </a:xfrm>
        </p:spPr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-----CMU MSBIC-----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5366" y="2860723"/>
            <a:ext cx="8905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Feel free to contact my email </a:t>
            </a:r>
            <a:r>
              <a:rPr lang="en-US" sz="2400" dirty="0" smtClean="0">
                <a:hlinkClick r:id="rId2"/>
              </a:rPr>
              <a:t>eyre.lzy@gmail.com</a:t>
            </a:r>
            <a:r>
              <a:rPr lang="en-US" sz="2400" dirty="0" smtClean="0"/>
              <a:t> for any question.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Thanks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9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366" y="105561"/>
            <a:ext cx="7772400" cy="1470025"/>
          </a:xfrm>
        </p:spPr>
        <p:txBody>
          <a:bodyPr/>
          <a:lstStyle/>
          <a:p>
            <a:r>
              <a:rPr lang="en-US" dirty="0" smtClean="0"/>
              <a:t>Class labels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-----CMU MSBIC-----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66" y="1598832"/>
            <a:ext cx="8696661" cy="493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7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366" y="105561"/>
            <a:ext cx="7772400" cy="1470025"/>
          </a:xfrm>
        </p:spPr>
        <p:txBody>
          <a:bodyPr/>
          <a:lstStyle/>
          <a:p>
            <a:r>
              <a:rPr lang="en-US" dirty="0" smtClean="0"/>
              <a:t>Exp1: All class labels</a:t>
            </a:r>
            <a:br>
              <a:rPr lang="en-US" dirty="0" smtClean="0"/>
            </a:br>
            <a:r>
              <a:rPr lang="en-US" dirty="0" smtClean="0"/>
              <a:t>Dummy Perfect Result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-----CMU MSBIC-----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235100"/>
              </p:ext>
            </p:extLst>
          </p:nvPr>
        </p:nvGraphicFramePr>
        <p:xfrm>
          <a:off x="825239" y="1963934"/>
          <a:ext cx="7089363" cy="2371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121"/>
                <a:gridCol w="2363121"/>
                <a:gridCol w="2363121"/>
              </a:tblGrid>
              <a:tr h="112615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Cross</a:t>
                      </a:r>
                      <a:r>
                        <a:rPr lang="en-US" altLang="zh-CN" sz="2000" dirty="0" smtClean="0"/>
                        <a:t>-validation(10-folder)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Test</a:t>
                      </a:r>
                      <a:r>
                        <a:rPr lang="zh-CN" altLang="zh-CN" sz="2000" dirty="0" smtClean="0"/>
                        <a:t> </a:t>
                      </a:r>
                      <a:r>
                        <a:rPr lang="en-US" altLang="zh-CN" sz="2000" dirty="0" smtClean="0"/>
                        <a:t>data</a:t>
                      </a:r>
                      <a:endParaRPr lang="en-US" sz="2000" dirty="0"/>
                    </a:p>
                  </a:txBody>
                  <a:tcPr/>
                </a:tc>
              </a:tr>
              <a:tr h="45671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Naïve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sz="2000" dirty="0" smtClean="0"/>
                        <a:t>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95.8%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90.5%</a:t>
                      </a:r>
                      <a:endParaRPr lang="en-US" sz="2000" dirty="0"/>
                    </a:p>
                  </a:txBody>
                  <a:tcPr/>
                </a:tc>
              </a:tr>
              <a:tr h="7883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Decision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Tree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dirty="0" smtClean="0"/>
                        <a:t>(</a:t>
                      </a:r>
                      <a:r>
                        <a:rPr lang="en-US" altLang="zh-CN" sz="2000" dirty="0" smtClean="0"/>
                        <a:t>Best: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leaf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size=50)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99.1%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97.2%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97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366" y="105561"/>
            <a:ext cx="7772400" cy="1470025"/>
          </a:xfrm>
        </p:spPr>
        <p:txBody>
          <a:bodyPr/>
          <a:lstStyle/>
          <a:p>
            <a:r>
              <a:rPr lang="en-US" dirty="0" smtClean="0"/>
              <a:t>Exp1:Error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2767" y="1575586"/>
            <a:ext cx="81231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Why is the result so perfect?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Duplicate records (biased towards more frequent records)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After cleaning up duplicates: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-----CMU MSBIC-----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534" y="4905374"/>
            <a:ext cx="2648466" cy="187995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345582"/>
              </p:ext>
            </p:extLst>
          </p:nvPr>
        </p:nvGraphicFramePr>
        <p:xfrm>
          <a:off x="1769292" y="3004290"/>
          <a:ext cx="472624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121"/>
                <a:gridCol w="2363121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Naïve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sz="2000" dirty="0" smtClean="0"/>
                        <a:t>Bayes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Decision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Tree</a:t>
                      </a:r>
                      <a:endParaRPr lang="en-US" sz="2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61.2%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80.1%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 flipH="1">
            <a:off x="592765" y="3860270"/>
            <a:ext cx="77733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matter which method, both confusion matrix showed lots of </a:t>
            </a:r>
            <a:r>
              <a:rPr lang="en-US" sz="2400" dirty="0">
                <a:solidFill>
                  <a:srgbClr val="FF0000"/>
                </a:solidFill>
              </a:rPr>
              <a:t>labels are misclassified into class ‘normal</a:t>
            </a:r>
            <a:r>
              <a:rPr lang="en-US" sz="2400" dirty="0" smtClean="0">
                <a:solidFill>
                  <a:srgbClr val="FF0000"/>
                </a:solidFill>
              </a:rPr>
              <a:t>’</a:t>
            </a:r>
            <a:r>
              <a:rPr lang="en-US" sz="2400" dirty="0" smtClean="0"/>
              <a:t>, WHY?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Different distribution of train and test </a:t>
            </a:r>
            <a:r>
              <a:rPr lang="en-US" sz="2000" dirty="0" smtClean="0"/>
              <a:t>data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Not deal with additional new classes only in test data</a:t>
            </a:r>
          </a:p>
          <a:p>
            <a:r>
              <a:rPr lang="en-US" sz="2000" dirty="0" smtClean="0"/>
              <a:t>(3365 records of test data come from new classes)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7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366" y="10556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Exp2: Two main Categories</a:t>
            </a:r>
            <a:br>
              <a:rPr lang="en-US" dirty="0" smtClean="0"/>
            </a:br>
            <a:r>
              <a:rPr lang="en-US" dirty="0" smtClean="0"/>
              <a:t>Normal VS Anomaly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5366" y="1131231"/>
            <a:ext cx="8292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Why?</a:t>
            </a:r>
          </a:p>
          <a:p>
            <a:r>
              <a:rPr lang="en-US" sz="2400" dirty="0" smtClean="0"/>
              <a:t>Additional types of test data are classified into known classes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Performance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-----CMU MSBIC-----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962722"/>
              </p:ext>
            </p:extLst>
          </p:nvPr>
        </p:nvGraphicFramePr>
        <p:xfrm>
          <a:off x="804660" y="2721249"/>
          <a:ext cx="7057680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560"/>
                <a:gridCol w="2352560"/>
                <a:gridCol w="2352560"/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Cross</a:t>
                      </a:r>
                      <a:r>
                        <a:rPr lang="en-US" altLang="zh-CN" sz="1600" dirty="0" smtClean="0"/>
                        <a:t>-validation(10-folder)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Test</a:t>
                      </a:r>
                      <a:r>
                        <a:rPr lang="zh-CN" altLang="zh-CN" sz="1600" dirty="0" smtClean="0"/>
                        <a:t> </a:t>
                      </a:r>
                      <a:r>
                        <a:rPr lang="en-US" altLang="zh-CN" sz="1600" dirty="0" smtClean="0"/>
                        <a:t>data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Random</a:t>
                      </a:r>
                      <a:r>
                        <a:rPr lang="en-US" altLang="zh-CN" sz="1600" dirty="0" smtClean="0"/>
                        <a:t>(Baseline)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51.3%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Naïve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sz="1600" dirty="0" smtClean="0"/>
                        <a:t>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600" dirty="0" smtClean="0"/>
                        <a:t>9</a:t>
                      </a:r>
                      <a:r>
                        <a:rPr lang="en-US" altLang="zh-CN" sz="1600" dirty="0" smtClean="0"/>
                        <a:t>0.0%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76.3%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Decision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Tree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dirty="0" smtClean="0"/>
                        <a:t>(</a:t>
                      </a:r>
                      <a:r>
                        <a:rPr lang="en-US" altLang="zh-CN" sz="1600" dirty="0" smtClean="0"/>
                        <a:t>Best: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leaf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size=50)</a:t>
                      </a:r>
                      <a:endParaRPr lang="en-US" sz="1600" dirty="0" smtClean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99.1%</a:t>
                      </a:r>
                      <a:endParaRPr lang="en-US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82.4%</a:t>
                      </a:r>
                      <a:endParaRPr lang="en-US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Random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Forest(</a:t>
                      </a:r>
                      <a:r>
                        <a:rPr lang="en-US" altLang="zh-CN" sz="1600" dirty="0" err="1" smtClean="0"/>
                        <a:t>numTrees</a:t>
                      </a:r>
                      <a:r>
                        <a:rPr lang="en-US" altLang="zh-CN" sz="1600" dirty="0" smtClean="0"/>
                        <a:t>=100)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99.9%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80.1%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704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366" y="105561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Exp2: Error Analysis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-----CMU MSBIC-----</a:t>
            </a:r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16" y="1123300"/>
            <a:ext cx="7768184" cy="3766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474116" y="5037017"/>
            <a:ext cx="82924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Given the confusion matrix, </a:t>
            </a:r>
          </a:p>
          <a:p>
            <a:r>
              <a:rPr lang="en-US" sz="2800" dirty="0" smtClean="0"/>
              <a:t>Anomaly records are misclassified as normal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Anomaly has various subtypes, like </a:t>
            </a:r>
            <a:r>
              <a:rPr lang="en-US" sz="2800" dirty="0" err="1" smtClean="0"/>
              <a:t>smurf</a:t>
            </a:r>
            <a:r>
              <a:rPr lang="en-US" sz="2800" dirty="0" smtClean="0"/>
              <a:t>, land</a:t>
            </a:r>
          </a:p>
        </p:txBody>
      </p:sp>
    </p:spTree>
    <p:extLst>
      <p:ext uri="{BB962C8B-B14F-4D97-AF65-F5344CB8AC3E}">
        <p14:creationId xmlns:p14="http://schemas.microsoft.com/office/powerpoint/2010/main" val="252744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366" y="105561"/>
            <a:ext cx="7772400" cy="1470025"/>
          </a:xfrm>
        </p:spPr>
        <p:txBody>
          <a:bodyPr/>
          <a:lstStyle/>
          <a:p>
            <a:r>
              <a:rPr lang="en-US" dirty="0" smtClean="0"/>
              <a:t>Exp3: 5 categories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 smtClean="0"/>
              <a:t>-----CMU MSBIC-----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676232"/>
              </p:ext>
            </p:extLst>
          </p:nvPr>
        </p:nvGraphicFramePr>
        <p:xfrm>
          <a:off x="230885" y="1397001"/>
          <a:ext cx="8706194" cy="4389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154"/>
                <a:gridCol w="2954886"/>
                <a:gridCol w="4781154"/>
              </a:tblGrid>
              <a:tr h="33131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types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subtypes</a:t>
                      </a:r>
                      <a:endParaRPr lang="en-US" dirty="0"/>
                    </a:p>
                  </a:txBody>
                  <a:tcPr/>
                </a:tc>
              </a:tr>
              <a:tr h="33131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131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Denial of service – e.g. </a:t>
                      </a:r>
                      <a:r>
                        <a:rPr lang="en-US" sz="1800" dirty="0" err="1" smtClean="0"/>
                        <a:t>syn</a:t>
                      </a:r>
                      <a:r>
                        <a:rPr lang="en-US" sz="1800" dirty="0" smtClean="0"/>
                        <a:t> flooding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Smurf, back,</a:t>
                      </a:r>
                      <a:r>
                        <a:rPr lang="en-US" baseline="0" dirty="0" smtClean="0"/>
                        <a:t> land, </a:t>
                      </a:r>
                      <a:r>
                        <a:rPr lang="en-US" baseline="0" dirty="0" err="1" smtClean="0"/>
                        <a:t>neptune</a:t>
                      </a:r>
                      <a:r>
                        <a:rPr lang="en-US" baseline="0" dirty="0" smtClean="0"/>
                        <a:t>, pod, teardrop</a:t>
                      </a:r>
                    </a:p>
                    <a:p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Processtable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mailbomb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, apache2,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upstorm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131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Probing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Surveillance and other probing, e.g. port scanning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Satan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ipsweep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nmap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portsweep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Saint,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mscan</a:t>
                      </a:r>
                      <a:endParaRPr lang="en-US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57979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U2R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unauthorized access to local super user (root) privileges, e.g. buffer overflow attacks.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Buffer_overflow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loadmodule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perl</a:t>
                      </a:r>
                      <a:r>
                        <a:rPr lang="en-US" dirty="0" smtClean="0"/>
                        <a:t>, rootkit</a:t>
                      </a:r>
                    </a:p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Sqlattack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ps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xterm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6666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R2L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unauthorized access from a remote machine, e.g. password guessing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Guess_passwd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ftp_write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imap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phf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multihop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warezmaster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warezclient</a:t>
                      </a:r>
                      <a:r>
                        <a:rPr lang="en-US" baseline="0" dirty="0" smtClean="0"/>
                        <a:t>, spy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Snmpgetattack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snmguess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, named,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sendemail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httptunnel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, worm,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xlock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xsnoop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338118" y="6356350"/>
            <a:ext cx="3541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http://</a:t>
            </a:r>
            <a:r>
              <a:rPr lang="en-US" sz="1400" dirty="0" err="1" smtClean="0"/>
              <a:t>cseweb.ucsd.edu</a:t>
            </a:r>
            <a:r>
              <a:rPr lang="en-US" sz="1400" dirty="0" smtClean="0"/>
              <a:t>/~</a:t>
            </a:r>
            <a:r>
              <a:rPr lang="en-US" sz="1400" dirty="0" err="1" smtClean="0"/>
              <a:t>elkan</a:t>
            </a:r>
            <a:r>
              <a:rPr lang="en-US" sz="1400" dirty="0" smtClean="0"/>
              <a:t>/</a:t>
            </a:r>
            <a:r>
              <a:rPr lang="en-US" sz="1400" dirty="0" err="1" smtClean="0"/>
              <a:t>tabulate.html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0874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366" y="105561"/>
            <a:ext cx="7772400" cy="1470025"/>
          </a:xfrm>
        </p:spPr>
        <p:txBody>
          <a:bodyPr/>
          <a:lstStyle/>
          <a:p>
            <a:r>
              <a:rPr lang="en-US" dirty="0" smtClean="0"/>
              <a:t>Exp3: Result &amp; Sample Code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540330"/>
              </p:ext>
            </p:extLst>
          </p:nvPr>
        </p:nvGraphicFramePr>
        <p:xfrm>
          <a:off x="584726" y="1240328"/>
          <a:ext cx="8032140" cy="1617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399"/>
                <a:gridCol w="3032125"/>
                <a:gridCol w="1536616"/>
              </a:tblGrid>
              <a:tr h="32343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Cross</a:t>
                      </a:r>
                      <a:r>
                        <a:rPr lang="en-US" altLang="zh-CN" sz="1400" dirty="0" smtClean="0"/>
                        <a:t>-validation(10-folder)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Test</a:t>
                      </a:r>
                      <a:r>
                        <a:rPr lang="zh-CN" altLang="zh-CN" sz="1400" dirty="0" smtClean="0"/>
                        <a:t> </a:t>
                      </a:r>
                      <a:r>
                        <a:rPr lang="en-US" altLang="zh-CN" sz="1400" dirty="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</a:tr>
              <a:tr h="32343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Random</a:t>
                      </a:r>
                      <a:r>
                        <a:rPr lang="en-US" altLang="zh-CN" sz="1400" dirty="0" smtClean="0"/>
                        <a:t>(Baseline)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20.2%</a:t>
                      </a:r>
                      <a:endParaRPr lang="en-US" sz="1400" dirty="0"/>
                    </a:p>
                  </a:txBody>
                  <a:tcPr/>
                </a:tc>
              </a:tr>
              <a:tr h="32343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Naïve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sz="1400" dirty="0" smtClean="0"/>
                        <a:t>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84.7%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50.4%</a:t>
                      </a:r>
                      <a:endParaRPr lang="en-US" sz="1400" dirty="0"/>
                    </a:p>
                  </a:txBody>
                  <a:tcPr/>
                </a:tc>
              </a:tr>
              <a:tr h="32343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Decision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Tree</a:t>
                      </a:r>
                      <a:r>
                        <a:rPr lang="zh-CN" altLang="zh-CN" sz="1400" dirty="0" smtClean="0"/>
                        <a:t>(</a:t>
                      </a:r>
                      <a:r>
                        <a:rPr lang="en-US" altLang="zh-CN" sz="1400" dirty="0" smtClean="0"/>
                        <a:t>Best: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leaf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size=50)</a:t>
                      </a:r>
                      <a:endParaRPr lang="en-US" sz="1400" dirty="0" smtClean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96.3%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83.2%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2343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Random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Forest(</a:t>
                      </a:r>
                      <a:r>
                        <a:rPr lang="en-US" altLang="zh-CN" sz="1400" dirty="0" err="1" smtClean="0"/>
                        <a:t>num_tree</a:t>
                      </a:r>
                      <a:r>
                        <a:rPr lang="en-US" altLang="zh-CN" sz="1400" dirty="0" smtClean="0"/>
                        <a:t>=100)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98.1%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78.2%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-----CMU MSBIC-----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4727" y="3944317"/>
            <a:ext cx="8032140" cy="10156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library(tree)</a:t>
            </a:r>
          </a:p>
          <a:p>
            <a:r>
              <a:rPr lang="en-US" sz="1200" dirty="0" err="1"/>
              <a:t>dt_tree_model</a:t>
            </a:r>
            <a:r>
              <a:rPr lang="en-US" sz="1200" dirty="0"/>
              <a:t>=tree(</a:t>
            </a:r>
            <a:r>
              <a:rPr lang="en-US" sz="1200" dirty="0" err="1"/>
              <a:t>as.factor</a:t>
            </a:r>
            <a:r>
              <a:rPr lang="en-US" sz="1200" dirty="0"/>
              <a:t>(</a:t>
            </a:r>
            <a:r>
              <a:rPr lang="en-US" sz="1200" dirty="0" err="1"/>
              <a:t>label_result</a:t>
            </a:r>
            <a:r>
              <a:rPr lang="en-US" sz="1200" dirty="0"/>
              <a:t>)~.,</a:t>
            </a:r>
            <a:r>
              <a:rPr lang="en-US" sz="1200" dirty="0" err="1"/>
              <a:t>num_train</a:t>
            </a:r>
            <a:r>
              <a:rPr lang="en-US" sz="1200" dirty="0"/>
              <a:t>)</a:t>
            </a:r>
          </a:p>
          <a:p>
            <a:r>
              <a:rPr lang="en-US" sz="1200" dirty="0" err="1" smtClean="0"/>
              <a:t>tree_pred</a:t>
            </a:r>
            <a:r>
              <a:rPr lang="en-US" sz="1200" dirty="0"/>
              <a:t>=predict(</a:t>
            </a:r>
            <a:r>
              <a:rPr lang="en-US" sz="1200" dirty="0" err="1"/>
              <a:t>dt_tree_model</a:t>
            </a:r>
            <a:r>
              <a:rPr lang="en-US" sz="1200" dirty="0"/>
              <a:t>, </a:t>
            </a:r>
            <a:r>
              <a:rPr lang="en-US" sz="1200" dirty="0" err="1"/>
              <a:t>testing_data</a:t>
            </a:r>
            <a:r>
              <a:rPr lang="en-US" sz="1200" dirty="0"/>
              <a:t>, type="</a:t>
            </a:r>
            <a:r>
              <a:rPr lang="en-US" sz="1200" dirty="0" smtClean="0"/>
              <a:t>class”)</a:t>
            </a:r>
          </a:p>
          <a:p>
            <a:r>
              <a:rPr lang="en-US" sz="1200" dirty="0" err="1" smtClean="0"/>
              <a:t>confusion_table</a:t>
            </a:r>
            <a:r>
              <a:rPr lang="en-US" sz="1200" dirty="0"/>
              <a:t>=table(</a:t>
            </a:r>
            <a:r>
              <a:rPr lang="en-US" sz="1200" dirty="0" err="1"/>
              <a:t>tree_pred</a:t>
            </a:r>
            <a:r>
              <a:rPr lang="en-US" sz="1200" dirty="0"/>
              <a:t>, </a:t>
            </a:r>
            <a:r>
              <a:rPr lang="en-US" sz="1200" dirty="0" err="1"/>
              <a:t>golden_answer</a:t>
            </a:r>
            <a:r>
              <a:rPr lang="en-US" sz="1200" dirty="0"/>
              <a:t>)</a:t>
            </a:r>
          </a:p>
          <a:p>
            <a:r>
              <a:rPr lang="en-US" sz="1200" dirty="0" err="1" smtClean="0"/>
              <a:t>DT_accuracy</a:t>
            </a:r>
            <a:r>
              <a:rPr lang="en-US" sz="1200" dirty="0" smtClean="0"/>
              <a:t> </a:t>
            </a:r>
            <a:r>
              <a:rPr lang="en-US" sz="1200" dirty="0"/>
              <a:t>&lt;- mean(</a:t>
            </a:r>
            <a:r>
              <a:rPr lang="en-US" sz="1200" dirty="0" err="1"/>
              <a:t>golden_answer</a:t>
            </a:r>
            <a:r>
              <a:rPr lang="en-US" sz="1200" dirty="0"/>
              <a:t> == </a:t>
            </a:r>
            <a:r>
              <a:rPr lang="en-US" sz="1200" dirty="0" err="1"/>
              <a:t>tree_pred,na.rm</a:t>
            </a:r>
            <a:r>
              <a:rPr lang="en-US" sz="1200" dirty="0"/>
              <a:t> = TRUE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584727" y="5086187"/>
            <a:ext cx="8032140" cy="1384995"/>
          </a:xfrm>
          <a:prstGeom prst="rect">
            <a:avLst/>
          </a:prstGeom>
          <a:solidFill>
            <a:srgbClr val="BFBFBF"/>
          </a:solidFill>
        </p:spPr>
        <p:txBody>
          <a:bodyPr wrap="square">
            <a:spAutoFit/>
          </a:bodyPr>
          <a:lstStyle/>
          <a:p>
            <a:r>
              <a:rPr lang="en-US" sz="1200" dirty="0" smtClean="0"/>
              <a:t>library</a:t>
            </a:r>
            <a:r>
              <a:rPr lang="en-US" sz="1200" dirty="0"/>
              <a:t>(</a:t>
            </a:r>
            <a:r>
              <a:rPr lang="en-US" sz="1200" dirty="0" err="1"/>
              <a:t>randomForest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set.seed</a:t>
            </a:r>
            <a:r>
              <a:rPr lang="en-US" sz="1200" dirty="0"/>
              <a:t>(415)</a:t>
            </a:r>
          </a:p>
          <a:p>
            <a:r>
              <a:rPr lang="en-US" sz="1200" dirty="0" err="1"/>
              <a:t>rf_model</a:t>
            </a:r>
            <a:r>
              <a:rPr lang="en-US" sz="1200" dirty="0"/>
              <a:t>&lt;- </a:t>
            </a:r>
            <a:r>
              <a:rPr lang="en-US" sz="1200" dirty="0" err="1"/>
              <a:t>randomForest</a:t>
            </a:r>
            <a:r>
              <a:rPr lang="en-US" sz="1200" dirty="0"/>
              <a:t>(</a:t>
            </a:r>
            <a:r>
              <a:rPr lang="en-US" sz="1200" dirty="0" err="1"/>
              <a:t>as.factor</a:t>
            </a:r>
            <a:r>
              <a:rPr lang="en-US" sz="1200" dirty="0"/>
              <a:t>(</a:t>
            </a:r>
            <a:r>
              <a:rPr lang="en-US" sz="1200" dirty="0" err="1"/>
              <a:t>label_result</a:t>
            </a:r>
            <a:r>
              <a:rPr lang="en-US" sz="1200" dirty="0"/>
              <a:t>)~.,</a:t>
            </a:r>
            <a:r>
              <a:rPr lang="en-US" sz="1200" dirty="0" err="1"/>
              <a:t>num_train</a:t>
            </a:r>
            <a:r>
              <a:rPr lang="en-US" sz="1200" dirty="0"/>
              <a:t>, importance=TRUE, </a:t>
            </a:r>
            <a:r>
              <a:rPr lang="en-US" sz="1200" dirty="0" err="1"/>
              <a:t>ntree</a:t>
            </a:r>
            <a:r>
              <a:rPr lang="en-US" sz="1200" dirty="0"/>
              <a:t>=100</a:t>
            </a:r>
            <a:r>
              <a:rPr lang="en-US" sz="1200" dirty="0" smtClean="0"/>
              <a:t>)</a:t>
            </a:r>
            <a:endParaRPr lang="en-US" sz="1200" dirty="0"/>
          </a:p>
          <a:p>
            <a:r>
              <a:rPr lang="en-US" sz="1200" dirty="0" err="1"/>
              <a:t>forest_pred</a:t>
            </a:r>
            <a:r>
              <a:rPr lang="en-US" sz="1200" dirty="0"/>
              <a:t>=predict(</a:t>
            </a:r>
            <a:r>
              <a:rPr lang="en-US" sz="1200" dirty="0" err="1"/>
              <a:t>rf_model</a:t>
            </a:r>
            <a:r>
              <a:rPr lang="en-US" sz="1200" dirty="0"/>
              <a:t>, </a:t>
            </a:r>
            <a:r>
              <a:rPr lang="en-US" sz="1200" dirty="0" err="1"/>
              <a:t>testing_data</a:t>
            </a:r>
            <a:r>
              <a:rPr lang="en-US" sz="1200" dirty="0"/>
              <a:t>, type="class")</a:t>
            </a:r>
          </a:p>
          <a:p>
            <a:r>
              <a:rPr lang="en-US" sz="1200" dirty="0" err="1"/>
              <a:t>forest_pred</a:t>
            </a:r>
            <a:r>
              <a:rPr lang="en-US" sz="1200" dirty="0"/>
              <a:t> = factor(</a:t>
            </a:r>
            <a:r>
              <a:rPr lang="en-US" sz="1200" dirty="0" err="1"/>
              <a:t>forest_pred</a:t>
            </a:r>
            <a:r>
              <a:rPr lang="en-US" sz="1200" dirty="0"/>
              <a:t>, levels =levels(</a:t>
            </a:r>
            <a:r>
              <a:rPr lang="en-US" sz="1200" dirty="0" err="1"/>
              <a:t>golden_answer</a:t>
            </a:r>
            <a:r>
              <a:rPr lang="en-US" sz="1200" dirty="0"/>
              <a:t>))</a:t>
            </a:r>
          </a:p>
          <a:p>
            <a:r>
              <a:rPr lang="en-US" sz="1200" dirty="0" err="1" smtClean="0"/>
              <a:t>confusion_table</a:t>
            </a:r>
            <a:r>
              <a:rPr lang="en-US" sz="1200" dirty="0"/>
              <a:t>=table(</a:t>
            </a:r>
            <a:r>
              <a:rPr lang="en-US" sz="1200" dirty="0" err="1"/>
              <a:t>forest_pred</a:t>
            </a:r>
            <a:r>
              <a:rPr lang="en-US" sz="1200" dirty="0"/>
              <a:t>, </a:t>
            </a:r>
            <a:r>
              <a:rPr lang="en-US" sz="1200" dirty="0" err="1"/>
              <a:t>golden_answer</a:t>
            </a:r>
            <a:r>
              <a:rPr lang="en-US" sz="1200" dirty="0"/>
              <a:t>)</a:t>
            </a:r>
          </a:p>
          <a:p>
            <a:r>
              <a:rPr lang="en-US" sz="1200" dirty="0" err="1" smtClean="0"/>
              <a:t>F_accuracy</a:t>
            </a:r>
            <a:r>
              <a:rPr lang="en-US" sz="1200" dirty="0" smtClean="0"/>
              <a:t> </a:t>
            </a:r>
            <a:r>
              <a:rPr lang="en-US" sz="1200" dirty="0"/>
              <a:t>&lt;- mean(</a:t>
            </a:r>
            <a:r>
              <a:rPr lang="en-US" sz="1200" dirty="0" err="1"/>
              <a:t>golden_answer</a:t>
            </a:r>
            <a:r>
              <a:rPr lang="en-US" sz="1200" dirty="0"/>
              <a:t> == </a:t>
            </a:r>
            <a:r>
              <a:rPr lang="en-US" sz="1200" dirty="0" err="1"/>
              <a:t>forest_pred,na.rm</a:t>
            </a:r>
            <a:r>
              <a:rPr lang="en-US" sz="1200" dirty="0"/>
              <a:t> = TRUE)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4726" y="3046903"/>
            <a:ext cx="8032140" cy="738664"/>
          </a:xfrm>
          <a:prstGeom prst="rect">
            <a:avLst/>
          </a:prstGeom>
          <a:solidFill>
            <a:srgbClr val="BFBFBF"/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xrange</a:t>
            </a:r>
            <a:r>
              <a:rPr lang="en-US" sz="1400" dirty="0"/>
              <a:t> &lt;- length(</a:t>
            </a:r>
            <a:r>
              <a:rPr lang="en-US" sz="1400" dirty="0" err="1"/>
              <a:t>as.factor</a:t>
            </a:r>
            <a:r>
              <a:rPr lang="en-US" sz="1400" dirty="0"/>
              <a:t>(</a:t>
            </a:r>
            <a:r>
              <a:rPr lang="en-US" sz="1400" dirty="0" err="1"/>
              <a:t>uni_test</a:t>
            </a:r>
            <a:r>
              <a:rPr lang="en-US" sz="1400" dirty="0"/>
              <a:t>[,42]))</a:t>
            </a:r>
          </a:p>
          <a:p>
            <a:r>
              <a:rPr lang="en-US" sz="1400" dirty="0"/>
              <a:t>x &lt;- sample(c(1,2,3,4,5), </a:t>
            </a:r>
            <a:r>
              <a:rPr lang="en-US" sz="1400" dirty="0" err="1"/>
              <a:t>xrange</a:t>
            </a:r>
            <a:r>
              <a:rPr lang="en-US" sz="1400" dirty="0"/>
              <a:t>, replace = TRUE)</a:t>
            </a:r>
          </a:p>
          <a:p>
            <a:r>
              <a:rPr lang="en-US" sz="1400" dirty="0"/>
              <a:t>sum(x == </a:t>
            </a:r>
            <a:r>
              <a:rPr lang="en-US" sz="1400" dirty="0" err="1"/>
              <a:t>as.numeric</a:t>
            </a:r>
            <a:r>
              <a:rPr lang="en-US" sz="1400" dirty="0"/>
              <a:t>(points))/</a:t>
            </a:r>
            <a:r>
              <a:rPr lang="en-US" sz="1400" dirty="0" err="1"/>
              <a:t>xrange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650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1458</Words>
  <Application>Microsoft Macintosh PowerPoint</Application>
  <PresentationFormat>On-screen Show (4:3)</PresentationFormat>
  <Paragraphs>217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Big Data Analysis:  KDD-Cup99 on RHadoop</vt:lpstr>
      <vt:lpstr>Problem</vt:lpstr>
      <vt:lpstr>Class labels</vt:lpstr>
      <vt:lpstr>Exp1: All class labels Dummy Perfect Result</vt:lpstr>
      <vt:lpstr>Exp1:Error Analysis</vt:lpstr>
      <vt:lpstr>Exp2: Two main Categories Normal VS Anomaly </vt:lpstr>
      <vt:lpstr>Exp2: Error Analysis </vt:lpstr>
      <vt:lpstr>Exp3: 5 categories</vt:lpstr>
      <vt:lpstr>Exp3: Result &amp; Sample Code</vt:lpstr>
      <vt:lpstr>Exp3: Error analysis</vt:lpstr>
      <vt:lpstr>Feature Engineering Feature Selection</vt:lpstr>
      <vt:lpstr>Exp4: Normalization &amp;  Feature Engineering</vt:lpstr>
      <vt:lpstr>Feature Engineering Sample R Code</vt:lpstr>
      <vt:lpstr>Feature Engineering Sample Result </vt:lpstr>
      <vt:lpstr>Exp5:Detecting new label</vt:lpstr>
      <vt:lpstr>Exp5:Detecting new label</vt:lpstr>
      <vt:lpstr>Summary</vt:lpstr>
      <vt:lpstr>Future work</vt:lpstr>
      <vt:lpstr>Reference</vt:lpstr>
      <vt:lpstr>Q&amp;A</vt:lpstr>
    </vt:vector>
  </TitlesOfParts>
  <Company>Claire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Zhiyue Liu</dc:creator>
  <cp:lastModifiedBy>Zhiyue Liu</cp:lastModifiedBy>
  <cp:revision>323</cp:revision>
  <dcterms:created xsi:type="dcterms:W3CDTF">2015-04-30T20:35:33Z</dcterms:created>
  <dcterms:modified xsi:type="dcterms:W3CDTF">2015-05-09T19:37:06Z</dcterms:modified>
</cp:coreProperties>
</file>