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0" r:id="rId4"/>
    <p:sldId id="265" r:id="rId5"/>
    <p:sldId id="266" r:id="rId6"/>
    <p:sldId id="267" r:id="rId7"/>
    <p:sldId id="261" r:id="rId8"/>
    <p:sldId id="262" r:id="rId9"/>
    <p:sldId id="268" r:id="rId10"/>
    <p:sldId id="260" r:id="rId11"/>
    <p:sldId id="263" r:id="rId12"/>
    <p:sldId id="264" r:id="rId13"/>
    <p:sldId id="259" r:id="rId14"/>
    <p:sldId id="257" r:id="rId15"/>
    <p:sldId id="25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1EEC-D8CE-A74D-934F-CD8285DD36CC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2348-9CAE-194E-A516-9F9200AF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b="1" dirty="0" smtClean="0"/>
              <a:t>Hand</a:t>
            </a:r>
            <a:r>
              <a:rPr lang="zh-CN" altLang="en-US" sz="5400" b="1" dirty="0" smtClean="0"/>
              <a:t> </a:t>
            </a:r>
            <a:r>
              <a:rPr lang="en-US" altLang="zh-CN" sz="5400" b="1" dirty="0" smtClean="0"/>
              <a:t>prediction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000" dirty="0" smtClean="0"/>
              <a:t>Rule</a:t>
            </a:r>
            <a:r>
              <a:rPr lang="zh-CN" altLang="en-US" sz="4000" dirty="0" smtClean="0"/>
              <a:t>-</a:t>
            </a:r>
            <a:r>
              <a:rPr lang="en-US" altLang="zh-CN" sz="4000" dirty="0" smtClean="0"/>
              <a:t>based</a:t>
            </a:r>
            <a:endParaRPr lang="en-US" sz="4000" dirty="0" smtClean="0"/>
          </a:p>
          <a:p>
            <a:pPr marL="457200" indent="-457200" algn="l">
              <a:buFont typeface="Arial"/>
              <a:buChar char="•"/>
            </a:pPr>
            <a:r>
              <a:rPr lang="en-US" sz="4000" dirty="0" smtClean="0"/>
              <a:t>Baseline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 </a:t>
            </a:r>
            <a:r>
              <a:rPr lang="en-US" sz="4000" dirty="0" smtClean="0"/>
              <a:t>KNN</a:t>
            </a:r>
            <a:endParaRPr lang="en-US" sz="4000" dirty="0" smtClean="0"/>
          </a:p>
          <a:p>
            <a:pPr marL="457200" indent="-457200" algn="l">
              <a:buFont typeface="Arial"/>
              <a:buChar char="•"/>
            </a:pPr>
            <a:r>
              <a:rPr lang="en-US" sz="4000" dirty="0" smtClean="0"/>
              <a:t>Decision Tree</a:t>
            </a:r>
          </a:p>
          <a:p>
            <a:pPr marL="457200" indent="-457200" algn="l">
              <a:buFont typeface="Arial"/>
              <a:buChar char="•"/>
            </a:pPr>
            <a:r>
              <a:rPr lang="en-US" sz="4000" dirty="0" smtClean="0"/>
              <a:t>Naïve </a:t>
            </a:r>
            <a:r>
              <a:rPr lang="en-US" sz="4000" dirty="0" err="1" smtClean="0"/>
              <a:t>bayes</a:t>
            </a:r>
            <a:endParaRPr lang="en-US" sz="4000" dirty="0" smtClean="0"/>
          </a:p>
          <a:p>
            <a:pPr marL="457200" indent="-457200" algn="l">
              <a:buFont typeface="Arial"/>
              <a:buChar char="•"/>
            </a:pP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27200" y="5374984"/>
            <a:ext cx="34886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MSBIC</a:t>
            </a:r>
            <a:r>
              <a:rPr lang="en-US" altLang="zh-CN" sz="2400" dirty="0" smtClean="0"/>
              <a:t>:</a:t>
            </a:r>
          </a:p>
          <a:p>
            <a:r>
              <a:rPr lang="en-US" sz="2400" dirty="0" smtClean="0"/>
              <a:t>NAME</a:t>
            </a:r>
            <a:r>
              <a:rPr lang="zh-CN" altLang="en-US" sz="2400" dirty="0" smtClean="0"/>
              <a:t>: </a:t>
            </a:r>
            <a:r>
              <a:rPr lang="en-US" sz="2400" dirty="0" smtClean="0"/>
              <a:t>ZHIYUE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LIU</a:t>
            </a:r>
          </a:p>
          <a:p>
            <a:r>
              <a:rPr lang="en-US" sz="2400" dirty="0" smtClean="0"/>
              <a:t>ANDREW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ZHIYUEL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=== Summary ===</a:t>
            </a:r>
          </a:p>
          <a:p>
            <a:pPr algn="l"/>
            <a:endParaRPr lang="en-US" dirty="0" smtClean="0"/>
          </a:p>
          <a:p>
            <a:pPr algn="l"/>
            <a:r>
              <a:rPr lang="en-US" smtClean="0"/>
              <a:t>Correctly Classified Instances      566619               56.6619 %</a:t>
            </a:r>
          </a:p>
          <a:p>
            <a:pPr algn="l"/>
            <a:r>
              <a:rPr lang="en-US" smtClean="0"/>
              <a:t>Incorrectly Classified Instances    433381               43.3381 %</a:t>
            </a:r>
          </a:p>
          <a:p>
            <a:pPr algn="l"/>
            <a:r>
              <a:rPr lang="en-US" smtClean="0"/>
              <a:t>Kappa statistic                          0.2136</a:t>
            </a:r>
          </a:p>
          <a:p>
            <a:pPr algn="l"/>
            <a:r>
              <a:rPr lang="en-US" smtClean="0"/>
              <a:t>Mean absolute error                      0.0944</a:t>
            </a:r>
          </a:p>
          <a:p>
            <a:pPr algn="l"/>
            <a:r>
              <a:rPr lang="en-US" smtClean="0"/>
              <a:t>Root mean squared error                  0.2677</a:t>
            </a:r>
          </a:p>
          <a:p>
            <a:pPr algn="l"/>
            <a:r>
              <a:rPr lang="en-US" smtClean="0"/>
              <a:t>Relative absolute error                 83.0638 %</a:t>
            </a:r>
          </a:p>
          <a:p>
            <a:pPr algn="l"/>
            <a:r>
              <a:rPr lang="en-US" smtClean="0"/>
              <a:t>Root relative squared error            112.3645 %</a:t>
            </a:r>
          </a:p>
          <a:p>
            <a:pPr algn="l"/>
            <a:r>
              <a:rPr lang="en-US" smtClean="0"/>
              <a:t>Coverage of cases (0.95 level)          79.4266 %</a:t>
            </a:r>
          </a:p>
          <a:p>
            <a:pPr algn="l"/>
            <a:r>
              <a:rPr lang="en-US" smtClean="0"/>
              <a:t>Mean rel. region size (0.95 level)      18.3387 %</a:t>
            </a:r>
          </a:p>
          <a:p>
            <a:pPr algn="l"/>
            <a:r>
              <a:rPr lang="en-US" smtClean="0"/>
              <a:t>Total Number of Instances          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=== Detailed Accuracy By Class ===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  TP Rate  FP Rate  Precision  Recall   F-Measure  MCC      ROC Area  PRC Area  Class</a:t>
            </a:r>
          </a:p>
          <a:p>
            <a:pPr algn="l"/>
            <a:r>
              <a:rPr lang="en-US" dirty="0"/>
              <a:t>                 0.694    0.413    0.628      0.694    0.659      0.282    0.663     0.606     0</a:t>
            </a:r>
          </a:p>
          <a:p>
            <a:pPr algn="l"/>
            <a:r>
              <a:rPr lang="en-US" dirty="0"/>
              <a:t>                 0.503    0.327    0.529      0.503    0.516      0.177    0.584     0.492     1</a:t>
            </a:r>
          </a:p>
          <a:p>
            <a:pPr algn="l"/>
            <a:r>
              <a:rPr lang="en-US" dirty="0"/>
              <a:t>                 0.090    0.028    0.137      0.090    0.108      0.075    0.639     0.086     2</a:t>
            </a:r>
          </a:p>
          <a:p>
            <a:pPr algn="l"/>
            <a:r>
              <a:rPr lang="en-US" dirty="0"/>
              <a:t>                 0.094    0.009    0.185      0.094    0.125      0.118    0.610     0.056     3</a:t>
            </a:r>
          </a:p>
          <a:p>
            <a:pPr algn="l"/>
            <a:r>
              <a:rPr lang="en-US" dirty="0"/>
              <a:t>                 0.025    0.002    0.048      0.025    0.033      0.032    0.556     0.007     4</a:t>
            </a:r>
          </a:p>
          <a:p>
            <a:pPr algn="l"/>
            <a:r>
              <a:rPr lang="en-US" dirty="0"/>
              <a:t>                 0.014    0.000    0.052      0.014    0.021      0.026    0.542     0.004     5</a:t>
            </a:r>
          </a:p>
          <a:p>
            <a:pPr algn="l"/>
            <a:r>
              <a:rPr lang="en-US" dirty="0"/>
              <a:t>                 0.008    0.000    0.092      0.008    0.014      0.026    0.528     0.002     6</a:t>
            </a:r>
          </a:p>
          <a:p>
            <a:pPr algn="l"/>
            <a:r>
              <a:rPr lang="en-US" dirty="0"/>
              <a:t>                 0.000    0.000    0.000      0.000    0.000      0.000    0.514     0.000     7</a:t>
            </a:r>
          </a:p>
          <a:p>
            <a:pPr algn="l"/>
            <a:r>
              <a:rPr lang="en-US" dirty="0"/>
              <a:t>                 0.000    0.000    0.000      0.000    0.000      0.000    0.499     0.000     8</a:t>
            </a:r>
          </a:p>
          <a:p>
            <a:pPr algn="l"/>
            <a:r>
              <a:rPr lang="en-US" dirty="0"/>
              <a:t>                 0.000    0.000    0.000      0.000    0.000      0.000    0.499     0.000     9</a:t>
            </a:r>
          </a:p>
          <a:p>
            <a:pPr algn="l"/>
            <a:r>
              <a:rPr lang="en-US" dirty="0"/>
              <a:t>Weighted Avg.    0.567    0.347    0.549      0.567    0.556      0.223    0.627     0.517   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=== Confusion Matrix ===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a      b      c      d      e      f      g      h      </a:t>
            </a:r>
            <a:r>
              <a:rPr lang="en-US" dirty="0" err="1"/>
              <a:t>i</a:t>
            </a:r>
            <a:r>
              <a:rPr lang="en-US" dirty="0"/>
              <a:t>      j   &lt;-- classified as</a:t>
            </a:r>
          </a:p>
          <a:p>
            <a:pPr algn="l"/>
            <a:r>
              <a:rPr lang="en-US" dirty="0"/>
              <a:t> 347612 143778   6905   2100    510    304      0      0      0      0 |      a = 0</a:t>
            </a:r>
          </a:p>
          <a:p>
            <a:pPr algn="l"/>
            <a:r>
              <a:rPr lang="en-US" dirty="0"/>
              <a:t> 185174 212613  18152   5312   1029    174     44      0      0      0 |      b = 1</a:t>
            </a:r>
          </a:p>
          <a:p>
            <a:pPr algn="l"/>
            <a:r>
              <a:rPr lang="en-US" dirty="0"/>
              <a:t>  11820  30185   4275   1048    242      6     46      0      0      0 |      c = 2</a:t>
            </a:r>
          </a:p>
          <a:p>
            <a:pPr algn="l"/>
            <a:r>
              <a:rPr lang="en-US" dirty="0"/>
              <a:t>   5771  11699   1522   1984    127      1     17      0      0      0 |      d = 3</a:t>
            </a:r>
          </a:p>
          <a:p>
            <a:pPr algn="l"/>
            <a:r>
              <a:rPr lang="en-US" dirty="0"/>
              <a:t>   1524   1932    236     92     97      4      0      0      0      0 |      e = 4</a:t>
            </a:r>
          </a:p>
          <a:p>
            <a:pPr algn="l"/>
            <a:r>
              <a:rPr lang="en-US" dirty="0"/>
              <a:t>   1419    508     32      8      2     27      0      0      0      0 |      f = 5</a:t>
            </a:r>
          </a:p>
          <a:p>
            <a:pPr algn="l"/>
            <a:r>
              <a:rPr lang="en-US" dirty="0"/>
              <a:t>    215    859    157    173      9      0     11      0      0      0 |      g = 6</a:t>
            </a:r>
          </a:p>
          <a:p>
            <a:pPr algn="l"/>
            <a:r>
              <a:rPr lang="en-US" dirty="0"/>
              <a:t>     26    139     30     31      3      0      1      0      0      0 |      h = 7</a:t>
            </a:r>
          </a:p>
          <a:p>
            <a:pPr algn="l"/>
            <a:r>
              <a:rPr lang="en-US" dirty="0"/>
              <a:t>      4      6      0      0      0      2      0      0      0      0 |      </a:t>
            </a:r>
            <a:r>
              <a:rPr lang="en-US" dirty="0" err="1"/>
              <a:t>i</a:t>
            </a:r>
            <a:r>
              <a:rPr lang="en-US" dirty="0"/>
              <a:t> = 8</a:t>
            </a:r>
          </a:p>
          <a:p>
            <a:pPr algn="l"/>
            <a:r>
              <a:rPr lang="en-US" dirty="0"/>
              <a:t>      1      0      1      1      0      0      0      0      0      0 |      j = 9</a:t>
            </a:r>
          </a:p>
        </p:txBody>
      </p:sp>
    </p:spTree>
    <p:extLst>
      <p:ext uri="{BB962C8B-B14F-4D97-AF65-F5344CB8AC3E}">
        <p14:creationId xmlns:p14="http://schemas.microsoft.com/office/powerpoint/2010/main" val="375518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smtClean="0"/>
              <a:t>Bayes</a:t>
            </a:r>
            <a:r>
              <a:rPr lang="zh-CN" altLang="en-US" dirty="0" smtClean="0"/>
              <a:t> </a:t>
            </a:r>
            <a:r>
              <a:rPr lang="en-US" dirty="0"/>
              <a:t>Results from </a:t>
            </a:r>
            <a:r>
              <a:rPr lang="en-US" dirty="0" err="1"/>
              <a:t>Weka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=== Summary ===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Correctly Classified Instances      501209               50.1209 %</a:t>
            </a:r>
          </a:p>
          <a:p>
            <a:pPr algn="l"/>
            <a:r>
              <a:rPr lang="en-US" dirty="0" smtClean="0"/>
              <a:t>Incorrectly Classified Instances    498791               49.8791 %</a:t>
            </a:r>
          </a:p>
          <a:p>
            <a:pPr algn="l"/>
            <a:r>
              <a:rPr lang="en-US" dirty="0" smtClean="0"/>
              <a:t>Kappa statistic                          0     </a:t>
            </a:r>
          </a:p>
          <a:p>
            <a:pPr algn="l"/>
            <a:r>
              <a:rPr lang="en-US" dirty="0" smtClean="0"/>
              <a:t>Mean absolute error                      0.1136</a:t>
            </a:r>
          </a:p>
          <a:p>
            <a:pPr algn="l"/>
            <a:r>
              <a:rPr lang="en-US" dirty="0" smtClean="0"/>
              <a:t>Root mean squared error                  0.2383</a:t>
            </a:r>
          </a:p>
          <a:p>
            <a:pPr algn="l"/>
            <a:r>
              <a:rPr lang="en-US" dirty="0" smtClean="0"/>
              <a:t>Relative absolute error                 99.9816 %</a:t>
            </a:r>
          </a:p>
          <a:p>
            <a:pPr algn="l"/>
            <a:r>
              <a:rPr lang="en-US" dirty="0" smtClean="0"/>
              <a:t>Root relative squared error            100.0126 %</a:t>
            </a:r>
          </a:p>
          <a:p>
            <a:pPr algn="l"/>
            <a:r>
              <a:rPr lang="en-US" dirty="0" smtClean="0"/>
              <a:t>Coverage of cases (0.95 level)          97.1337 %</a:t>
            </a:r>
          </a:p>
          <a:p>
            <a:pPr algn="l"/>
            <a:r>
              <a:rPr lang="en-US" dirty="0" smtClean="0"/>
              <a:t>Mean rel. region size (0.95 level)      30.0276 %</a:t>
            </a:r>
          </a:p>
          <a:p>
            <a:pPr algn="l"/>
            <a:r>
              <a:rPr lang="en-US" dirty="0" smtClean="0"/>
              <a:t>Total Number of Instances          1000000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504" y="1646837"/>
            <a:ext cx="7306347" cy="427658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/>
              <a:t>=== Detailed Accuracy By Class ===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            TP Rate  FP Rate  Precision  Recall   F-Measure  MCC      ROC Area  PRC Area  Class</a:t>
            </a:r>
          </a:p>
          <a:p>
            <a:pPr algn="l"/>
            <a:r>
              <a:rPr lang="en-US" dirty="0" smtClean="0"/>
              <a:t>                 1.000    1.000    0.501      1.000    0.668      0.000    0.509     0.514     0</a:t>
            </a:r>
          </a:p>
          <a:p>
            <a:pPr algn="l"/>
            <a:r>
              <a:rPr lang="en-US" dirty="0" smtClean="0"/>
              <a:t>                 0.000    0.000    0.000      0.000    0.000      0.000    0.496     0.415     1</a:t>
            </a:r>
          </a:p>
          <a:p>
            <a:pPr algn="l"/>
            <a:r>
              <a:rPr lang="en-US" dirty="0" smtClean="0"/>
              <a:t>                 0.000    0.000    0.000      0.000    0.000      0.000    0.495     0.047     2</a:t>
            </a:r>
          </a:p>
          <a:p>
            <a:pPr algn="l"/>
            <a:r>
              <a:rPr lang="en-US" dirty="0" smtClean="0"/>
              <a:t>                 0.000    0.000    0.000      0.000    0.000      0.000    0.485     0.030     3</a:t>
            </a:r>
          </a:p>
          <a:p>
            <a:pPr algn="l"/>
            <a:r>
              <a:rPr lang="en-US" dirty="0" smtClean="0"/>
              <a:t>                 0.000    0.000    0.000      0.000    0.000      0.000    0.645     0.012     4</a:t>
            </a:r>
          </a:p>
          <a:p>
            <a:pPr algn="l"/>
            <a:r>
              <a:rPr lang="en-US" dirty="0" smtClean="0"/>
              <a:t>                 0.000    0.000    0.000      0.000    0.000      0.000    0.462     0.132     5</a:t>
            </a:r>
          </a:p>
          <a:p>
            <a:pPr algn="l"/>
            <a:r>
              <a:rPr lang="en-US" dirty="0" smtClean="0"/>
              <a:t>                 0.000    0.000    0.000      0.000    0.000      0.000    0.499     0.001     6</a:t>
            </a:r>
          </a:p>
          <a:p>
            <a:pPr algn="l"/>
            <a:r>
              <a:rPr lang="en-US" dirty="0" smtClean="0"/>
              <a:t>                 0.000    0.000    0.000      0.000    0.000      0.000    0.480     0.000     7</a:t>
            </a:r>
          </a:p>
          <a:p>
            <a:pPr algn="l"/>
            <a:r>
              <a:rPr lang="en-US" dirty="0" smtClean="0"/>
              <a:t>                 0.000    0.000    0.000      0.000    0.000      0.000    0.499     0.000     8</a:t>
            </a:r>
          </a:p>
          <a:p>
            <a:pPr algn="l"/>
            <a:r>
              <a:rPr lang="en-US" dirty="0" smtClean="0"/>
              <a:t>                 0.000    0.000    0.000      0.000    0.000      0.000    0.492     0.000     9</a:t>
            </a:r>
          </a:p>
          <a:p>
            <a:pPr algn="l"/>
            <a:r>
              <a:rPr lang="en-US" dirty="0" smtClean="0"/>
              <a:t>Weighted Avg.    0.501    0.501    0.251      0.501    0.335      0.000    0.503     0.436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7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504" y="1646837"/>
            <a:ext cx="7306347" cy="427658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=== Confusion Matrix ===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 a      b      c      d      e      f      g      h      </a:t>
            </a:r>
            <a:r>
              <a:rPr lang="en-US" dirty="0" err="1" smtClean="0"/>
              <a:t>i</a:t>
            </a:r>
            <a:r>
              <a:rPr lang="en-US" dirty="0" smtClean="0"/>
              <a:t>      j   &lt;-- classified as</a:t>
            </a:r>
          </a:p>
          <a:p>
            <a:pPr algn="l"/>
            <a:r>
              <a:rPr lang="en-US" dirty="0" smtClean="0"/>
              <a:t> 501209      0      0      0      0      0      0      0      0      0 |      a = 0</a:t>
            </a:r>
          </a:p>
          <a:p>
            <a:pPr algn="l"/>
            <a:r>
              <a:rPr lang="en-US" dirty="0" smtClean="0"/>
              <a:t> 422498      0      0      0      0      0      0      0      0      0 |      b = 1</a:t>
            </a:r>
          </a:p>
          <a:p>
            <a:pPr algn="l"/>
            <a:r>
              <a:rPr lang="en-US" dirty="0" smtClean="0"/>
              <a:t>  47622      0      0      0      0      0      0      0      0      0 |      c = 2</a:t>
            </a:r>
          </a:p>
          <a:p>
            <a:pPr algn="l"/>
            <a:r>
              <a:rPr lang="en-US" dirty="0" smtClean="0"/>
              <a:t>  21121      0      0      0      0      0      0      0      0      0 |      d = 3</a:t>
            </a:r>
          </a:p>
          <a:p>
            <a:pPr algn="l"/>
            <a:r>
              <a:rPr lang="en-US" dirty="0" smtClean="0"/>
              <a:t>   3885      0      0      0      0      0      0      0      0      0 |      e = 4</a:t>
            </a:r>
          </a:p>
          <a:p>
            <a:pPr algn="l"/>
            <a:r>
              <a:rPr lang="en-US" dirty="0" smtClean="0"/>
              <a:t>   1996      0      0      0      0      0      0      0      0      0 |      f = 5</a:t>
            </a:r>
          </a:p>
          <a:p>
            <a:pPr algn="l"/>
            <a:r>
              <a:rPr lang="en-US" dirty="0" smtClean="0"/>
              <a:t>   1424      0      0      0      0      0      0      0      0      0 |      g = 6</a:t>
            </a:r>
          </a:p>
          <a:p>
            <a:pPr algn="l"/>
            <a:r>
              <a:rPr lang="en-US" dirty="0" smtClean="0"/>
              <a:t>    230      0      0      0      0      0      0      0      0      0 |      h = 7</a:t>
            </a:r>
          </a:p>
          <a:p>
            <a:pPr algn="l"/>
            <a:r>
              <a:rPr lang="en-US" dirty="0" smtClean="0"/>
              <a:t>     12      0      0      0      0      0      0      0      0      0 |      </a:t>
            </a:r>
            <a:r>
              <a:rPr lang="en-US" dirty="0" err="1" smtClean="0"/>
              <a:t>i</a:t>
            </a:r>
            <a:r>
              <a:rPr lang="en-US" dirty="0" smtClean="0"/>
              <a:t> = 8</a:t>
            </a:r>
          </a:p>
          <a:p>
            <a:pPr algn="l"/>
            <a:r>
              <a:rPr lang="en-US" dirty="0" smtClean="0"/>
              <a:t>      3      0      0      0      0      0      0      0      0      0 |      j =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2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0" y="1329296"/>
            <a:ext cx="6400800" cy="315155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Best performance:</a:t>
            </a:r>
          </a:p>
          <a:p>
            <a:pPr algn="l"/>
            <a:r>
              <a:rPr lang="en-US" dirty="0" smtClean="0"/>
              <a:t>KNN</a:t>
            </a:r>
            <a:r>
              <a:rPr lang="en-US" altLang="zh-CN" dirty="0" smtClean="0"/>
              <a:t>(best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k)&gt;</a:t>
            </a:r>
            <a:r>
              <a:rPr lang="en-US" dirty="0" smtClean="0"/>
              <a:t>DT</a:t>
            </a:r>
            <a:r>
              <a:rPr lang="en-US" dirty="0" smtClean="0"/>
              <a:t>&gt;NB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Time </a:t>
            </a:r>
            <a:r>
              <a:rPr lang="en-US" dirty="0" smtClean="0"/>
              <a:t>cost:</a:t>
            </a:r>
          </a:p>
          <a:p>
            <a:pPr algn="l"/>
            <a:r>
              <a:rPr lang="en-US" dirty="0" smtClean="0"/>
              <a:t>DT&gt;NB&gt;KNN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Memory cost:</a:t>
            </a:r>
          </a:p>
          <a:p>
            <a:pPr algn="l"/>
            <a:r>
              <a:rPr lang="en-US" dirty="0" smtClean="0"/>
              <a:t>NB&gt;DT&gt;KNN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924"/>
              </p:ext>
            </p:extLst>
          </p:nvPr>
        </p:nvGraphicFramePr>
        <p:xfrm>
          <a:off x="1162639" y="4584156"/>
          <a:ext cx="6934001" cy="1928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689"/>
                <a:gridCol w="1270061"/>
                <a:gridCol w="1428819"/>
                <a:gridCol w="1186216"/>
                <a:gridCol w="2024216"/>
              </a:tblGrid>
              <a:tr h="444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r>
                        <a:rPr lang="en-US" altLang="zh-CN" dirty="0" smtClean="0"/>
                        <a:t>(100%)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altLang="zh-CN" dirty="0" smtClean="0"/>
                        <a:t>=60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59%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1%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56%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Pruned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57%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6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Rule</a:t>
            </a:r>
            <a:r>
              <a:rPr lang="en-US" altLang="zh-CN" dirty="0" smtClean="0"/>
              <a:t>-based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59" y="1481857"/>
            <a:ext cx="4286455" cy="4004543"/>
          </a:xfrm>
        </p:spPr>
        <p:txBody>
          <a:bodyPr>
            <a:noAutofit/>
          </a:bodyPr>
          <a:lstStyle/>
          <a:p>
            <a:pPr algn="l"/>
            <a:r>
              <a:rPr lang="en-US" sz="1400" dirty="0" err="1"/>
              <a:t>what_hand</a:t>
            </a:r>
            <a:r>
              <a:rPr lang="en-US" sz="1400" dirty="0"/>
              <a:t> = function(hand)</a:t>
            </a:r>
          </a:p>
          <a:p>
            <a:pPr algn="l"/>
            <a:r>
              <a:rPr lang="en-US" sz="1400" dirty="0"/>
              <a:t>{    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err="1"/>
              <a:t>ranks_acehigh</a:t>
            </a:r>
            <a:r>
              <a:rPr lang="en-US" sz="1400" dirty="0"/>
              <a:t> = c(1:13</a:t>
            </a:r>
            <a:r>
              <a:rPr lang="en-US" sz="1400" dirty="0" smtClean="0"/>
              <a:t>)</a:t>
            </a:r>
            <a:endParaRPr lang="en-US" sz="1400" dirty="0"/>
          </a:p>
          <a:p>
            <a:pPr algn="l"/>
            <a:r>
              <a:rPr lang="en-US" sz="1400" dirty="0" err="1" smtClean="0"/>
              <a:t>rank_i_ah</a:t>
            </a:r>
            <a:r>
              <a:rPr lang="en-US" sz="1400" dirty="0" smtClean="0"/>
              <a:t> </a:t>
            </a:r>
            <a:r>
              <a:rPr lang="en-US" sz="1400" dirty="0"/>
              <a:t>= sort( </a:t>
            </a:r>
            <a:r>
              <a:rPr lang="en-US" sz="1400" dirty="0" err="1"/>
              <a:t>sapply</a:t>
            </a:r>
            <a:r>
              <a:rPr lang="en-US" sz="1400" dirty="0"/>
              <a:t>(hand[,"rank"],function(x) which(x == </a:t>
            </a:r>
            <a:r>
              <a:rPr lang="en-US" sz="1400" dirty="0" err="1"/>
              <a:t>ranks_acehigh</a:t>
            </a:r>
            <a:r>
              <a:rPr lang="en-US" sz="1400" dirty="0"/>
              <a:t>)) )</a:t>
            </a:r>
          </a:p>
          <a:p>
            <a:pPr algn="l"/>
            <a:r>
              <a:rPr lang="en-US" sz="1400" dirty="0" err="1" smtClean="0"/>
              <a:t>is_straight</a:t>
            </a:r>
            <a:r>
              <a:rPr lang="en-US" sz="1400" dirty="0" smtClean="0"/>
              <a:t> </a:t>
            </a:r>
            <a:r>
              <a:rPr lang="en-US" sz="1400" dirty="0"/>
              <a:t>= all( </a:t>
            </a:r>
            <a:r>
              <a:rPr lang="en-US" sz="1400" dirty="0" err="1"/>
              <a:t>rank_i_ah</a:t>
            </a:r>
            <a:r>
              <a:rPr lang="en-US" sz="1400" dirty="0"/>
              <a:t>-min(</a:t>
            </a:r>
            <a:r>
              <a:rPr lang="en-US" sz="1400" dirty="0" err="1"/>
              <a:t>rank_i_ah</a:t>
            </a:r>
            <a:r>
              <a:rPr lang="en-US" sz="1400" dirty="0"/>
              <a:t>)+1 == 1:5 </a:t>
            </a:r>
            <a:r>
              <a:rPr lang="en-US" altLang="zh-CN" sz="1400" dirty="0" smtClean="0"/>
              <a:t>)</a:t>
            </a:r>
            <a:endParaRPr lang="en-US" sz="1400" dirty="0" smtClean="0"/>
          </a:p>
          <a:p>
            <a:pPr algn="l"/>
            <a:r>
              <a:rPr lang="en-US" sz="1400" dirty="0" err="1" smtClean="0"/>
              <a:t>is_flush</a:t>
            </a:r>
            <a:r>
              <a:rPr lang="en-US" sz="1400" dirty="0" smtClean="0"/>
              <a:t> </a:t>
            </a:r>
            <a:r>
              <a:rPr lang="en-US" sz="1400" dirty="0"/>
              <a:t>= length(unique(hand[,"suit"])) == 1</a:t>
            </a:r>
          </a:p>
          <a:p>
            <a:pPr algn="l"/>
            <a:r>
              <a:rPr lang="en-US" sz="1400" dirty="0"/>
              <a:t>  </a:t>
            </a:r>
          </a:p>
          <a:p>
            <a:pPr algn="l"/>
            <a:r>
              <a:rPr lang="en-US" sz="1400" dirty="0"/>
              <a:t>  if (</a:t>
            </a:r>
            <a:r>
              <a:rPr lang="en-US" sz="1400" dirty="0" err="1"/>
              <a:t>is_straight</a:t>
            </a:r>
            <a:r>
              <a:rPr lang="en-US" sz="1400" dirty="0"/>
              <a:t> &amp;&amp; </a:t>
            </a:r>
            <a:r>
              <a:rPr lang="en-US" sz="1400" dirty="0" err="1"/>
              <a:t>is_flush</a:t>
            </a:r>
            <a:r>
              <a:rPr lang="en-US" sz="1400" dirty="0"/>
              <a:t>) {</a:t>
            </a:r>
          </a:p>
          <a:p>
            <a:pPr algn="l"/>
            <a:r>
              <a:rPr lang="en-US" sz="1400" dirty="0"/>
              <a:t>    if (all(c(13,1) %in% hand[,"rank"])) return( "Royal flush 9 " )</a:t>
            </a:r>
          </a:p>
          <a:p>
            <a:pPr algn="l"/>
            <a:r>
              <a:rPr lang="en-US" sz="1400" dirty="0"/>
              <a:t>    else return( "Straight flush 8" )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}</a:t>
            </a:r>
          </a:p>
          <a:p>
            <a:pPr algn="l"/>
            <a:r>
              <a:rPr lang="en-US" sz="1400" dirty="0"/>
              <a:t>if (</a:t>
            </a:r>
            <a:r>
              <a:rPr lang="en-US" sz="1400" dirty="0" err="1"/>
              <a:t>is_straight</a:t>
            </a:r>
            <a:r>
              <a:rPr lang="en-US" sz="1400" dirty="0"/>
              <a:t>) return( "Straight 4" )</a:t>
            </a:r>
          </a:p>
          <a:p>
            <a:pPr algn="l"/>
            <a:r>
              <a:rPr lang="en-US" sz="1400" dirty="0"/>
              <a:t>  if (</a:t>
            </a:r>
            <a:r>
              <a:rPr lang="en-US" sz="1400" dirty="0" err="1"/>
              <a:t>is_flush</a:t>
            </a:r>
            <a:r>
              <a:rPr lang="en-US" sz="1400" dirty="0"/>
              <a:t>) return( "Flush 5" 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</a:t>
            </a:r>
          </a:p>
          <a:p>
            <a:pPr algn="l"/>
            <a:endParaRPr lang="en-US" sz="11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97614" y="1481858"/>
            <a:ext cx="4286455" cy="3828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  tab = sort( table(hand[,"rank"]) )</a:t>
            </a:r>
          </a:p>
          <a:p>
            <a:pPr algn="l"/>
            <a:r>
              <a:rPr lang="en-US" sz="1400" dirty="0" smtClean="0"/>
              <a:t>  if (length(tab)==2) {</a:t>
            </a:r>
          </a:p>
          <a:p>
            <a:pPr algn="l"/>
            <a:r>
              <a:rPr lang="en-US" sz="1400" dirty="0" smtClean="0"/>
              <a:t>    if (all(tab == c(1,4))) return( "Four of a kind 7" )</a:t>
            </a:r>
          </a:p>
          <a:p>
            <a:pPr algn="l"/>
            <a:r>
              <a:rPr lang="en-US" sz="1400" dirty="0" smtClean="0"/>
              <a:t>    if (all(tab == c(2,3))) return( "Full house 6")</a:t>
            </a:r>
          </a:p>
          <a:p>
            <a:pPr algn="l"/>
            <a:r>
              <a:rPr lang="en-US" sz="1400" dirty="0" smtClean="0"/>
              <a:t>  }</a:t>
            </a:r>
          </a:p>
          <a:p>
            <a:pPr algn="l"/>
            <a:r>
              <a:rPr lang="en-US" sz="1400" dirty="0" smtClean="0"/>
              <a:t>  if (length(tab)==3) {</a:t>
            </a:r>
          </a:p>
          <a:p>
            <a:pPr algn="l"/>
            <a:r>
              <a:rPr lang="en-US" sz="1400" dirty="0" smtClean="0"/>
              <a:t>    if (all(tab == c(1,1,3))) return( "Three of a kind 3")</a:t>
            </a:r>
          </a:p>
          <a:p>
            <a:pPr algn="l"/>
            <a:r>
              <a:rPr lang="en-US" sz="1400" dirty="0" smtClean="0"/>
              <a:t>    if (all(tab == c(1,2,2))) return( "Two pairs 2" )</a:t>
            </a:r>
          </a:p>
          <a:p>
            <a:pPr algn="l"/>
            <a:r>
              <a:rPr lang="en-US" sz="1400" dirty="0" smtClean="0"/>
              <a:t>  }</a:t>
            </a:r>
          </a:p>
          <a:p>
            <a:pPr algn="l"/>
            <a:r>
              <a:rPr lang="en-US" sz="1400" dirty="0" smtClean="0"/>
              <a:t>  if (length(tab)==4) {</a:t>
            </a:r>
          </a:p>
          <a:p>
            <a:pPr algn="l"/>
            <a:r>
              <a:rPr lang="en-US" sz="1400" dirty="0" smtClean="0"/>
              <a:t>    return( "One Pair 1" )</a:t>
            </a:r>
          </a:p>
          <a:p>
            <a:pPr algn="l"/>
            <a:r>
              <a:rPr lang="en-US" sz="1400" dirty="0" smtClean="0"/>
              <a:t>  }</a:t>
            </a:r>
          </a:p>
          <a:p>
            <a:pPr algn="l"/>
            <a:r>
              <a:rPr lang="en-US" sz="1400" dirty="0" smtClean="0"/>
              <a:t>  </a:t>
            </a:r>
          </a:p>
          <a:p>
            <a:pPr algn="l"/>
            <a:r>
              <a:rPr lang="en-US" sz="1400" dirty="0" smtClean="0"/>
              <a:t>  return( "Nothing in hand 0" )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90685" y="5918042"/>
            <a:ext cx="7309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Rule</a:t>
            </a:r>
            <a:r>
              <a:rPr lang="en-US" altLang="zh-CN" sz="2000" dirty="0" smtClean="0"/>
              <a:t>-based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solution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could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accuracy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strong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bias.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KNN</a:t>
            </a:r>
            <a:r>
              <a:rPr lang="en-US" altLang="zh-CN" dirty="0" smtClean="0"/>
              <a:t>-R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988" y="1285028"/>
            <a:ext cx="4151544" cy="4225123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library(class)</a:t>
            </a:r>
          </a:p>
          <a:p>
            <a:pPr algn="l"/>
            <a:r>
              <a:rPr lang="en-US" sz="1400" dirty="0" err="1"/>
              <a:t>trainfile</a:t>
            </a:r>
            <a:r>
              <a:rPr lang="en-US" sz="1400" dirty="0"/>
              <a:t>='poker-hand-training-</a:t>
            </a:r>
            <a:r>
              <a:rPr lang="en-US" sz="1400" dirty="0" err="1"/>
              <a:t>true.csv</a:t>
            </a:r>
            <a:r>
              <a:rPr lang="en-US" sz="1400" dirty="0"/>
              <a:t>'</a:t>
            </a:r>
          </a:p>
          <a:p>
            <a:pPr algn="l"/>
            <a:r>
              <a:rPr lang="en-US" sz="1400" dirty="0" err="1"/>
              <a:t>testfile</a:t>
            </a:r>
            <a:r>
              <a:rPr lang="en-US" sz="1400" dirty="0"/>
              <a:t>='poker-hand-</a:t>
            </a:r>
            <a:r>
              <a:rPr lang="en-US" sz="1400" dirty="0" err="1"/>
              <a:t>testing.csv</a:t>
            </a:r>
            <a:r>
              <a:rPr lang="en-US" sz="1400" dirty="0"/>
              <a:t>'</a:t>
            </a:r>
          </a:p>
          <a:p>
            <a:pPr algn="l"/>
            <a:r>
              <a:rPr lang="en-US" sz="1400" dirty="0" err="1"/>
              <a:t>traindata</a:t>
            </a:r>
            <a:r>
              <a:rPr lang="en-US" sz="1400" dirty="0"/>
              <a:t>=</a:t>
            </a:r>
            <a:r>
              <a:rPr lang="en-US" sz="1400" dirty="0" err="1"/>
              <a:t>read.csv</a:t>
            </a:r>
            <a:r>
              <a:rPr lang="en-US" sz="1400" dirty="0"/>
              <a:t>(</a:t>
            </a:r>
            <a:r>
              <a:rPr lang="en-US" sz="1400" dirty="0" err="1"/>
              <a:t>trainfile</a:t>
            </a:r>
            <a:r>
              <a:rPr lang="en-US" sz="1400" dirty="0"/>
              <a:t>, header=TRUE, </a:t>
            </a:r>
            <a:r>
              <a:rPr lang="en-US" sz="1400" dirty="0" err="1"/>
              <a:t>sep</a:t>
            </a:r>
            <a:r>
              <a:rPr lang="en-US" sz="1400" dirty="0"/>
              <a:t>=",")</a:t>
            </a:r>
          </a:p>
          <a:p>
            <a:pPr algn="l"/>
            <a:r>
              <a:rPr lang="en-US" sz="1400" dirty="0" err="1"/>
              <a:t>testdata</a:t>
            </a:r>
            <a:r>
              <a:rPr lang="en-US" sz="1400" dirty="0"/>
              <a:t>=</a:t>
            </a:r>
            <a:r>
              <a:rPr lang="en-US" sz="1400" dirty="0" err="1"/>
              <a:t>read.csv</a:t>
            </a:r>
            <a:r>
              <a:rPr lang="en-US" sz="1400" dirty="0"/>
              <a:t>(</a:t>
            </a:r>
            <a:r>
              <a:rPr lang="en-US" sz="1400" dirty="0" err="1"/>
              <a:t>testfile</a:t>
            </a:r>
            <a:r>
              <a:rPr lang="en-US" sz="1400" dirty="0"/>
              <a:t>, header=TRUE, </a:t>
            </a:r>
            <a:r>
              <a:rPr lang="en-US" sz="1400" dirty="0" err="1"/>
              <a:t>sep</a:t>
            </a:r>
            <a:r>
              <a:rPr lang="en-US" sz="1400" dirty="0"/>
              <a:t>=",")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for( </a:t>
            </a:r>
            <a:r>
              <a:rPr lang="en-US" sz="1400" dirty="0" err="1"/>
              <a:t>i</a:t>
            </a:r>
            <a:r>
              <a:rPr lang="en-US" sz="1400" dirty="0"/>
              <a:t> in 1:ncol(</a:t>
            </a:r>
            <a:r>
              <a:rPr lang="en-US" sz="1400" dirty="0" err="1"/>
              <a:t>traindata</a:t>
            </a:r>
            <a:r>
              <a:rPr lang="en-US" sz="1400" dirty="0"/>
              <a:t>)){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err="1"/>
              <a:t>traindata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]=factor(</a:t>
            </a:r>
            <a:r>
              <a:rPr lang="en-US" sz="1400" dirty="0" err="1"/>
              <a:t>traindata</a:t>
            </a:r>
            <a:r>
              <a:rPr lang="en-US" sz="1400" dirty="0"/>
              <a:t>[[</a:t>
            </a:r>
            <a:r>
              <a:rPr lang="en-US" sz="1400" dirty="0" err="1"/>
              <a:t>i</a:t>
            </a:r>
            <a:r>
              <a:rPr lang="en-US" sz="1400" dirty="0"/>
              <a:t>]])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r>
              <a:rPr lang="en-US" sz="1400" dirty="0"/>
              <a:t>for( </a:t>
            </a:r>
            <a:r>
              <a:rPr lang="en-US" sz="1400" dirty="0" err="1"/>
              <a:t>i</a:t>
            </a:r>
            <a:r>
              <a:rPr lang="en-US" sz="1400" dirty="0"/>
              <a:t> in 1:ncol(</a:t>
            </a:r>
            <a:r>
              <a:rPr lang="en-US" sz="1400" dirty="0" err="1"/>
              <a:t>testdata</a:t>
            </a:r>
            <a:r>
              <a:rPr lang="en-US" sz="1400" dirty="0"/>
              <a:t>)){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err="1"/>
              <a:t>testdata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]=factor(</a:t>
            </a:r>
            <a:r>
              <a:rPr lang="en-US" sz="1400" dirty="0" err="1"/>
              <a:t>testdata</a:t>
            </a:r>
            <a:r>
              <a:rPr lang="en-US" sz="1400" dirty="0"/>
              <a:t>[[</a:t>
            </a:r>
            <a:r>
              <a:rPr lang="en-US" sz="1400" dirty="0" err="1"/>
              <a:t>i</a:t>
            </a:r>
            <a:r>
              <a:rPr lang="en-US" sz="1400" dirty="0"/>
              <a:t>]])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r>
              <a:rPr lang="en-US" sz="1400" dirty="0"/>
              <a:t>train&lt;-</a:t>
            </a:r>
            <a:r>
              <a:rPr lang="en-US" sz="1400" dirty="0" err="1"/>
              <a:t>rbind</a:t>
            </a:r>
            <a:r>
              <a:rPr lang="en-US" sz="1400" dirty="0"/>
              <a:t>(</a:t>
            </a:r>
            <a:r>
              <a:rPr lang="en-US" sz="1400" dirty="0" err="1"/>
              <a:t>traindata</a:t>
            </a:r>
            <a:r>
              <a:rPr lang="en-US" sz="1400" dirty="0"/>
              <a:t>[, c(1:10)])</a:t>
            </a:r>
          </a:p>
          <a:p>
            <a:pPr algn="l"/>
            <a:r>
              <a:rPr lang="en-US" sz="1400" dirty="0"/>
              <a:t>test &lt;-</a:t>
            </a:r>
            <a:r>
              <a:rPr lang="en-US" sz="1400" dirty="0" err="1"/>
              <a:t>rbind</a:t>
            </a:r>
            <a:r>
              <a:rPr lang="en-US" sz="1400" dirty="0"/>
              <a:t>(</a:t>
            </a:r>
            <a:r>
              <a:rPr lang="en-US" sz="1400" dirty="0" err="1"/>
              <a:t>testdata</a:t>
            </a:r>
            <a:r>
              <a:rPr lang="en-US" sz="1400" dirty="0"/>
              <a:t>[, c(1:10)])</a:t>
            </a:r>
          </a:p>
          <a:p>
            <a:pPr algn="l"/>
            <a:r>
              <a:rPr lang="en-US" sz="1400" dirty="0"/>
              <a:t>cl&lt;-</a:t>
            </a:r>
            <a:r>
              <a:rPr lang="en-US" sz="1400" dirty="0" err="1"/>
              <a:t>traindata</a:t>
            </a:r>
            <a:r>
              <a:rPr lang="en-US" sz="1400" dirty="0"/>
              <a:t>[,11]</a:t>
            </a:r>
          </a:p>
          <a:p>
            <a:pPr algn="l"/>
            <a:r>
              <a:rPr lang="en-US" sz="1400" dirty="0" err="1"/>
              <a:t>testcl</a:t>
            </a:r>
            <a:r>
              <a:rPr lang="en-US" sz="1400" dirty="0"/>
              <a:t>=</a:t>
            </a:r>
            <a:r>
              <a:rPr lang="en-US" sz="1400" dirty="0" err="1"/>
              <a:t>testdata</a:t>
            </a:r>
            <a:r>
              <a:rPr lang="en-US" sz="1400" dirty="0"/>
              <a:t>[,11]</a:t>
            </a:r>
          </a:p>
          <a:p>
            <a:pPr algn="l"/>
            <a:r>
              <a:rPr lang="en-US" sz="1400" dirty="0"/>
              <a:t>#</a:t>
            </a:r>
            <a:r>
              <a:rPr lang="en-US" sz="1400" dirty="0" err="1"/>
              <a:t>testcl</a:t>
            </a:r>
            <a:r>
              <a:rPr lang="en-US" sz="1400" dirty="0"/>
              <a:t>&lt;-factor(</a:t>
            </a:r>
            <a:r>
              <a:rPr lang="en-US" sz="1400" dirty="0" err="1"/>
              <a:t>testcl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result=</a:t>
            </a:r>
            <a:r>
              <a:rPr lang="en-US" sz="1400" dirty="0" err="1"/>
              <a:t>knn</a:t>
            </a:r>
            <a:r>
              <a:rPr lang="en-US" sz="1400" dirty="0"/>
              <a:t>(train, test, cl, k = 1)</a:t>
            </a:r>
          </a:p>
          <a:p>
            <a:pPr algn="l"/>
            <a:r>
              <a:rPr lang="en-US" sz="1400" dirty="0"/>
              <a:t>m&lt;-table(</a:t>
            </a:r>
            <a:r>
              <a:rPr lang="en-US" sz="1400" dirty="0" err="1"/>
              <a:t>testcl,result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mean(</a:t>
            </a:r>
            <a:r>
              <a:rPr lang="en-US" sz="1400" dirty="0" err="1"/>
              <a:t>testcl</a:t>
            </a:r>
            <a:r>
              <a:rPr lang="en-US" sz="1400" dirty="0"/>
              <a:t>!=result)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392296" y="1331741"/>
            <a:ext cx="44997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nearby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voting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them.</a:t>
            </a:r>
            <a:r>
              <a:rPr lang="zh-CN" altLang="en-US" dirty="0"/>
              <a:t> </a:t>
            </a:r>
            <a:r>
              <a:rPr lang="en-US" altLang="zh-CN" dirty="0" smtClean="0"/>
              <a:t>However,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unreasonable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,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necessarily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Rank</a:t>
            </a:r>
            <a:r>
              <a:rPr lang="zh-CN" altLang="zh-CN" dirty="0" smtClean="0"/>
              <a:t> </a:t>
            </a:r>
            <a:r>
              <a:rPr lang="en-US" altLang="zh-CN" dirty="0" smtClean="0"/>
              <a:t>suit</a:t>
            </a:r>
          </a:p>
          <a:p>
            <a:r>
              <a:rPr lang="zh-CN" altLang="zh-CN" dirty="0"/>
              <a:t> </a:t>
            </a:r>
            <a:r>
              <a:rPr lang="en-US" altLang="zh-CN" dirty="0" smtClean="0"/>
              <a:t>1	1</a:t>
            </a:r>
          </a:p>
          <a:p>
            <a:pPr marL="342900" indent="-342900">
              <a:buAutoNum type="arabicPlain" startAt="2"/>
            </a:pPr>
            <a:r>
              <a:rPr lang="en-US" altLang="zh-CN" dirty="0" smtClean="0"/>
              <a:t>1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en-US" altLang="zh-CN" dirty="0"/>
              <a:t>1</a:t>
            </a:r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1</a:t>
            </a:r>
          </a:p>
          <a:p>
            <a:pPr marL="342900" indent="-342900">
              <a:buAutoNum type="arabicPlain" startAt="4"/>
            </a:pPr>
            <a:r>
              <a:rPr lang="zh-CN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Label	8</a:t>
            </a:r>
          </a:p>
          <a:p>
            <a:r>
              <a:rPr lang="en-US" altLang="zh-CN" dirty="0"/>
              <a:t>Rank</a:t>
            </a:r>
            <a:r>
              <a:rPr lang="zh-CN" altLang="zh-CN" dirty="0"/>
              <a:t> </a:t>
            </a:r>
            <a:r>
              <a:rPr lang="en-US" altLang="zh-CN" dirty="0"/>
              <a:t>suit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1</a:t>
            </a:r>
          </a:p>
          <a:p>
            <a:pPr marL="342900" indent="-342900">
              <a:buAutoNum type="arabicPlain"/>
            </a:pPr>
            <a:r>
              <a:rPr lang="zh-CN" altLang="zh-CN" dirty="0" smtClean="0"/>
              <a:t>1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zh-CN" altLang="zh-CN" dirty="0" smtClean="0"/>
              <a:t>1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zh-CN" altLang="zh-CN" dirty="0" smtClean="0"/>
              <a:t>2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zh-CN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4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800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598" y="4619199"/>
            <a:ext cx="6400800" cy="151157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Even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k=60,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sense.</a:t>
            </a:r>
          </a:p>
          <a:p>
            <a:pPr algn="l"/>
            <a:r>
              <a:rPr lang="en-US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dirty="0" smtClean="0"/>
              <a:t>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slightly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04076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0.513261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0.555167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0.56883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0.580243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0.577673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KNN-Results from </a:t>
            </a:r>
            <a:r>
              <a:rPr lang="en-US" dirty="0" err="1" smtClean="0"/>
              <a:t>Weka</a:t>
            </a:r>
            <a:r>
              <a:rPr lang="en-US" dirty="0" smtClean="0"/>
              <a:t> when k=2 with all attributes assigned to nominal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9" y="2345263"/>
            <a:ext cx="4213783" cy="331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38" y="2345263"/>
            <a:ext cx="4397235" cy="33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 smtClean="0"/>
              <a:t>KNN-Results from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=== Summary ===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Correctly Classified Instances      467686               46.7686 %</a:t>
            </a:r>
          </a:p>
          <a:p>
            <a:pPr algn="l"/>
            <a:r>
              <a:rPr lang="en-US" dirty="0"/>
              <a:t>Incorrectly Classified Instances    532314               53.2314 %</a:t>
            </a:r>
          </a:p>
          <a:p>
            <a:pPr algn="l"/>
            <a:r>
              <a:rPr lang="en-US" dirty="0"/>
              <a:t>Kappa statistic                          0.0613</a:t>
            </a:r>
          </a:p>
          <a:p>
            <a:pPr algn="l"/>
            <a:r>
              <a:rPr lang="en-US" dirty="0"/>
              <a:t>Mean absolute error                      0.1067</a:t>
            </a:r>
          </a:p>
          <a:p>
            <a:pPr algn="l"/>
            <a:r>
              <a:rPr lang="en-US" dirty="0"/>
              <a:t>Root mean squared error                  0.3255</a:t>
            </a:r>
          </a:p>
          <a:p>
            <a:pPr algn="l"/>
            <a:r>
              <a:rPr lang="en-US" dirty="0"/>
              <a:t>Relative absolute error                 93.9378 %</a:t>
            </a:r>
          </a:p>
          <a:p>
            <a:pPr algn="l"/>
            <a:r>
              <a:rPr lang="en-US" dirty="0"/>
              <a:t>Root relative squared error            136.6508 %</a:t>
            </a:r>
          </a:p>
          <a:p>
            <a:pPr algn="l"/>
            <a:r>
              <a:rPr lang="en-US" dirty="0"/>
              <a:t>Coverage of cases (0.95 level)          47.2066 %</a:t>
            </a:r>
          </a:p>
          <a:p>
            <a:pPr algn="l"/>
            <a:r>
              <a:rPr lang="en-US" dirty="0"/>
              <a:t>Mean rel. region size (0.95 level)      10.1321 %</a:t>
            </a:r>
          </a:p>
          <a:p>
            <a:pPr algn="l"/>
            <a:r>
              <a:rPr lang="en-US" dirty="0"/>
              <a:t>Total Number of Instances          1000000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=== Detailed Accuracy By Class ===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  TP Rate  FP Rate  Precision  Recall   F-Measure  MCC      ROC Area  PRC Area  Class</a:t>
            </a:r>
          </a:p>
          <a:p>
            <a:pPr algn="l"/>
            <a:r>
              <a:rPr lang="en-US" dirty="0"/>
              <a:t>                 0.548    0.458    0.546      0.548    0.547      0.091    0.546     0.527     0</a:t>
            </a:r>
          </a:p>
          <a:p>
            <a:pPr algn="l"/>
            <a:r>
              <a:rPr lang="en-US" dirty="0"/>
              <a:t>                 0.443    0.406    0.444      0.443    0.444      0.037    0.519     0.432     1</a:t>
            </a:r>
          </a:p>
          <a:p>
            <a:pPr algn="l"/>
            <a:r>
              <a:rPr lang="en-US" dirty="0"/>
              <a:t>                 0.078    0.046    0.078      0.078    0.078      0.032    0.517     0.050     2</a:t>
            </a:r>
          </a:p>
          <a:p>
            <a:pPr algn="l"/>
            <a:r>
              <a:rPr lang="en-US" dirty="0"/>
              <a:t>                 0.056    0.020    0.058      0.056    0.057      0.037    0.519     0.023     3</a:t>
            </a:r>
          </a:p>
          <a:p>
            <a:pPr algn="l"/>
            <a:r>
              <a:rPr lang="en-US" dirty="0"/>
              <a:t>                 0.022    0.004    0.023      0.022    0.022      0.018    0.510     0.004     4</a:t>
            </a:r>
          </a:p>
          <a:p>
            <a:pPr algn="l"/>
            <a:r>
              <a:rPr lang="en-US" dirty="0"/>
              <a:t>                 0.349    0.001    0.381      0.349    0.364      0.363    0.675     0.136     5</a:t>
            </a:r>
          </a:p>
          <a:p>
            <a:pPr algn="l"/>
            <a:r>
              <a:rPr lang="en-US" dirty="0"/>
              <a:t>                 0.010    0.002    0.009      0.010    0.009      0.008    0.502     0.001     6</a:t>
            </a:r>
          </a:p>
          <a:p>
            <a:pPr algn="l"/>
            <a:r>
              <a:rPr lang="en-US" dirty="0"/>
              <a:t>                 0.000    0.000    0.000      0.000    0.000      -0.000   0.492     0.000     7</a:t>
            </a:r>
          </a:p>
          <a:p>
            <a:pPr algn="l"/>
            <a:r>
              <a:rPr lang="en-US" dirty="0"/>
              <a:t>                 0.000    0.000    0.000      0.000    0.000      -0.000   0.470     0.000     8</a:t>
            </a:r>
          </a:p>
          <a:p>
            <a:pPr algn="l"/>
            <a:r>
              <a:rPr lang="en-US" dirty="0"/>
              <a:t>                 0.333    0.000    0.012      0.333    0.024      0.064    0.675     0.004     9</a:t>
            </a:r>
          </a:p>
          <a:p>
            <a:pPr algn="l"/>
            <a:r>
              <a:rPr lang="en-US" dirty="0"/>
              <a:t>Weighted Avg.    0.468    0.403    0.467      0.468    0.467      0.064    0.533     0.450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2987" y="1768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KNN-Results from Weka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7" y="1649382"/>
            <a:ext cx="6400800" cy="3725602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=== Confusion Matrix ===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    a      b      c      d      e      f      g      h      </a:t>
            </a:r>
            <a:r>
              <a:rPr lang="en-US" sz="1600" dirty="0" err="1"/>
              <a:t>i</a:t>
            </a:r>
            <a:r>
              <a:rPr lang="en-US" sz="1600" dirty="0"/>
              <a:t>      j   &lt;-- classified as</a:t>
            </a:r>
          </a:p>
          <a:p>
            <a:pPr algn="l"/>
            <a:r>
              <a:rPr lang="en-US" sz="1600" dirty="0"/>
              <a:t> 274735 197878  19345   6768   1052    817    513     53     26     22 |      a = 0</a:t>
            </a:r>
          </a:p>
          <a:p>
            <a:pPr algn="l"/>
            <a:r>
              <a:rPr lang="en-US" sz="1600" dirty="0"/>
              <a:t> 199387 187263  22162  10463   1982    309    727    132     41     32 |      b = 1</a:t>
            </a:r>
          </a:p>
          <a:p>
            <a:pPr algn="l"/>
            <a:r>
              <a:rPr lang="en-US" sz="1600" dirty="0"/>
              <a:t>  19364  22283   3719   1676    369      1    180     27      2      1 |      c = 2</a:t>
            </a:r>
          </a:p>
          <a:p>
            <a:pPr algn="l"/>
            <a:r>
              <a:rPr lang="en-US" sz="1600" dirty="0"/>
              <a:t>   7115  10868   1642   1174    213      0     86     23      0      0 |      d = 3</a:t>
            </a:r>
          </a:p>
          <a:p>
            <a:pPr algn="l"/>
            <a:r>
              <a:rPr lang="en-US" sz="1600" dirty="0"/>
              <a:t>   1089   2096    384    196     84      2     23      3      5      3 |      e = 4</a:t>
            </a:r>
          </a:p>
          <a:p>
            <a:pPr algn="l"/>
            <a:r>
              <a:rPr lang="en-US" sz="1600" dirty="0"/>
              <a:t>    849    388      3      0      0    696      0      0     37     23 |      f = 5</a:t>
            </a:r>
          </a:p>
          <a:p>
            <a:pPr algn="l"/>
            <a:r>
              <a:rPr lang="en-US" sz="1600" dirty="0"/>
              <a:t>    415    714    154     99     27      0     14      1      0      0 |      g = 6</a:t>
            </a:r>
          </a:p>
          <a:p>
            <a:pPr algn="l"/>
            <a:r>
              <a:rPr lang="en-US" sz="1600" dirty="0"/>
              <a:t>     43    109     29     41      6      0      2      0      0      0 |      h = 7</a:t>
            </a:r>
          </a:p>
          <a:p>
            <a:pPr algn="l"/>
            <a:r>
              <a:rPr lang="en-US" sz="1600" dirty="0"/>
              <a:t>      6      5      1      0      0      0      0      0      0      0 |      </a:t>
            </a:r>
            <a:r>
              <a:rPr lang="en-US" sz="1600" dirty="0" err="1"/>
              <a:t>i</a:t>
            </a:r>
            <a:r>
              <a:rPr lang="en-US" sz="1600" dirty="0"/>
              <a:t> = 8</a:t>
            </a:r>
          </a:p>
          <a:p>
            <a:pPr algn="l"/>
            <a:r>
              <a:rPr lang="en-US" sz="1600" dirty="0"/>
              <a:t>      0      0      0      0      0      2      0      0      0      1 |      j = 9</a:t>
            </a:r>
          </a:p>
          <a:p>
            <a:pPr algn="l"/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2288" y="176213"/>
            <a:ext cx="7772400" cy="1470025"/>
          </a:xfrm>
        </p:spPr>
        <p:txBody>
          <a:bodyPr/>
          <a:lstStyle/>
          <a:p>
            <a:r>
              <a:rPr lang="en-US" dirty="0" smtClean="0"/>
              <a:t>KNN-Results from </a:t>
            </a:r>
            <a:r>
              <a:rPr lang="en-US" dirty="0" err="1" smtClean="0"/>
              <a:t>Weka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87" y="176812"/>
            <a:ext cx="7772400" cy="1470025"/>
          </a:xfrm>
        </p:spPr>
        <p:txBody>
          <a:bodyPr/>
          <a:lstStyle/>
          <a:p>
            <a:r>
              <a:rPr lang="en-US" dirty="0"/>
              <a:t>Rule</a:t>
            </a:r>
            <a:r>
              <a:rPr lang="en-US" altLang="zh-CN" dirty="0"/>
              <a:t>-based</a:t>
            </a:r>
            <a:r>
              <a:rPr lang="zh-CN" altLang="en-US" dirty="0"/>
              <a:t> </a:t>
            </a:r>
            <a:r>
              <a:rPr lang="en-US" dirty="0"/>
              <a:t>Decision </a:t>
            </a:r>
            <a:r>
              <a:rPr lang="en-US" dirty="0" smtClean="0"/>
              <a:t>Tree</a:t>
            </a:r>
            <a:r>
              <a:rPr lang="en-US" dirty="0" smtClean="0"/>
              <a:t> Results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Weka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8" y="2111210"/>
            <a:ext cx="4188240" cy="3146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08" y="2111210"/>
            <a:ext cx="3933018" cy="31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396</TotalTime>
  <Words>1928</Words>
  <Application>Microsoft Macintosh PowerPoint</Application>
  <PresentationFormat>On-screen Show (4:3)</PresentationFormat>
  <Paragraphs>254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Hand prediction</vt:lpstr>
      <vt:lpstr>Rule-based</vt:lpstr>
      <vt:lpstr>KNN-R codes</vt:lpstr>
      <vt:lpstr>KNN</vt:lpstr>
      <vt:lpstr>KNN-Results from Weka when k=2 with all attributes assigned to nominal type</vt:lpstr>
      <vt:lpstr>KNN-Results from Weka</vt:lpstr>
      <vt:lpstr>PowerPoint Presentation</vt:lpstr>
      <vt:lpstr>KNN-Results from Weka</vt:lpstr>
      <vt:lpstr>Rule-based Decision Tree Results from Weka</vt:lpstr>
      <vt:lpstr>Decision Tree</vt:lpstr>
      <vt:lpstr>Decision Tree</vt:lpstr>
      <vt:lpstr>Decision Tree</vt:lpstr>
      <vt:lpstr>Naïve Bayes Results from Weka</vt:lpstr>
      <vt:lpstr>Naïve Bayes</vt:lpstr>
      <vt:lpstr>Naïve Bayes</vt:lpstr>
      <vt:lpstr>Summary</vt:lpstr>
    </vt:vector>
  </TitlesOfParts>
  <Company>Claire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Zhiyue Liu</dc:creator>
  <cp:lastModifiedBy>Zhiyue Liu</cp:lastModifiedBy>
  <cp:revision>106</cp:revision>
  <dcterms:created xsi:type="dcterms:W3CDTF">2015-04-05T20:59:05Z</dcterms:created>
  <dcterms:modified xsi:type="dcterms:W3CDTF">2015-04-06T23:04:56Z</dcterms:modified>
</cp:coreProperties>
</file>