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영민" initials="고" lastIdx="1" clrIdx="0">
    <p:extLst>
      <p:ext uri="{19B8F6BF-5375-455C-9EA6-DF929625EA0E}">
        <p15:presenceInfo xmlns:p15="http://schemas.microsoft.com/office/powerpoint/2012/main" userId="S::gjtrj45@office.jj.ac.kr::87511b54-5502-4557-8ae4-560db3bd82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C2B27-DC1E-4184-9ED7-0ED16D002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354B41-A69B-4212-B773-5EFE8066D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97279-786D-4D66-98D6-66337D30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5787-CB00-40A9-B212-3FD7A07EBFA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3E4FE-285F-427D-BECE-9D79BA38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383E3-E31E-47B7-9079-5BF6CAEC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B7A9-787A-4F44-8D67-DD7F6C5C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16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DF46D-509A-4E4C-B499-268148B5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8B7AEA-3CCF-42F8-9E24-F15441C46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1F8B5-1B96-4B43-A5BB-7262F1B9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5787-CB00-40A9-B212-3FD7A07EBFA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C4C3B-3524-4FB3-AEAD-40F4758F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3B6E35-5F7E-471B-864B-76BABA94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B7A9-787A-4F44-8D67-DD7F6C5C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1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908283-A441-45E4-98EB-DB958A6CE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6B7263-ABA9-4917-BC8D-3E1656933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D5B13-5345-42AF-9015-DBD086EE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5787-CB00-40A9-B212-3FD7A07EBFA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F00AE-84BD-4E77-9221-89EB6F4B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58997-6BD0-40D4-89E7-D461109F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B7A9-787A-4F44-8D67-DD7F6C5C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6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A7A91-FCF1-4CDF-89E3-53AA2855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EB514-64C4-4724-B7BA-574D48399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A31FF-33D4-419E-85F7-7AEE510D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5787-CB00-40A9-B212-3FD7A07EBFA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54D4A-76E6-46D5-ADAC-3C92D562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7DDD2-14CC-41AC-A08E-5ACEED95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B7A9-787A-4F44-8D67-DD7F6C5C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5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98A86-2A96-459B-A649-5232ACB0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428B13-56B3-4A32-AA65-7C619800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7D1C8-C3E0-44F3-BB55-5410F066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5787-CB00-40A9-B212-3FD7A07EBFA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6F51D-FFDF-46F7-97BB-91626818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FDAF9-BFDC-476B-A418-63F29721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B7A9-787A-4F44-8D67-DD7F6C5C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0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3F7AC-8D95-46B8-9BF2-5A53CF01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6E17B-DBA5-4AAE-96BA-7CCA102B6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5205C5-47E2-45AE-B0E4-8FDBBDEAB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CDAE34-747E-4770-B012-63AC1CD0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5787-CB00-40A9-B212-3FD7A07EBFA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01258-AD81-4EF3-90DB-B49F5746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01CFD-AB45-483A-869D-B3642F42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B7A9-787A-4F44-8D67-DD7F6C5C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7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ECFA2-7C3E-473F-9982-E2A4975C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98BB09-3D59-4847-8589-77E019AE2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51840A-04A5-4E84-B954-921CF5A7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47A1BF-3473-4665-8F4B-3D8EFB0F8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977350-6F7C-44D8-B225-E03713416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1D0C16-0A91-4C72-AC55-9767759B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5787-CB00-40A9-B212-3FD7A07EBFA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806369-B242-4091-88C3-C2136606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48D812-86D0-456C-821A-8E53EE3C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B7A9-787A-4F44-8D67-DD7F6C5C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7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58E47-5D5F-4814-BB3E-61816A87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247E64-D0A9-4544-B8A6-9EC951EA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5787-CB00-40A9-B212-3FD7A07EBFA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DCE8E3-2B86-421B-B270-FCE4BBE5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0B3C35-C96E-4AD6-AEED-D0B02073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B7A9-787A-4F44-8D67-DD7F6C5C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48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85B431-265F-4D4F-A0E2-7E6216AB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5787-CB00-40A9-B212-3FD7A07EBFA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F7FF6A-5785-49BE-B289-A0560F86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2AD58F-B5DB-42BA-A1DE-FC0FD4B1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B7A9-787A-4F44-8D67-DD7F6C5C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2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B5075-CF4B-4A2E-B9B9-853D9B92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DF7BF-6F19-4540-AE14-22E11C2D7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562D5E-12F7-4FA8-93E1-32D03ED17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FD0C8-29DC-415D-BBD9-EFCBDAC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5787-CB00-40A9-B212-3FD7A07EBFA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70E8DD-C921-4C8E-864E-273C50DF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29FEFA-B36A-429D-90FD-24260F7D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B7A9-787A-4F44-8D67-DD7F6C5C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3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C8803-F237-4A24-8C4D-97345889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C187A-9BF6-4B69-ABE8-5192EF9D3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2A8B3-0B4C-4A4F-82F7-C07B4B12F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22B3D-8C5B-4DEC-8524-E40C0542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5787-CB00-40A9-B212-3FD7A07EBFA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BADAD-AC00-4DD2-A131-85B7A7EC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D3690B-85BE-4A2C-931A-D622C144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B7A9-787A-4F44-8D67-DD7F6C5C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8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A8841A-C1BD-4071-BC83-CBD8257C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31AC5-D03C-44AF-BB14-C04DD7C0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1CC49-EFEF-43A2-A675-C61944E29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5787-CB00-40A9-B212-3FD7A07EBFA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F6D2D-084B-4631-BB5A-0782302DB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2753A-FEF8-4EB1-B577-55464F7BF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B7A9-787A-4F44-8D67-DD7F6C5C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6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39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4C35D-1273-46CD-B894-8B6AA3BB9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/>
              <a:t>변화율부터 신경망 학습까지</a:t>
            </a:r>
          </a:p>
        </p:txBody>
      </p:sp>
    </p:spTree>
    <p:extLst>
      <p:ext uri="{BB962C8B-B14F-4D97-AF65-F5344CB8AC3E}">
        <p14:creationId xmlns:p14="http://schemas.microsoft.com/office/powerpoint/2010/main" val="315692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94C8F8-843E-4230-81DD-2835747D7B30}"/>
              </a:ext>
            </a:extLst>
          </p:cNvPr>
          <p:cNvSpPr txBox="1"/>
          <p:nvPr/>
        </p:nvSpPr>
        <p:spPr>
          <a:xfrm>
            <a:off x="1761067" y="2828835"/>
            <a:ext cx="8491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함수의 변화율 개념이 인공지능에서 신경망을 학습하는 방법으로 사용됨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함수의 변화율 </a:t>
            </a:r>
            <a:r>
              <a:rPr lang="en-US" altLang="ko-KR"/>
              <a:t>- </a:t>
            </a:r>
            <a:r>
              <a:rPr lang="ko-KR" altLang="en-US"/>
              <a:t>순간변화율</a:t>
            </a:r>
            <a:r>
              <a:rPr lang="en-US" altLang="ko-KR"/>
              <a:t>(</a:t>
            </a:r>
            <a:r>
              <a:rPr lang="ko-KR" altLang="en-US"/>
              <a:t>미분</a:t>
            </a:r>
            <a:r>
              <a:rPr lang="en-US" altLang="ko-KR"/>
              <a:t>) - </a:t>
            </a:r>
            <a:r>
              <a:rPr lang="ko-KR" altLang="en-US"/>
              <a:t>함수 감소 방향 </a:t>
            </a:r>
            <a:r>
              <a:rPr lang="en-US" altLang="ko-KR"/>
              <a:t>- </a:t>
            </a:r>
            <a:r>
              <a:rPr lang="ko-KR" altLang="en-US"/>
              <a:t>경사하강법 순서로 설명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001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C58C7-FFDD-46AB-B0C5-6E1895A837B4}"/>
              </a:ext>
            </a:extLst>
          </p:cNvPr>
          <p:cNvSpPr txBox="1"/>
          <p:nvPr/>
        </p:nvSpPr>
        <p:spPr>
          <a:xfrm>
            <a:off x="397934" y="36503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함수의 변화율</a:t>
            </a:r>
            <a:endParaRPr lang="en-US" altLang="ko-KR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3051971-80CF-4B41-95B5-982BF4F31AB4}"/>
              </a:ext>
            </a:extLst>
          </p:cNvPr>
          <p:cNvCxnSpPr/>
          <p:nvPr/>
        </p:nvCxnSpPr>
        <p:spPr>
          <a:xfrm flipV="1">
            <a:off x="5682066" y="1250126"/>
            <a:ext cx="0" cy="216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46BFC07-F37C-4FC0-A9BD-A7F38B87BF79}"/>
              </a:ext>
            </a:extLst>
          </p:cNvPr>
          <p:cNvCxnSpPr>
            <a:cxnSpLocks/>
          </p:cNvCxnSpPr>
          <p:nvPr/>
        </p:nvCxnSpPr>
        <p:spPr>
          <a:xfrm>
            <a:off x="4088157" y="3410128"/>
            <a:ext cx="3422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CDE37B-F418-4714-B769-3D4EE2F31D0D}"/>
                  </a:ext>
                </a:extLst>
              </p:cNvPr>
              <p:cNvSpPr txBox="1"/>
              <p:nvPr/>
            </p:nvSpPr>
            <p:spPr>
              <a:xfrm>
                <a:off x="7586133" y="3271628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CDE37B-F418-4714-B769-3D4EE2F31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133" y="3271628"/>
                <a:ext cx="212174" cy="276999"/>
              </a:xfrm>
              <a:prstGeom prst="rect">
                <a:avLst/>
              </a:prstGeom>
              <a:blipFill>
                <a:blip r:embed="rId2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71677A-758C-47F8-9513-BC4F796959B2}"/>
                  </a:ext>
                </a:extLst>
              </p:cNvPr>
              <p:cNvSpPr txBox="1"/>
              <p:nvPr/>
            </p:nvSpPr>
            <p:spPr>
              <a:xfrm>
                <a:off x="5376333" y="973126"/>
                <a:ext cx="1081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71677A-758C-47F8-9513-BC4F79695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333" y="973126"/>
                <a:ext cx="1081899" cy="276999"/>
              </a:xfrm>
              <a:prstGeom prst="rect">
                <a:avLst/>
              </a:prstGeom>
              <a:blipFill>
                <a:blip r:embed="rId3"/>
                <a:stretch>
                  <a:fillRect l="-621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7149E2C6-BCEB-4855-8961-AA734064E9E1}"/>
              </a:ext>
            </a:extLst>
          </p:cNvPr>
          <p:cNvSpPr/>
          <p:nvPr/>
        </p:nvSpPr>
        <p:spPr>
          <a:xfrm>
            <a:off x="4163618" y="1369639"/>
            <a:ext cx="2963333" cy="2040490"/>
          </a:xfrm>
          <a:custGeom>
            <a:avLst/>
            <a:gdLst>
              <a:gd name="connsiteX0" fmla="*/ 0 w 2963333"/>
              <a:gd name="connsiteY0" fmla="*/ 0 h 2040490"/>
              <a:gd name="connsiteX1" fmla="*/ 1540933 w 2963333"/>
              <a:gd name="connsiteY1" fmla="*/ 2040467 h 2040490"/>
              <a:gd name="connsiteX2" fmla="*/ 2963333 w 2963333"/>
              <a:gd name="connsiteY2" fmla="*/ 33867 h 204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3333" h="2040490">
                <a:moveTo>
                  <a:pt x="0" y="0"/>
                </a:moveTo>
                <a:cubicBezTo>
                  <a:pt x="523522" y="1017411"/>
                  <a:pt x="1047044" y="2034823"/>
                  <a:pt x="1540933" y="2040467"/>
                </a:cubicBezTo>
                <a:cubicBezTo>
                  <a:pt x="2034822" y="2046111"/>
                  <a:pt x="2499077" y="1039989"/>
                  <a:pt x="2963333" y="3386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8CB3F1-FBEA-4406-9064-FBFA1EEE4B5C}"/>
                  </a:ext>
                </a:extLst>
              </p:cNvPr>
              <p:cNvSpPr txBox="1"/>
              <p:nvPr/>
            </p:nvSpPr>
            <p:spPr>
              <a:xfrm>
                <a:off x="6206065" y="358636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8CB3F1-FBEA-4406-9064-FBFA1EEE4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065" y="3586369"/>
                <a:ext cx="209993" cy="276999"/>
              </a:xfrm>
              <a:prstGeom prst="rect">
                <a:avLst/>
              </a:prstGeom>
              <a:blipFill>
                <a:blip r:embed="rId4"/>
                <a:stretch>
                  <a:fillRect l="-17143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4019F7-6EDE-421A-AF0A-F8CB96D56A59}"/>
                  </a:ext>
                </a:extLst>
              </p:cNvPr>
              <p:cNvSpPr txBox="1"/>
              <p:nvPr/>
            </p:nvSpPr>
            <p:spPr>
              <a:xfrm>
                <a:off x="6987621" y="3621123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4019F7-6EDE-421A-AF0A-F8CB96D5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621" y="3621123"/>
                <a:ext cx="209993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>
            <a:extLst>
              <a:ext uri="{FF2B5EF4-FFF2-40B4-BE49-F238E27FC236}">
                <a16:creationId xmlns:a16="http://schemas.microsoft.com/office/drawing/2014/main" id="{F73B23F0-B1A3-40A3-ACA1-BFC9E556F4A5}"/>
              </a:ext>
            </a:extLst>
          </p:cNvPr>
          <p:cNvSpPr/>
          <p:nvPr/>
        </p:nvSpPr>
        <p:spPr>
          <a:xfrm>
            <a:off x="6239097" y="3322006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1286ED1-5598-4D24-A2A7-6DDBD755C2DE}"/>
              </a:ext>
            </a:extLst>
          </p:cNvPr>
          <p:cNvSpPr/>
          <p:nvPr/>
        </p:nvSpPr>
        <p:spPr>
          <a:xfrm>
            <a:off x="6986785" y="3322006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BB5A6D7-2438-4FEE-9E02-51902FCDB3AF}"/>
              </a:ext>
            </a:extLst>
          </p:cNvPr>
          <p:cNvSpPr/>
          <p:nvPr/>
        </p:nvSpPr>
        <p:spPr>
          <a:xfrm>
            <a:off x="6239097" y="2884393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30B7F3-EE84-473E-A71A-5B42ECFF7A46}"/>
              </a:ext>
            </a:extLst>
          </p:cNvPr>
          <p:cNvSpPr/>
          <p:nvPr/>
        </p:nvSpPr>
        <p:spPr>
          <a:xfrm>
            <a:off x="6983019" y="1552473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44A57D7-171C-445D-91D0-5D7C2B13879D}"/>
              </a:ext>
            </a:extLst>
          </p:cNvPr>
          <p:cNvCxnSpPr>
            <a:stCxn id="15" idx="2"/>
          </p:cNvCxnSpPr>
          <p:nvPr/>
        </p:nvCxnSpPr>
        <p:spPr>
          <a:xfrm flipH="1" flipV="1">
            <a:off x="5682066" y="1640593"/>
            <a:ext cx="13009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70EBF7-C8B1-432B-A0D6-6BB0588799CF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5682066" y="2972513"/>
            <a:ext cx="557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454A13-9771-434B-8C49-1798FA4F0ADF}"/>
                  </a:ext>
                </a:extLst>
              </p:cNvPr>
              <p:cNvSpPr txBox="1"/>
              <p:nvPr/>
            </p:nvSpPr>
            <p:spPr>
              <a:xfrm>
                <a:off x="5434440" y="2825885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454A13-9771-434B-8C49-1798FA4F0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440" y="2825885"/>
                <a:ext cx="209994" cy="276999"/>
              </a:xfrm>
              <a:prstGeom prst="rect">
                <a:avLst/>
              </a:prstGeom>
              <a:blipFill>
                <a:blip r:embed="rId6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00B7EB-6FCA-4760-810C-88364D12B1C9}"/>
                  </a:ext>
                </a:extLst>
              </p:cNvPr>
              <p:cNvSpPr txBox="1"/>
              <p:nvPr/>
            </p:nvSpPr>
            <p:spPr>
              <a:xfrm>
                <a:off x="5302472" y="1502093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00B7EB-6FCA-4760-810C-88364D12B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472" y="1502093"/>
                <a:ext cx="338234" cy="276999"/>
              </a:xfrm>
              <a:prstGeom prst="rect">
                <a:avLst/>
              </a:prstGeom>
              <a:blipFill>
                <a:blip r:embed="rId7"/>
                <a:stretch>
                  <a:fillRect l="-12727" r="-14545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375E546-F54F-4384-BE9A-84D7AAE98E59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6311063" y="3060634"/>
            <a:ext cx="0" cy="26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66C114D-64E0-426F-8CB7-751351F76B58}"/>
              </a:ext>
            </a:extLst>
          </p:cNvPr>
          <p:cNvCxnSpPr>
            <a:cxnSpLocks/>
            <a:stCxn id="15" idx="4"/>
            <a:endCxn id="13" idx="0"/>
          </p:cNvCxnSpPr>
          <p:nvPr/>
        </p:nvCxnSpPr>
        <p:spPr>
          <a:xfrm>
            <a:off x="7054985" y="1728714"/>
            <a:ext cx="3766" cy="1593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A5013DC-D416-4E9F-A324-A34F4A247462}"/>
              </a:ext>
            </a:extLst>
          </p:cNvPr>
          <p:cNvCxnSpPr/>
          <p:nvPr/>
        </p:nvCxnSpPr>
        <p:spPr>
          <a:xfrm>
            <a:off x="6374561" y="3412066"/>
            <a:ext cx="5999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CDEA581-E7C2-4243-BDC8-63D3E4E3FCC5}"/>
              </a:ext>
            </a:extLst>
          </p:cNvPr>
          <p:cNvCxnSpPr>
            <a:cxnSpLocks/>
          </p:cNvCxnSpPr>
          <p:nvPr/>
        </p:nvCxnSpPr>
        <p:spPr>
          <a:xfrm flipV="1">
            <a:off x="6383343" y="2964384"/>
            <a:ext cx="671641" cy="81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28342B5-3A28-4DBD-AB91-3752B1B62735}"/>
              </a:ext>
            </a:extLst>
          </p:cNvPr>
          <p:cNvCxnSpPr>
            <a:cxnSpLocks/>
            <a:stCxn id="15" idx="4"/>
          </p:cNvCxnSpPr>
          <p:nvPr/>
        </p:nvCxnSpPr>
        <p:spPr>
          <a:xfrm flipH="1">
            <a:off x="7054984" y="1728714"/>
            <a:ext cx="1" cy="12437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D444603-BAC2-46A2-8041-F4B6AAD9FD22}"/>
                  </a:ext>
                </a:extLst>
              </p:cNvPr>
              <p:cNvSpPr txBox="1"/>
              <p:nvPr/>
            </p:nvSpPr>
            <p:spPr>
              <a:xfrm>
                <a:off x="7172632" y="2212113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D444603-BAC2-46A2-8041-F4B6AAD9F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32" y="2212113"/>
                <a:ext cx="338234" cy="276999"/>
              </a:xfrm>
              <a:prstGeom prst="rect">
                <a:avLst/>
              </a:prstGeom>
              <a:blipFill>
                <a:blip r:embed="rId8"/>
                <a:stretch>
                  <a:fillRect l="-12727" r="-1272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939F59-A453-41BE-95EE-E0BAC43D96E8}"/>
                  </a:ext>
                </a:extLst>
              </p:cNvPr>
              <p:cNvSpPr txBox="1"/>
              <p:nvPr/>
            </p:nvSpPr>
            <p:spPr>
              <a:xfrm>
                <a:off x="6602286" y="300275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939F59-A453-41BE-95EE-E0BAC43D9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286" y="3002758"/>
                <a:ext cx="209993" cy="276999"/>
              </a:xfrm>
              <a:prstGeom prst="rect">
                <a:avLst/>
              </a:prstGeom>
              <a:blipFill>
                <a:blip r:embed="rId9"/>
                <a:stretch>
                  <a:fillRect l="-17647" r="-2352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C26B0F-D595-4F56-B49F-212E24118E13}"/>
                  </a:ext>
                </a:extLst>
              </p:cNvPr>
              <p:cNvSpPr txBox="1"/>
              <p:nvPr/>
            </p:nvSpPr>
            <p:spPr>
              <a:xfrm>
                <a:off x="8190346" y="2212113"/>
                <a:ext cx="1416478" cy="331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1500"/>
                  <a:t>변화율</a:t>
                </a:r>
                <a:r>
                  <a:rPr lang="en-US" altLang="ko-KR" sz="150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4−25</m:t>
                        </m:r>
                      </m:num>
                      <m:den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2−5</m:t>
                        </m:r>
                      </m:den>
                    </m:f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ko-KR" altLang="en-US" sz="15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C26B0F-D595-4F56-B49F-212E2411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346" y="2212113"/>
                <a:ext cx="1416478" cy="331181"/>
              </a:xfrm>
              <a:prstGeom prst="rect">
                <a:avLst/>
              </a:prstGeom>
              <a:blipFill>
                <a:blip r:embed="rId10"/>
                <a:stretch>
                  <a:fillRect l="-8190" t="-5556" r="-3448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44334654-9A92-4ADC-A0A7-A7C6EA462D84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D92C47-2827-4014-B3BF-7A42EEE56FEB}"/>
              </a:ext>
            </a:extLst>
          </p:cNvPr>
          <p:cNvSpPr txBox="1"/>
          <p:nvPr/>
        </p:nvSpPr>
        <p:spPr>
          <a:xfrm>
            <a:off x="609600" y="4260205"/>
            <a:ext cx="91678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/>
              <a:t>함수의 변화율이란 함수의 입력이 변화함에 따라 함수 값이 얼마나 변화하는지에 대한 비율을 의미함</a:t>
            </a:r>
            <a:r>
              <a:rPr lang="en-US" altLang="ko-KR" sz="1500"/>
              <a:t>.</a:t>
            </a:r>
            <a:endParaRPr lang="ko-KR" altLang="en-US" sz="15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281C78-4893-4306-9B4F-2A274E8B3DE1}"/>
                  </a:ext>
                </a:extLst>
              </p:cNvPr>
              <p:cNvSpPr txBox="1"/>
              <p:nvPr/>
            </p:nvSpPr>
            <p:spPr>
              <a:xfrm>
                <a:off x="2513894" y="4735749"/>
                <a:ext cx="1508875" cy="488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15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281C78-4893-4306-9B4F-2A274E8B3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894" y="4735749"/>
                <a:ext cx="1508875" cy="488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BA1013D-783C-44AC-95AF-274C5DAB2929}"/>
                  </a:ext>
                </a:extLst>
              </p:cNvPr>
              <p:cNvSpPr txBox="1"/>
              <p:nvPr/>
            </p:nvSpPr>
            <p:spPr>
              <a:xfrm>
                <a:off x="707512" y="4864791"/>
                <a:ext cx="1472454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5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ko-KR" altLang="en-US" sz="1500"/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BA1013D-783C-44AC-95AF-274C5DAB2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2" y="4864791"/>
                <a:ext cx="1472454" cy="230832"/>
              </a:xfrm>
              <a:prstGeom prst="rect">
                <a:avLst/>
              </a:prstGeom>
              <a:blipFill>
                <a:blip r:embed="rId12"/>
                <a:stretch>
                  <a:fillRect l="-7438" t="-15789" b="-47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9E3B826-9327-4B2F-8DB4-3A10A0A0038A}"/>
                  </a:ext>
                </a:extLst>
              </p:cNvPr>
              <p:cNvSpPr txBox="1"/>
              <p:nvPr/>
            </p:nvSpPr>
            <p:spPr>
              <a:xfrm>
                <a:off x="609600" y="5379316"/>
                <a:ext cx="1091645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500"/>
                  <a:t>예를 들어</a:t>
                </a:r>
                <a:r>
                  <a:rPr lang="en-US" altLang="ko-KR" sz="1500"/>
                  <a:t>,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500"/>
                  <a:t> 가</a:t>
                </a:r>
                <a:r>
                  <a:rPr lang="en-US" altLang="ko-KR" sz="1500"/>
                  <a:t> </a:t>
                </a:r>
                <a:r>
                  <a:rPr lang="ko-KR" altLang="en-US" sz="1500"/>
                  <a:t>직원 수</a:t>
                </a:r>
                <a:r>
                  <a:rPr lang="en-US" altLang="ko-KR" sz="1500"/>
                  <a:t>,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500"/>
                  <a:t> 가 회사 매출액을 나타낸다면 </a:t>
                </a:r>
                <a:r>
                  <a:rPr lang="en-US" altLang="ko-KR" sz="1500"/>
                  <a:t>2</a:t>
                </a:r>
                <a:r>
                  <a:rPr lang="ko-KR" altLang="en-US" sz="1500"/>
                  <a:t>명에서 </a:t>
                </a:r>
                <a:r>
                  <a:rPr lang="en-US" altLang="ko-KR" sz="1500"/>
                  <a:t>5</a:t>
                </a:r>
                <a:r>
                  <a:rPr lang="ko-KR" altLang="en-US" sz="1500"/>
                  <a:t>명으로 </a:t>
                </a:r>
                <a:r>
                  <a:rPr lang="en-US" altLang="ko-KR" sz="1500"/>
                  <a:t>3</a:t>
                </a:r>
                <a:r>
                  <a:rPr lang="ko-KR" altLang="en-US" sz="1500"/>
                  <a:t>명 직원을 더 뽑았을 때</a:t>
                </a:r>
                <a:r>
                  <a:rPr lang="en-US" altLang="ko-KR" sz="1500"/>
                  <a:t>, </a:t>
                </a:r>
                <a:r>
                  <a:rPr lang="ko-KR" altLang="en-US" sz="1500"/>
                  <a:t>매출액이 </a:t>
                </a:r>
                <a:r>
                  <a:rPr lang="en-US" altLang="ko-KR" sz="1500"/>
                  <a:t>21</a:t>
                </a:r>
                <a:r>
                  <a:rPr lang="ko-KR" altLang="en-US" sz="1500"/>
                  <a:t>억 더 </a:t>
                </a:r>
                <a:endParaRPr lang="en-US" altLang="ko-KR" sz="1500"/>
              </a:p>
              <a:p>
                <a:r>
                  <a:rPr lang="ko-KR" altLang="en-US" sz="1500"/>
                  <a:t>창출된다고 할 수 있고 변화율은 </a:t>
                </a:r>
                <a:r>
                  <a:rPr lang="en-US" altLang="ko-KR" sz="1500"/>
                  <a:t>7</a:t>
                </a:r>
                <a:r>
                  <a:rPr lang="ko-KR" altLang="en-US" sz="1500"/>
                  <a:t>이라고 할 수 있음</a:t>
                </a:r>
                <a:r>
                  <a:rPr lang="en-US" altLang="ko-KR" sz="1500"/>
                  <a:t>.</a:t>
                </a:r>
                <a:endParaRPr lang="ko-KR" altLang="en-US" sz="150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9E3B826-9327-4B2F-8DB4-3A10A0A00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79316"/>
                <a:ext cx="10916450" cy="553998"/>
              </a:xfrm>
              <a:prstGeom prst="rect">
                <a:avLst/>
              </a:prstGeom>
              <a:blipFill>
                <a:blip r:embed="rId13"/>
                <a:stretch>
                  <a:fillRect l="-223" t="-2198" b="-109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31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FA3763-9C4A-4218-9678-6704BEF319B1}"/>
              </a:ext>
            </a:extLst>
          </p:cNvPr>
          <p:cNvSpPr txBox="1"/>
          <p:nvPr/>
        </p:nvSpPr>
        <p:spPr>
          <a:xfrm>
            <a:off x="397934" y="36503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순간변화율</a:t>
            </a:r>
            <a:endParaRPr lang="en-US" altLang="ko-KR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09F5ABA-B8C1-4565-A331-4460F4B69201}"/>
              </a:ext>
            </a:extLst>
          </p:cNvPr>
          <p:cNvCxnSpPr/>
          <p:nvPr/>
        </p:nvCxnSpPr>
        <p:spPr>
          <a:xfrm flipV="1">
            <a:off x="2498591" y="1250126"/>
            <a:ext cx="0" cy="216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B8D70C9-7F62-48C6-8ED0-D1550CD43C9F}"/>
              </a:ext>
            </a:extLst>
          </p:cNvPr>
          <p:cNvCxnSpPr>
            <a:cxnSpLocks/>
          </p:cNvCxnSpPr>
          <p:nvPr/>
        </p:nvCxnSpPr>
        <p:spPr>
          <a:xfrm>
            <a:off x="904682" y="3410128"/>
            <a:ext cx="3422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9E33C8-205D-4892-B843-1FF0B10FD4D3}"/>
                  </a:ext>
                </a:extLst>
              </p:cNvPr>
              <p:cNvSpPr txBox="1"/>
              <p:nvPr/>
            </p:nvSpPr>
            <p:spPr>
              <a:xfrm>
                <a:off x="4402658" y="3271628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9E33C8-205D-4892-B843-1FF0B10FD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58" y="3271628"/>
                <a:ext cx="212174" cy="276999"/>
              </a:xfrm>
              <a:prstGeom prst="rect">
                <a:avLst/>
              </a:prstGeom>
              <a:blipFill>
                <a:blip r:embed="rId2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A3AB33-0F8E-4158-BF26-2F51D1FE8CD0}"/>
                  </a:ext>
                </a:extLst>
              </p:cNvPr>
              <p:cNvSpPr txBox="1"/>
              <p:nvPr/>
            </p:nvSpPr>
            <p:spPr>
              <a:xfrm>
                <a:off x="2192858" y="973126"/>
                <a:ext cx="1081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A3AB33-0F8E-4158-BF26-2F51D1FE8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858" y="973126"/>
                <a:ext cx="1081899" cy="276999"/>
              </a:xfrm>
              <a:prstGeom prst="rect">
                <a:avLst/>
              </a:prstGeom>
              <a:blipFill>
                <a:blip r:embed="rId3"/>
                <a:stretch>
                  <a:fillRect l="-621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CF635404-32E8-4D08-B2F9-F9AD41244EB1}"/>
              </a:ext>
            </a:extLst>
          </p:cNvPr>
          <p:cNvSpPr/>
          <p:nvPr/>
        </p:nvSpPr>
        <p:spPr>
          <a:xfrm>
            <a:off x="980143" y="1369639"/>
            <a:ext cx="2963333" cy="2040490"/>
          </a:xfrm>
          <a:custGeom>
            <a:avLst/>
            <a:gdLst>
              <a:gd name="connsiteX0" fmla="*/ 0 w 2963333"/>
              <a:gd name="connsiteY0" fmla="*/ 0 h 2040490"/>
              <a:gd name="connsiteX1" fmla="*/ 1540933 w 2963333"/>
              <a:gd name="connsiteY1" fmla="*/ 2040467 h 2040490"/>
              <a:gd name="connsiteX2" fmla="*/ 2963333 w 2963333"/>
              <a:gd name="connsiteY2" fmla="*/ 33867 h 204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3333" h="2040490">
                <a:moveTo>
                  <a:pt x="0" y="0"/>
                </a:moveTo>
                <a:cubicBezTo>
                  <a:pt x="523522" y="1017411"/>
                  <a:pt x="1047044" y="2034823"/>
                  <a:pt x="1540933" y="2040467"/>
                </a:cubicBezTo>
                <a:cubicBezTo>
                  <a:pt x="2034822" y="2046111"/>
                  <a:pt x="2499077" y="1039989"/>
                  <a:pt x="2963333" y="3386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1082EC-1AC3-4FDB-AA2B-DA584946C507}"/>
                  </a:ext>
                </a:extLst>
              </p:cNvPr>
              <p:cNvSpPr txBox="1"/>
              <p:nvPr/>
            </p:nvSpPr>
            <p:spPr>
              <a:xfrm>
                <a:off x="3022590" y="358636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1082EC-1AC3-4FDB-AA2B-DA584946C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590" y="3586369"/>
                <a:ext cx="209993" cy="276999"/>
              </a:xfrm>
              <a:prstGeom prst="rect">
                <a:avLst/>
              </a:prstGeom>
              <a:blipFill>
                <a:blip r:embed="rId4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DEDC59-F0B8-4CA7-91EF-89F08BC1EBA3}"/>
                  </a:ext>
                </a:extLst>
              </p:cNvPr>
              <p:cNvSpPr txBox="1"/>
              <p:nvPr/>
            </p:nvSpPr>
            <p:spPr>
              <a:xfrm>
                <a:off x="3739119" y="3593024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DEDC59-F0B8-4CA7-91EF-89F08BC1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19" y="3593024"/>
                <a:ext cx="209993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C5008BB7-5B90-43EC-84DC-23716069812F}"/>
              </a:ext>
            </a:extLst>
          </p:cNvPr>
          <p:cNvSpPr/>
          <p:nvPr/>
        </p:nvSpPr>
        <p:spPr>
          <a:xfrm>
            <a:off x="3055622" y="3322006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EDE3C1-C431-41A3-B506-DCAF70A420AF}"/>
              </a:ext>
            </a:extLst>
          </p:cNvPr>
          <p:cNvSpPr/>
          <p:nvPr/>
        </p:nvSpPr>
        <p:spPr>
          <a:xfrm>
            <a:off x="3055622" y="2884393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9FD36DD-A93E-4458-B385-EED753F8F4D1}"/>
              </a:ext>
            </a:extLst>
          </p:cNvPr>
          <p:cNvCxnSpPr>
            <a:cxnSpLocks/>
          </p:cNvCxnSpPr>
          <p:nvPr/>
        </p:nvCxnSpPr>
        <p:spPr>
          <a:xfrm flipH="1" flipV="1">
            <a:off x="2498591" y="1640593"/>
            <a:ext cx="13009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78172E7-D7B0-47FA-819F-3DC860BDCAEA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498591" y="2972513"/>
            <a:ext cx="557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F3E69A-C585-4C37-AA88-EDA3EDF68833}"/>
                  </a:ext>
                </a:extLst>
              </p:cNvPr>
              <p:cNvSpPr txBox="1"/>
              <p:nvPr/>
            </p:nvSpPr>
            <p:spPr>
              <a:xfrm>
                <a:off x="2250965" y="2825885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F3E69A-C585-4C37-AA88-EDA3EDF68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65" y="2825885"/>
                <a:ext cx="209994" cy="276999"/>
              </a:xfrm>
              <a:prstGeom prst="rect">
                <a:avLst/>
              </a:prstGeom>
              <a:blipFill>
                <a:blip r:embed="rId6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FA9592-6778-4C63-96EF-1F11DF58D224}"/>
                  </a:ext>
                </a:extLst>
              </p:cNvPr>
              <p:cNvSpPr txBox="1"/>
              <p:nvPr/>
            </p:nvSpPr>
            <p:spPr>
              <a:xfrm>
                <a:off x="2118997" y="1502093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FA9592-6778-4C63-96EF-1F11DF58D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97" y="1502093"/>
                <a:ext cx="338234" cy="276999"/>
              </a:xfrm>
              <a:prstGeom prst="rect">
                <a:avLst/>
              </a:prstGeom>
              <a:blipFill>
                <a:blip r:embed="rId7"/>
                <a:stretch>
                  <a:fillRect l="-12727" r="-14545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29D1987-9960-444A-9188-0CC09776B1C7}"/>
              </a:ext>
            </a:extLst>
          </p:cNvPr>
          <p:cNvCxnSpPr>
            <a:cxnSpLocks/>
            <a:stCxn id="12" idx="4"/>
            <a:endCxn id="10" idx="0"/>
          </p:cNvCxnSpPr>
          <p:nvPr/>
        </p:nvCxnSpPr>
        <p:spPr>
          <a:xfrm>
            <a:off x="3127588" y="3060634"/>
            <a:ext cx="0" cy="26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010AE4E-3A59-4E9B-AC02-D234B4617AED}"/>
              </a:ext>
            </a:extLst>
          </p:cNvPr>
          <p:cNvCxnSpPr>
            <a:cxnSpLocks/>
          </p:cNvCxnSpPr>
          <p:nvPr/>
        </p:nvCxnSpPr>
        <p:spPr>
          <a:xfrm>
            <a:off x="3833877" y="1640592"/>
            <a:ext cx="0" cy="1769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AF03EF-E58E-478F-B0D5-E47C3C16A89E}"/>
              </a:ext>
            </a:extLst>
          </p:cNvPr>
          <p:cNvCxnSpPr>
            <a:cxnSpLocks/>
          </p:cNvCxnSpPr>
          <p:nvPr/>
        </p:nvCxnSpPr>
        <p:spPr>
          <a:xfrm flipV="1">
            <a:off x="3199868" y="2971800"/>
            <a:ext cx="291213" cy="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B6023A7-4438-4EC5-B3E4-F83097FA08B3}"/>
              </a:ext>
            </a:extLst>
          </p:cNvPr>
          <p:cNvCxnSpPr>
            <a:cxnSpLocks/>
          </p:cNvCxnSpPr>
          <p:nvPr/>
        </p:nvCxnSpPr>
        <p:spPr>
          <a:xfrm>
            <a:off x="3491080" y="2389884"/>
            <a:ext cx="1" cy="5952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BA9FD22-7DBC-4BE4-B527-294BCF44736C}"/>
              </a:ext>
            </a:extLst>
          </p:cNvPr>
          <p:cNvSpPr txBox="1"/>
          <p:nvPr/>
        </p:nvSpPr>
        <p:spPr>
          <a:xfrm>
            <a:off x="245532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B29E13-B1B0-48A6-B129-CF353EFCBB0E}"/>
              </a:ext>
            </a:extLst>
          </p:cNvPr>
          <p:cNvSpPr txBox="1"/>
          <p:nvPr/>
        </p:nvSpPr>
        <p:spPr>
          <a:xfrm>
            <a:off x="160866" y="4107802"/>
            <a:ext cx="1006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극단적으로 함수 입력의 변화가 매우 작게 변했을 때 함수값이 얼마나 변화하는 지에 대한 비율을 순간변화율이라고 함</a:t>
            </a:r>
            <a:r>
              <a:rPr lang="en-US" altLang="ko-KR" sz="1400"/>
              <a:t>.</a:t>
            </a:r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5741FA-432A-4E3C-870A-59C580EC678D}"/>
                  </a:ext>
                </a:extLst>
              </p:cNvPr>
              <p:cNvSpPr txBox="1"/>
              <p:nvPr/>
            </p:nvSpPr>
            <p:spPr>
              <a:xfrm>
                <a:off x="2065160" y="4583346"/>
                <a:ext cx="1910202" cy="488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5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5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15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sz="150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5741FA-432A-4E3C-870A-59C580EC6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60" y="4583346"/>
                <a:ext cx="1910202" cy="488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00F6D6-8C95-4129-BE70-4EC193999125}"/>
                  </a:ext>
                </a:extLst>
              </p:cNvPr>
              <p:cNvSpPr txBox="1"/>
              <p:nvPr/>
            </p:nvSpPr>
            <p:spPr>
              <a:xfrm>
                <a:off x="258778" y="4712388"/>
                <a:ext cx="118622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5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15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00F6D6-8C95-4129-BE70-4EC193999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8" y="4712388"/>
                <a:ext cx="1186222" cy="230832"/>
              </a:xfrm>
              <a:prstGeom prst="rect">
                <a:avLst/>
              </a:prstGeom>
              <a:blipFill>
                <a:blip r:embed="rId9"/>
                <a:stretch>
                  <a:fillRect l="-9231" t="-15789" r="-2564" b="-47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F5A8A74-3863-458E-851E-E6DB96B224E4}"/>
                  </a:ext>
                </a:extLst>
              </p:cNvPr>
              <p:cNvSpPr txBox="1"/>
              <p:nvPr/>
            </p:nvSpPr>
            <p:spPr>
              <a:xfrm>
                <a:off x="3386083" y="3614826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F5A8A74-3863-458E-851E-E6DB96B22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083" y="3614826"/>
                <a:ext cx="209993" cy="276999"/>
              </a:xfrm>
              <a:prstGeom prst="rect">
                <a:avLst/>
              </a:prstGeom>
              <a:blipFill>
                <a:blip r:embed="rId10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타원 34">
            <a:extLst>
              <a:ext uri="{FF2B5EF4-FFF2-40B4-BE49-F238E27FC236}">
                <a16:creationId xmlns:a16="http://schemas.microsoft.com/office/drawing/2014/main" id="{87A1C9EE-1C30-4031-9008-535F51059560}"/>
              </a:ext>
            </a:extLst>
          </p:cNvPr>
          <p:cNvSpPr/>
          <p:nvPr/>
        </p:nvSpPr>
        <p:spPr>
          <a:xfrm>
            <a:off x="3427582" y="3322006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D99C9DB-1182-4564-B426-4A223EED2CEA}"/>
                  </a:ext>
                </a:extLst>
              </p:cNvPr>
              <p:cNvSpPr txBox="1"/>
              <p:nvPr/>
            </p:nvSpPr>
            <p:spPr>
              <a:xfrm>
                <a:off x="2220397" y="2254691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D99C9DB-1182-4564-B426-4A223EED2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397" y="2254691"/>
                <a:ext cx="209994" cy="276999"/>
              </a:xfrm>
              <a:prstGeom prst="rect">
                <a:avLst/>
              </a:prstGeom>
              <a:blipFill>
                <a:blip r:embed="rId11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0C705E1-6ABA-4496-8DA2-EB31F06745C0}"/>
              </a:ext>
            </a:extLst>
          </p:cNvPr>
          <p:cNvCxnSpPr>
            <a:cxnSpLocks/>
          </p:cNvCxnSpPr>
          <p:nvPr/>
        </p:nvCxnSpPr>
        <p:spPr>
          <a:xfrm flipH="1">
            <a:off x="2490125" y="2377309"/>
            <a:ext cx="972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5D305FF-B077-45C4-BF64-26AFC0F473A5}"/>
              </a:ext>
            </a:extLst>
          </p:cNvPr>
          <p:cNvSpPr/>
          <p:nvPr/>
        </p:nvSpPr>
        <p:spPr>
          <a:xfrm>
            <a:off x="3400730" y="2289188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1E50E54-F902-4886-848A-3286C8AF5C59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491079" y="2985090"/>
            <a:ext cx="8469" cy="33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09E62B-D52B-4995-BFA1-0B9085A0D615}"/>
                  </a:ext>
                </a:extLst>
              </p:cNvPr>
              <p:cNvSpPr txBox="1"/>
              <p:nvPr/>
            </p:nvSpPr>
            <p:spPr>
              <a:xfrm>
                <a:off x="3211349" y="2967541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09E62B-D52B-4995-BFA1-0B9085A0D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349" y="2967541"/>
                <a:ext cx="209993" cy="276999"/>
              </a:xfrm>
              <a:prstGeom prst="rect">
                <a:avLst/>
              </a:prstGeom>
              <a:blipFill>
                <a:blip r:embed="rId12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FC8CD6C-82A9-495F-B1A3-0FEF33D30705}"/>
                  </a:ext>
                </a:extLst>
              </p:cNvPr>
              <p:cNvSpPr txBox="1"/>
              <p:nvPr/>
            </p:nvSpPr>
            <p:spPr>
              <a:xfrm>
                <a:off x="3501721" y="2569987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FC8CD6C-82A9-495F-B1A3-0FEF33D30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721" y="2569987"/>
                <a:ext cx="209993" cy="276999"/>
              </a:xfrm>
              <a:prstGeom prst="rect">
                <a:avLst/>
              </a:prstGeom>
              <a:blipFill>
                <a:blip r:embed="rId13"/>
                <a:stretch>
                  <a:fillRect l="-20000" r="-20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76FAD3-A064-429C-A1EF-41DF2D3F36C2}"/>
                  </a:ext>
                </a:extLst>
              </p:cNvPr>
              <p:cNvSpPr txBox="1"/>
              <p:nvPr/>
            </p:nvSpPr>
            <p:spPr>
              <a:xfrm>
                <a:off x="4118433" y="2560050"/>
                <a:ext cx="817531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1500"/>
                  <a:t>변화율</a:t>
                </a:r>
                <a:r>
                  <a:rPr lang="en-US" altLang="ko-KR" sz="1500"/>
                  <a:t>=</a:t>
                </a:r>
                <a14:m>
                  <m:oMath xmlns:m="http://schemas.openxmlformats.org/officeDocument/2006/math">
                    <m:r>
                      <a:rPr lang="en-US" altLang="ko-KR" sz="150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ko-KR" altLang="en-US" sz="150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76FAD3-A064-429C-A1EF-41DF2D3F3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433" y="2560050"/>
                <a:ext cx="817531" cy="230832"/>
              </a:xfrm>
              <a:prstGeom prst="rect">
                <a:avLst/>
              </a:prstGeom>
              <a:blipFill>
                <a:blip r:embed="rId14"/>
                <a:stretch>
                  <a:fillRect l="-14179" t="-26316" r="-6716" b="-47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1A4CD32-0361-454A-B6B0-7DF64B865656}"/>
              </a:ext>
            </a:extLst>
          </p:cNvPr>
          <p:cNvCxnSpPr/>
          <p:nvPr/>
        </p:nvCxnSpPr>
        <p:spPr>
          <a:xfrm flipV="1">
            <a:off x="7921318" y="1305309"/>
            <a:ext cx="0" cy="216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A2BEA55-60D4-4E7E-AA61-827D0124C097}"/>
              </a:ext>
            </a:extLst>
          </p:cNvPr>
          <p:cNvCxnSpPr>
            <a:cxnSpLocks/>
          </p:cNvCxnSpPr>
          <p:nvPr/>
        </p:nvCxnSpPr>
        <p:spPr>
          <a:xfrm>
            <a:off x="6327409" y="3465311"/>
            <a:ext cx="3422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8BB21D-664B-49D3-9EED-4A9442A8FF4F}"/>
                  </a:ext>
                </a:extLst>
              </p:cNvPr>
              <p:cNvSpPr txBox="1"/>
              <p:nvPr/>
            </p:nvSpPr>
            <p:spPr>
              <a:xfrm>
                <a:off x="9825385" y="3326811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8BB21D-664B-49D3-9EED-4A9442A8F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385" y="3326811"/>
                <a:ext cx="212174" cy="276999"/>
              </a:xfrm>
              <a:prstGeom prst="rect">
                <a:avLst/>
              </a:prstGeom>
              <a:blipFill>
                <a:blip r:embed="rId15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02C1E20-216E-4DEE-9EE3-1893845DDBB7}"/>
                  </a:ext>
                </a:extLst>
              </p:cNvPr>
              <p:cNvSpPr txBox="1"/>
              <p:nvPr/>
            </p:nvSpPr>
            <p:spPr>
              <a:xfrm>
                <a:off x="7615585" y="1028309"/>
                <a:ext cx="1081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02C1E20-216E-4DEE-9EE3-1893845DD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585" y="1028309"/>
                <a:ext cx="1081899" cy="276999"/>
              </a:xfrm>
              <a:prstGeom prst="rect">
                <a:avLst/>
              </a:prstGeom>
              <a:blipFill>
                <a:blip r:embed="rId16"/>
                <a:stretch>
                  <a:fillRect l="-618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8CAADE73-5081-4289-BB9D-CE89426EE278}"/>
              </a:ext>
            </a:extLst>
          </p:cNvPr>
          <p:cNvSpPr/>
          <p:nvPr/>
        </p:nvSpPr>
        <p:spPr>
          <a:xfrm>
            <a:off x="6402870" y="1424822"/>
            <a:ext cx="2963333" cy="2040490"/>
          </a:xfrm>
          <a:custGeom>
            <a:avLst/>
            <a:gdLst>
              <a:gd name="connsiteX0" fmla="*/ 0 w 2963333"/>
              <a:gd name="connsiteY0" fmla="*/ 0 h 2040490"/>
              <a:gd name="connsiteX1" fmla="*/ 1540933 w 2963333"/>
              <a:gd name="connsiteY1" fmla="*/ 2040467 h 2040490"/>
              <a:gd name="connsiteX2" fmla="*/ 2963333 w 2963333"/>
              <a:gd name="connsiteY2" fmla="*/ 33867 h 204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3333" h="2040490">
                <a:moveTo>
                  <a:pt x="0" y="0"/>
                </a:moveTo>
                <a:cubicBezTo>
                  <a:pt x="523522" y="1017411"/>
                  <a:pt x="1047044" y="2034823"/>
                  <a:pt x="1540933" y="2040467"/>
                </a:cubicBezTo>
                <a:cubicBezTo>
                  <a:pt x="2034822" y="2046111"/>
                  <a:pt x="2499077" y="1039989"/>
                  <a:pt x="2963333" y="3386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A82508F-D7DC-47D9-8905-B78A4491898B}"/>
                  </a:ext>
                </a:extLst>
              </p:cNvPr>
              <p:cNvSpPr txBox="1"/>
              <p:nvPr/>
            </p:nvSpPr>
            <p:spPr>
              <a:xfrm>
                <a:off x="8445317" y="3641552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A82508F-D7DC-47D9-8905-B78A4491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317" y="3641552"/>
                <a:ext cx="209993" cy="276999"/>
              </a:xfrm>
              <a:prstGeom prst="rect">
                <a:avLst/>
              </a:prstGeom>
              <a:blipFill>
                <a:blip r:embed="rId17"/>
                <a:stretch>
                  <a:fillRect l="-17143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>
            <a:extLst>
              <a:ext uri="{FF2B5EF4-FFF2-40B4-BE49-F238E27FC236}">
                <a16:creationId xmlns:a16="http://schemas.microsoft.com/office/drawing/2014/main" id="{56ECBFC7-ED8F-4839-84B1-34F3D9AC186E}"/>
              </a:ext>
            </a:extLst>
          </p:cNvPr>
          <p:cNvSpPr/>
          <p:nvPr/>
        </p:nvSpPr>
        <p:spPr>
          <a:xfrm>
            <a:off x="8478349" y="3377189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1394F08-9590-47A0-AE3F-06935656C095}"/>
              </a:ext>
            </a:extLst>
          </p:cNvPr>
          <p:cNvSpPr/>
          <p:nvPr/>
        </p:nvSpPr>
        <p:spPr>
          <a:xfrm>
            <a:off x="8478349" y="2939576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05F4206-F286-4216-B201-63BD3BAB539F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7921318" y="3027696"/>
            <a:ext cx="557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CF4C449-5A99-4A8F-A151-A0939F7308E0}"/>
                  </a:ext>
                </a:extLst>
              </p:cNvPr>
              <p:cNvSpPr txBox="1"/>
              <p:nvPr/>
            </p:nvSpPr>
            <p:spPr>
              <a:xfrm>
                <a:off x="7673692" y="2881068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CF4C449-5A99-4A8F-A151-A0939F730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692" y="2881068"/>
                <a:ext cx="209994" cy="276999"/>
              </a:xfrm>
              <a:prstGeom prst="rect">
                <a:avLst/>
              </a:prstGeom>
              <a:blipFill>
                <a:blip r:embed="rId18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0928E5E-ACB6-4B9E-B156-6CC20984780E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8550315" y="3115817"/>
            <a:ext cx="0" cy="26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B01411-977E-4EF9-B315-455A989E8805}"/>
              </a:ext>
            </a:extLst>
          </p:cNvPr>
          <p:cNvSpPr txBox="1"/>
          <p:nvPr/>
        </p:nvSpPr>
        <p:spPr>
          <a:xfrm>
            <a:off x="7878052" y="302698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A82A785-E2A2-41BC-BCC2-202412D98579}"/>
              </a:ext>
            </a:extLst>
          </p:cNvPr>
          <p:cNvSpPr/>
          <p:nvPr/>
        </p:nvSpPr>
        <p:spPr>
          <a:xfrm>
            <a:off x="8553973" y="3377189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E1AC7D2-8176-44B2-810A-BF5F4274641E}"/>
              </a:ext>
            </a:extLst>
          </p:cNvPr>
          <p:cNvSpPr/>
          <p:nvPr/>
        </p:nvSpPr>
        <p:spPr>
          <a:xfrm>
            <a:off x="8544020" y="2792460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0AB9466-9A01-4607-B3FE-47E368FBC2C9}"/>
              </a:ext>
            </a:extLst>
          </p:cNvPr>
          <p:cNvCxnSpPr>
            <a:cxnSpLocks/>
            <a:stCxn id="71" idx="4"/>
            <a:endCxn id="68" idx="0"/>
          </p:cNvCxnSpPr>
          <p:nvPr/>
        </p:nvCxnSpPr>
        <p:spPr>
          <a:xfrm>
            <a:off x="8615986" y="2968701"/>
            <a:ext cx="9953" cy="408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0337A6-D024-4501-B82F-4BC39BE3C11B}"/>
                  </a:ext>
                </a:extLst>
              </p:cNvPr>
              <p:cNvSpPr txBox="1"/>
              <p:nvPr/>
            </p:nvSpPr>
            <p:spPr>
              <a:xfrm>
                <a:off x="9541160" y="2615233"/>
                <a:ext cx="2379306" cy="327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1500"/>
                  <a:t>변화율</a:t>
                </a:r>
                <a:r>
                  <a:rPr lang="en-US" altLang="ko-KR" sz="150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4−4.0004</m:t>
                        </m:r>
                      </m:num>
                      <m:den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2−2.0001</m:t>
                        </m:r>
                      </m:den>
                    </m:f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0.0004</m:t>
                        </m:r>
                      </m:num>
                      <m:den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0.0001</m:t>
                        </m:r>
                      </m:den>
                    </m:f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ko-KR" altLang="en-US" sz="150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0337A6-D024-4501-B82F-4BC39BE3C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160" y="2615233"/>
                <a:ext cx="2379306" cy="327847"/>
              </a:xfrm>
              <a:prstGeom prst="rect">
                <a:avLst/>
              </a:prstGeom>
              <a:blipFill>
                <a:blip r:embed="rId19"/>
                <a:stretch>
                  <a:fillRect l="-4872" t="-7407" r="-1538" b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6CF35861-2353-4643-8384-DA7A19F2212A}"/>
              </a:ext>
            </a:extLst>
          </p:cNvPr>
          <p:cNvSpPr/>
          <p:nvPr/>
        </p:nvSpPr>
        <p:spPr>
          <a:xfrm>
            <a:off x="5283646" y="2028453"/>
            <a:ext cx="490647" cy="481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EFC92B1-E2E2-4850-8356-62197ED575F8}"/>
                  </a:ext>
                </a:extLst>
              </p:cNvPr>
              <p:cNvSpPr txBox="1"/>
              <p:nvPr/>
            </p:nvSpPr>
            <p:spPr>
              <a:xfrm>
                <a:off x="8625580" y="3538601"/>
                <a:ext cx="771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2.0001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EFC92B1-E2E2-4850-8356-62197ED57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580" y="3538601"/>
                <a:ext cx="771045" cy="276999"/>
              </a:xfrm>
              <a:prstGeom prst="rect">
                <a:avLst/>
              </a:prstGeom>
              <a:blipFill>
                <a:blip r:embed="rId20"/>
                <a:stretch>
                  <a:fillRect l="-5556" r="-555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7DFC476-CC55-4BFF-B84E-F236F47223F6}"/>
                  </a:ext>
                </a:extLst>
              </p:cNvPr>
              <p:cNvSpPr txBox="1"/>
              <p:nvPr/>
            </p:nvSpPr>
            <p:spPr>
              <a:xfrm>
                <a:off x="7165222" y="2652382"/>
                <a:ext cx="687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4.000</m:t>
                    </m:r>
                  </m:oMath>
                </a14:m>
                <a:r>
                  <a:rPr lang="en-US" altLang="ko-KR"/>
                  <a:t>4</a:t>
                </a:r>
                <a:endParaRPr lang="ko-KR" altLang="en-US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7DFC476-CC55-4BFF-B84E-F236F4722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2" y="2652382"/>
                <a:ext cx="687689" cy="276999"/>
              </a:xfrm>
              <a:prstGeom prst="rect">
                <a:avLst/>
              </a:prstGeom>
              <a:blipFill>
                <a:blip r:embed="rId21"/>
                <a:stretch>
                  <a:fillRect l="-11504" t="-28261" r="-20354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66809C1-816F-464D-AE8E-52C7865AF94B}"/>
              </a:ext>
            </a:extLst>
          </p:cNvPr>
          <p:cNvCxnSpPr>
            <a:cxnSpLocks/>
          </p:cNvCxnSpPr>
          <p:nvPr/>
        </p:nvCxnSpPr>
        <p:spPr>
          <a:xfrm>
            <a:off x="7951216" y="2851454"/>
            <a:ext cx="587744" cy="1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345680B-4148-4D54-B70C-43ED37A67AD1}"/>
              </a:ext>
            </a:extLst>
          </p:cNvPr>
          <p:cNvSpPr txBox="1"/>
          <p:nvPr/>
        </p:nvSpPr>
        <p:spPr>
          <a:xfrm>
            <a:off x="177800" y="5280775"/>
            <a:ext cx="11804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순간변화율</a:t>
            </a:r>
            <a:r>
              <a:rPr lang="en-US" altLang="ko-KR" sz="1400"/>
              <a:t>, </a:t>
            </a:r>
            <a:r>
              <a:rPr lang="ko-KR" altLang="en-US" sz="1400"/>
              <a:t>미분</a:t>
            </a:r>
            <a:r>
              <a:rPr lang="en-US" altLang="ko-KR" sz="1400"/>
              <a:t>, </a:t>
            </a:r>
            <a:r>
              <a:rPr lang="ko-KR" altLang="en-US" sz="1400"/>
              <a:t>기울기 용어는 모두 같은 의미로 쓰임</a:t>
            </a:r>
            <a:r>
              <a:rPr lang="en-US" altLang="ko-KR" sz="1400"/>
              <a:t>.(</a:t>
            </a:r>
            <a:r>
              <a:rPr lang="ko-KR" altLang="en-US" sz="1400"/>
              <a:t>물리학에서는 가속도의 개념</a:t>
            </a:r>
            <a:r>
              <a:rPr lang="en-US" altLang="ko-KR" sz="1400"/>
              <a:t>, </a:t>
            </a:r>
            <a:r>
              <a:rPr lang="ko-KR" altLang="en-US" sz="1400"/>
              <a:t>인공지능에서는 학습의 개념 등 다양한 목적으로 쓰임</a:t>
            </a:r>
            <a:r>
              <a:rPr lang="en-US" altLang="ko-KR" sz="1400"/>
              <a:t>)</a:t>
            </a:r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53E4051-7546-4F2B-A022-FD9ECF442A29}"/>
                  </a:ext>
                </a:extLst>
              </p:cNvPr>
              <p:cNvSpPr txBox="1"/>
              <p:nvPr/>
            </p:nvSpPr>
            <p:spPr>
              <a:xfrm>
                <a:off x="1807514" y="5731505"/>
                <a:ext cx="1909561" cy="448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5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5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15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sz="150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53E4051-7546-4F2B-A022-FD9ECF44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514" y="5731505"/>
                <a:ext cx="1909561" cy="44800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0C79D9F7-377A-4EB4-80CE-B04A10ACE42B}"/>
              </a:ext>
            </a:extLst>
          </p:cNvPr>
          <p:cNvSpPr txBox="1"/>
          <p:nvPr/>
        </p:nvSpPr>
        <p:spPr>
          <a:xfrm>
            <a:off x="177800" y="5793028"/>
            <a:ext cx="1569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/>
              <a:t>순간변화율</a:t>
            </a:r>
            <a:r>
              <a:rPr lang="en-US" altLang="ko-KR" sz="1500"/>
              <a:t>=</a:t>
            </a:r>
            <a:endParaRPr lang="ko-KR" altLang="en-US" sz="15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4484214-8CBE-4945-9C5C-B0170CEE251D}"/>
                  </a:ext>
                </a:extLst>
              </p:cNvPr>
              <p:cNvSpPr txBox="1"/>
              <p:nvPr/>
            </p:nvSpPr>
            <p:spPr>
              <a:xfrm>
                <a:off x="4186439" y="4604830"/>
                <a:ext cx="2107244" cy="448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5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5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15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sz="150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4484214-8CBE-4945-9C5C-B0170CEE2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439" y="4604830"/>
                <a:ext cx="2107244" cy="44800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3A818FF4-3056-4098-99BB-0AAC01F01893}"/>
              </a:ext>
            </a:extLst>
          </p:cNvPr>
          <p:cNvSpPr txBox="1"/>
          <p:nvPr/>
        </p:nvSpPr>
        <p:spPr>
          <a:xfrm>
            <a:off x="6283251" y="4684951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=</a:t>
            </a:r>
            <a:r>
              <a:rPr lang="ko-KR" altLang="en-US" sz="1500"/>
              <a:t>순간변화율</a:t>
            </a:r>
          </a:p>
        </p:txBody>
      </p:sp>
    </p:spTree>
    <p:extLst>
      <p:ext uri="{BB962C8B-B14F-4D97-AF65-F5344CB8AC3E}">
        <p14:creationId xmlns:p14="http://schemas.microsoft.com/office/powerpoint/2010/main" val="225103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FA3763-9C4A-4218-9678-6704BEF319B1}"/>
              </a:ext>
            </a:extLst>
          </p:cNvPr>
          <p:cNvSpPr txBox="1"/>
          <p:nvPr/>
        </p:nvSpPr>
        <p:spPr>
          <a:xfrm>
            <a:off x="397934" y="365035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순간변화율을 사용한 함수 감소 방향</a:t>
            </a:r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B29E13-B1B0-48A6-B129-CF353EFCBB0E}"/>
                  </a:ext>
                </a:extLst>
              </p:cNvPr>
              <p:cNvSpPr txBox="1"/>
              <p:nvPr/>
            </p:nvSpPr>
            <p:spPr>
              <a:xfrm>
                <a:off x="300055" y="4499696"/>
                <a:ext cx="7452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/>
                  <a:t>만약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400"/>
                  <a:t>를 랜덤한 값으로 주었을 때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/>
                  <a:t> 가 감소하는 방향을 어떻게 알아낼 수 있을까</a:t>
                </a:r>
                <a:r>
                  <a:rPr lang="en-US" altLang="ko-KR" sz="1400"/>
                  <a:t>?</a:t>
                </a:r>
                <a:r>
                  <a:rPr lang="ko-KR" altLang="en-US" sz="140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B29E13-B1B0-48A6-B129-CF353EFCB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55" y="4499696"/>
                <a:ext cx="7452809" cy="307777"/>
              </a:xfrm>
              <a:prstGeom prst="rect">
                <a:avLst/>
              </a:prstGeom>
              <a:blipFill>
                <a:blip r:embed="rId2"/>
                <a:stretch>
                  <a:fillRect l="-82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1A4CD32-0361-454A-B6B0-7DF64B865656}"/>
              </a:ext>
            </a:extLst>
          </p:cNvPr>
          <p:cNvCxnSpPr/>
          <p:nvPr/>
        </p:nvCxnSpPr>
        <p:spPr>
          <a:xfrm flipV="1">
            <a:off x="5516785" y="1356109"/>
            <a:ext cx="0" cy="216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A2BEA55-60D4-4E7E-AA61-827D0124C097}"/>
              </a:ext>
            </a:extLst>
          </p:cNvPr>
          <p:cNvCxnSpPr>
            <a:cxnSpLocks/>
          </p:cNvCxnSpPr>
          <p:nvPr/>
        </p:nvCxnSpPr>
        <p:spPr>
          <a:xfrm>
            <a:off x="3922876" y="3516111"/>
            <a:ext cx="3422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8BB21D-664B-49D3-9EED-4A9442A8FF4F}"/>
                  </a:ext>
                </a:extLst>
              </p:cNvPr>
              <p:cNvSpPr txBox="1"/>
              <p:nvPr/>
            </p:nvSpPr>
            <p:spPr>
              <a:xfrm>
                <a:off x="7420852" y="3377611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8BB21D-664B-49D3-9EED-4A9442A8F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852" y="3377611"/>
                <a:ext cx="212174" cy="276999"/>
              </a:xfrm>
              <a:prstGeom prst="rect">
                <a:avLst/>
              </a:prstGeom>
              <a:blipFill>
                <a:blip r:embed="rId3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02C1E20-216E-4DEE-9EE3-1893845DDBB7}"/>
                  </a:ext>
                </a:extLst>
              </p:cNvPr>
              <p:cNvSpPr txBox="1"/>
              <p:nvPr/>
            </p:nvSpPr>
            <p:spPr>
              <a:xfrm>
                <a:off x="5211052" y="1079109"/>
                <a:ext cx="1081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02C1E20-216E-4DEE-9EE3-1893845DD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052" y="1079109"/>
                <a:ext cx="1081899" cy="276999"/>
              </a:xfrm>
              <a:prstGeom prst="rect">
                <a:avLst/>
              </a:prstGeom>
              <a:blipFill>
                <a:blip r:embed="rId4"/>
                <a:stretch>
                  <a:fillRect l="-621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8CAADE73-5081-4289-BB9D-CE89426EE278}"/>
              </a:ext>
            </a:extLst>
          </p:cNvPr>
          <p:cNvSpPr/>
          <p:nvPr/>
        </p:nvSpPr>
        <p:spPr>
          <a:xfrm>
            <a:off x="3998337" y="1475622"/>
            <a:ext cx="2963333" cy="2040490"/>
          </a:xfrm>
          <a:custGeom>
            <a:avLst/>
            <a:gdLst>
              <a:gd name="connsiteX0" fmla="*/ 0 w 2963333"/>
              <a:gd name="connsiteY0" fmla="*/ 0 h 2040490"/>
              <a:gd name="connsiteX1" fmla="*/ 1540933 w 2963333"/>
              <a:gd name="connsiteY1" fmla="*/ 2040467 h 2040490"/>
              <a:gd name="connsiteX2" fmla="*/ 2963333 w 2963333"/>
              <a:gd name="connsiteY2" fmla="*/ 33867 h 204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3333" h="2040490">
                <a:moveTo>
                  <a:pt x="0" y="0"/>
                </a:moveTo>
                <a:cubicBezTo>
                  <a:pt x="523522" y="1017411"/>
                  <a:pt x="1047044" y="2034823"/>
                  <a:pt x="1540933" y="2040467"/>
                </a:cubicBezTo>
                <a:cubicBezTo>
                  <a:pt x="2034822" y="2046111"/>
                  <a:pt x="2499077" y="1039989"/>
                  <a:pt x="2963333" y="3386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6ECBFC7-ED8F-4839-84B1-34F3D9AC186E}"/>
              </a:ext>
            </a:extLst>
          </p:cNvPr>
          <p:cNvSpPr/>
          <p:nvPr/>
        </p:nvSpPr>
        <p:spPr>
          <a:xfrm>
            <a:off x="6603249" y="3438900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1394F08-9590-47A0-AE3F-06935656C095}"/>
              </a:ext>
            </a:extLst>
          </p:cNvPr>
          <p:cNvSpPr/>
          <p:nvPr/>
        </p:nvSpPr>
        <p:spPr>
          <a:xfrm>
            <a:off x="6603250" y="2008948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0928E5E-ACB6-4B9E-B156-6CC20984780E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 flipH="1">
            <a:off x="6675215" y="2185189"/>
            <a:ext cx="1" cy="1253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B01411-977E-4EF9-B315-455A989E8805}"/>
              </a:ext>
            </a:extLst>
          </p:cNvPr>
          <p:cNvSpPr txBox="1"/>
          <p:nvPr/>
        </p:nvSpPr>
        <p:spPr>
          <a:xfrm>
            <a:off x="5473519" y="307778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A1CF627-098C-4F93-AA45-DEE97EA82282}"/>
              </a:ext>
            </a:extLst>
          </p:cNvPr>
          <p:cNvCxnSpPr>
            <a:cxnSpLocks/>
          </p:cNvCxnSpPr>
          <p:nvPr/>
        </p:nvCxnSpPr>
        <p:spPr>
          <a:xfrm flipH="1">
            <a:off x="6096000" y="2212018"/>
            <a:ext cx="476041" cy="6386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E2C9E21-681F-4AE0-B858-EC5961451FFC}"/>
              </a:ext>
            </a:extLst>
          </p:cNvPr>
          <p:cNvCxnSpPr>
            <a:cxnSpLocks/>
          </p:cNvCxnSpPr>
          <p:nvPr/>
        </p:nvCxnSpPr>
        <p:spPr>
          <a:xfrm flipV="1">
            <a:off x="6766851" y="1547344"/>
            <a:ext cx="476040" cy="5006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5DA85-7687-4D93-B659-359CDAF86BB4}"/>
                  </a:ext>
                </a:extLst>
              </p:cNvPr>
              <p:cNvSpPr txBox="1"/>
              <p:nvPr/>
            </p:nvSpPr>
            <p:spPr>
              <a:xfrm>
                <a:off x="6950741" y="1981250"/>
                <a:ext cx="179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5DA85-7687-4D93-B659-359CDAF86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741" y="1981250"/>
                <a:ext cx="179536" cy="276999"/>
              </a:xfrm>
              <a:prstGeom prst="rect">
                <a:avLst/>
              </a:prstGeom>
              <a:blipFill>
                <a:blip r:embed="rId5"/>
                <a:stretch>
                  <a:fillRect l="-20000" r="-23333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A6AD451-4872-4183-ACF7-94E0762EDC14}"/>
              </a:ext>
            </a:extLst>
          </p:cNvPr>
          <p:cNvCxnSpPr>
            <a:cxnSpLocks/>
          </p:cNvCxnSpPr>
          <p:nvPr/>
        </p:nvCxnSpPr>
        <p:spPr>
          <a:xfrm flipH="1" flipV="1">
            <a:off x="6302504" y="3603094"/>
            <a:ext cx="263111" cy="141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A231E95-17F4-4FB7-8BD9-7354BC433609}"/>
              </a:ext>
            </a:extLst>
          </p:cNvPr>
          <p:cNvCxnSpPr>
            <a:cxnSpLocks/>
          </p:cNvCxnSpPr>
          <p:nvPr/>
        </p:nvCxnSpPr>
        <p:spPr>
          <a:xfrm>
            <a:off x="6797889" y="3635200"/>
            <a:ext cx="30570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00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FA3763-9C4A-4218-9678-6704BEF319B1}"/>
              </a:ext>
            </a:extLst>
          </p:cNvPr>
          <p:cNvSpPr txBox="1"/>
          <p:nvPr/>
        </p:nvSpPr>
        <p:spPr>
          <a:xfrm>
            <a:off x="397934" y="365035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순간변화율을 사용한 함수 감소 방향</a:t>
            </a:r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B29E13-B1B0-48A6-B129-CF353EFCBB0E}"/>
                  </a:ext>
                </a:extLst>
              </p:cNvPr>
              <p:cNvSpPr txBox="1"/>
              <p:nvPr/>
            </p:nvSpPr>
            <p:spPr>
              <a:xfrm>
                <a:off x="361902" y="4022997"/>
                <a:ext cx="11830098" cy="553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/>
                  <a:t>테일러 급수는 함수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1400"/>
                  <a:t> 을 알고있고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400"/>
                  <a:t> 점에서의 함수값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/>
                  <a:t> 를 알고있지만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그 외에 다른 점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400"/>
                  <a:t> 에 대응하는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/>
                  <a:t> 값을 계산하기 매우</a:t>
                </a:r>
                <a:endParaRPr lang="en-US" altLang="ko-KR" sz="1400"/>
              </a:p>
              <a:p>
                <a:r>
                  <a:rPr lang="ko-KR" altLang="en-US" sz="1400"/>
                  <a:t>어려울 때 사용하는 방법임</a:t>
                </a:r>
                <a:r>
                  <a:rPr lang="en-US" altLang="ko-KR" sz="1400"/>
                  <a:t>.(</a:t>
                </a:r>
                <a:r>
                  <a:rPr lang="ko-KR" altLang="en-US" sz="1400"/>
                  <a:t>예를 들어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ko-KR" altLang="en-US" sz="1400"/>
                  <a:t> 로</a:t>
                </a:r>
                <a:r>
                  <a:rPr lang="en-US" altLang="ko-KR" sz="1400"/>
                  <a:t> </a:t>
                </a:r>
                <a:r>
                  <a:rPr lang="ko-KR" altLang="en-US" sz="1400"/>
                  <a:t>쉽게 알 수 있으나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=4.001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4.001</m:t>
                        </m:r>
                      </m:e>
                    </m:rad>
                  </m:oMath>
                </a14:m>
                <a:r>
                  <a:rPr lang="ko-KR" altLang="en-US" sz="1400"/>
                  <a:t> 값을 쉽게 구할 수 없음</a:t>
                </a:r>
                <a:r>
                  <a:rPr lang="en-US" altLang="ko-KR" sz="1400"/>
                  <a:t>)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B29E13-B1B0-48A6-B129-CF353EFCB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02" y="4022997"/>
                <a:ext cx="11830098" cy="553485"/>
              </a:xfrm>
              <a:prstGeom prst="rect">
                <a:avLst/>
              </a:prstGeom>
              <a:blipFill>
                <a:blip r:embed="rId2"/>
                <a:stretch>
                  <a:fillRect l="-155" t="-2198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1A4CD32-0361-454A-B6B0-7DF64B865656}"/>
              </a:ext>
            </a:extLst>
          </p:cNvPr>
          <p:cNvCxnSpPr/>
          <p:nvPr/>
        </p:nvCxnSpPr>
        <p:spPr>
          <a:xfrm flipV="1">
            <a:off x="2147052" y="1356109"/>
            <a:ext cx="0" cy="216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A2BEA55-60D4-4E7E-AA61-827D0124C097}"/>
              </a:ext>
            </a:extLst>
          </p:cNvPr>
          <p:cNvCxnSpPr>
            <a:cxnSpLocks/>
          </p:cNvCxnSpPr>
          <p:nvPr/>
        </p:nvCxnSpPr>
        <p:spPr>
          <a:xfrm>
            <a:off x="553143" y="3516111"/>
            <a:ext cx="3422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8BB21D-664B-49D3-9EED-4A9442A8FF4F}"/>
                  </a:ext>
                </a:extLst>
              </p:cNvPr>
              <p:cNvSpPr txBox="1"/>
              <p:nvPr/>
            </p:nvSpPr>
            <p:spPr>
              <a:xfrm>
                <a:off x="4051119" y="3377611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8BB21D-664B-49D3-9EED-4A9442A8F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119" y="3377611"/>
                <a:ext cx="212174" cy="276999"/>
              </a:xfrm>
              <a:prstGeom prst="rect">
                <a:avLst/>
              </a:prstGeom>
              <a:blipFill>
                <a:blip r:embed="rId3"/>
                <a:stretch>
                  <a:fillRect l="-8824" r="-882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02C1E20-216E-4DEE-9EE3-1893845DDBB7}"/>
                  </a:ext>
                </a:extLst>
              </p:cNvPr>
              <p:cNvSpPr txBox="1"/>
              <p:nvPr/>
            </p:nvSpPr>
            <p:spPr>
              <a:xfrm>
                <a:off x="423334" y="4842875"/>
                <a:ext cx="6765506" cy="430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02C1E20-216E-4DEE-9EE3-1893845DD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34" y="4842875"/>
                <a:ext cx="6765506" cy="430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8CAADE73-5081-4289-BB9D-CE89426EE278}"/>
              </a:ext>
            </a:extLst>
          </p:cNvPr>
          <p:cNvSpPr/>
          <p:nvPr/>
        </p:nvSpPr>
        <p:spPr>
          <a:xfrm>
            <a:off x="628604" y="1475622"/>
            <a:ext cx="2963333" cy="2040490"/>
          </a:xfrm>
          <a:custGeom>
            <a:avLst/>
            <a:gdLst>
              <a:gd name="connsiteX0" fmla="*/ 0 w 2963333"/>
              <a:gd name="connsiteY0" fmla="*/ 0 h 2040490"/>
              <a:gd name="connsiteX1" fmla="*/ 1540933 w 2963333"/>
              <a:gd name="connsiteY1" fmla="*/ 2040467 h 2040490"/>
              <a:gd name="connsiteX2" fmla="*/ 2963333 w 2963333"/>
              <a:gd name="connsiteY2" fmla="*/ 33867 h 204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3333" h="2040490">
                <a:moveTo>
                  <a:pt x="0" y="0"/>
                </a:moveTo>
                <a:cubicBezTo>
                  <a:pt x="523522" y="1017411"/>
                  <a:pt x="1047044" y="2034823"/>
                  <a:pt x="1540933" y="2040467"/>
                </a:cubicBezTo>
                <a:cubicBezTo>
                  <a:pt x="2034822" y="2046111"/>
                  <a:pt x="2499077" y="1039989"/>
                  <a:pt x="2963333" y="3386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6ECBFC7-ED8F-4839-84B1-34F3D9AC186E}"/>
              </a:ext>
            </a:extLst>
          </p:cNvPr>
          <p:cNvSpPr/>
          <p:nvPr/>
        </p:nvSpPr>
        <p:spPr>
          <a:xfrm>
            <a:off x="3233516" y="3438900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1394F08-9590-47A0-AE3F-06935656C095}"/>
              </a:ext>
            </a:extLst>
          </p:cNvPr>
          <p:cNvSpPr/>
          <p:nvPr/>
        </p:nvSpPr>
        <p:spPr>
          <a:xfrm>
            <a:off x="3233517" y="2008948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0928E5E-ACB6-4B9E-B156-6CC20984780E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 flipH="1">
            <a:off x="3305482" y="2185189"/>
            <a:ext cx="1" cy="1253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B01411-977E-4EF9-B315-455A989E8805}"/>
              </a:ext>
            </a:extLst>
          </p:cNvPr>
          <p:cNvSpPr txBox="1"/>
          <p:nvPr/>
        </p:nvSpPr>
        <p:spPr>
          <a:xfrm>
            <a:off x="2103786" y="307778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A1CF627-098C-4F93-AA45-DEE97EA82282}"/>
              </a:ext>
            </a:extLst>
          </p:cNvPr>
          <p:cNvCxnSpPr>
            <a:cxnSpLocks/>
          </p:cNvCxnSpPr>
          <p:nvPr/>
        </p:nvCxnSpPr>
        <p:spPr>
          <a:xfrm flipH="1">
            <a:off x="2726267" y="2212018"/>
            <a:ext cx="476041" cy="6386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E2C9E21-681F-4AE0-B858-EC5961451FFC}"/>
              </a:ext>
            </a:extLst>
          </p:cNvPr>
          <p:cNvCxnSpPr>
            <a:cxnSpLocks/>
          </p:cNvCxnSpPr>
          <p:nvPr/>
        </p:nvCxnSpPr>
        <p:spPr>
          <a:xfrm flipV="1">
            <a:off x="3397118" y="1547344"/>
            <a:ext cx="476040" cy="5006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5DA85-7687-4D93-B659-359CDAF86BB4}"/>
                  </a:ext>
                </a:extLst>
              </p:cNvPr>
              <p:cNvSpPr txBox="1"/>
              <p:nvPr/>
            </p:nvSpPr>
            <p:spPr>
              <a:xfrm>
                <a:off x="3581008" y="1981250"/>
                <a:ext cx="179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5DA85-7687-4D93-B659-359CDAF86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08" y="1981250"/>
                <a:ext cx="179536" cy="276999"/>
              </a:xfrm>
              <a:prstGeom prst="rect">
                <a:avLst/>
              </a:prstGeom>
              <a:blipFill>
                <a:blip r:embed="rId5"/>
                <a:stretch>
                  <a:fillRect l="-20000" r="-23333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A6AD451-4872-4183-ACF7-94E0762EDC14}"/>
              </a:ext>
            </a:extLst>
          </p:cNvPr>
          <p:cNvCxnSpPr>
            <a:cxnSpLocks/>
          </p:cNvCxnSpPr>
          <p:nvPr/>
        </p:nvCxnSpPr>
        <p:spPr>
          <a:xfrm flipH="1" flipV="1">
            <a:off x="2932771" y="3603094"/>
            <a:ext cx="263111" cy="141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A231E95-17F4-4FB7-8BD9-7354BC433609}"/>
              </a:ext>
            </a:extLst>
          </p:cNvPr>
          <p:cNvCxnSpPr>
            <a:cxnSpLocks/>
          </p:cNvCxnSpPr>
          <p:nvPr/>
        </p:nvCxnSpPr>
        <p:spPr>
          <a:xfrm>
            <a:off x="3428156" y="3635200"/>
            <a:ext cx="30570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C7A1A5-ADB1-4494-A127-70C16E5ED897}"/>
                  </a:ext>
                </a:extLst>
              </p:cNvPr>
              <p:cNvSpPr txBox="1"/>
              <p:nvPr/>
            </p:nvSpPr>
            <p:spPr>
              <a:xfrm>
                <a:off x="397934" y="5605870"/>
                <a:ext cx="103716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>
                    <a:solidFill>
                      <a:srgbClr val="FF0000"/>
                    </a:solidFill>
                  </a:rPr>
                  <a:t>이 방법을 다른 관점으로 생각해보면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400">
                    <a:solidFill>
                      <a:srgbClr val="FF0000"/>
                    </a:solidFill>
                  </a:rPr>
                  <a:t> 점에서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>
                    <a:solidFill>
                      <a:srgbClr val="FF0000"/>
                    </a:solidFill>
                  </a:rPr>
                  <a:t> 값을 알고 있다면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>
                    <a:solidFill>
                      <a:srgbClr val="FF0000"/>
                    </a:solidFill>
                  </a:rPr>
                  <a:t> 을 가보지 않고도 알아낼 수 있다는 의미임</a:t>
                </a:r>
                <a:r>
                  <a:rPr lang="en-US" altLang="ko-KR" sz="1400">
                    <a:solidFill>
                      <a:srgbClr val="FF0000"/>
                    </a:solidFill>
                  </a:rPr>
                  <a:t>.</a:t>
                </a:r>
                <a:endParaRPr lang="ko-KR" altLang="en-US" sz="1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C7A1A5-ADB1-4494-A127-70C16E5ED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34" y="5605870"/>
                <a:ext cx="10371622" cy="307777"/>
              </a:xfrm>
              <a:prstGeom prst="rect">
                <a:avLst/>
              </a:prstGeom>
              <a:blipFill>
                <a:blip r:embed="rId6"/>
                <a:stretch>
                  <a:fillRect l="-59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F88A9BE-7B1D-40ED-9406-5D9B1F22BBF4}"/>
                  </a:ext>
                </a:extLst>
              </p:cNvPr>
              <p:cNvSpPr txBox="1"/>
              <p:nvPr/>
            </p:nvSpPr>
            <p:spPr>
              <a:xfrm>
                <a:off x="397934" y="6005466"/>
                <a:ext cx="106237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>
                    <a:solidFill>
                      <a:srgbClr val="FF0000"/>
                    </a:solidFill>
                  </a:rPr>
                  <a:t>다시 말해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>
                    <a:solidFill>
                      <a:srgbClr val="FF0000"/>
                    </a:solidFill>
                  </a:rPr>
                  <a:t> 에서 가보지 않고도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>
                    <a:solidFill>
                      <a:srgbClr val="FF0000"/>
                    </a:solidFill>
                  </a:rPr>
                  <a:t> 값이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>
                    <a:solidFill>
                      <a:srgbClr val="FF0000"/>
                    </a:solidFill>
                  </a:rPr>
                  <a:t> 보다 큰지 작은지 알 수 있고 작다면 그쪽으로 움직이자는 아이디어임</a:t>
                </a:r>
                <a:r>
                  <a:rPr lang="en-US" altLang="ko-KR" sz="1400">
                    <a:solidFill>
                      <a:srgbClr val="FF0000"/>
                    </a:solidFill>
                  </a:rPr>
                  <a:t>.</a:t>
                </a:r>
                <a:endParaRPr lang="ko-KR" altLang="en-US" sz="1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F88A9BE-7B1D-40ED-9406-5D9B1F22B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34" y="6005466"/>
                <a:ext cx="10623742" cy="307777"/>
              </a:xfrm>
              <a:prstGeom prst="rect">
                <a:avLst/>
              </a:prstGeom>
              <a:blipFill>
                <a:blip r:embed="rId7"/>
                <a:stretch>
                  <a:fillRect l="-57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51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FA3763-9C4A-4218-9678-6704BEF319B1}"/>
              </a:ext>
            </a:extLst>
          </p:cNvPr>
          <p:cNvSpPr txBox="1"/>
          <p:nvPr/>
        </p:nvSpPr>
        <p:spPr>
          <a:xfrm>
            <a:off x="397934" y="365035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순간변화율을 사용한 함수 감소 방향</a:t>
            </a:r>
            <a:endParaRPr lang="en-US" altLang="ko-KR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1A4CD32-0361-454A-B6B0-7DF64B865656}"/>
              </a:ext>
            </a:extLst>
          </p:cNvPr>
          <p:cNvCxnSpPr/>
          <p:nvPr/>
        </p:nvCxnSpPr>
        <p:spPr>
          <a:xfrm flipV="1">
            <a:off x="2147052" y="1356109"/>
            <a:ext cx="0" cy="216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A2BEA55-60D4-4E7E-AA61-827D0124C097}"/>
              </a:ext>
            </a:extLst>
          </p:cNvPr>
          <p:cNvCxnSpPr>
            <a:cxnSpLocks/>
          </p:cNvCxnSpPr>
          <p:nvPr/>
        </p:nvCxnSpPr>
        <p:spPr>
          <a:xfrm>
            <a:off x="553143" y="3516111"/>
            <a:ext cx="3422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8BB21D-664B-49D3-9EED-4A9442A8FF4F}"/>
                  </a:ext>
                </a:extLst>
              </p:cNvPr>
              <p:cNvSpPr txBox="1"/>
              <p:nvPr/>
            </p:nvSpPr>
            <p:spPr>
              <a:xfrm>
                <a:off x="4051119" y="3377611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8BB21D-664B-49D3-9EED-4A9442A8F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119" y="3377611"/>
                <a:ext cx="212174" cy="276999"/>
              </a:xfrm>
              <a:prstGeom prst="rect">
                <a:avLst/>
              </a:prstGeom>
              <a:blipFill>
                <a:blip r:embed="rId2"/>
                <a:stretch>
                  <a:fillRect l="-8824" r="-882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02C1E20-216E-4DEE-9EE3-1893845DDBB7}"/>
                  </a:ext>
                </a:extLst>
              </p:cNvPr>
              <p:cNvSpPr txBox="1"/>
              <p:nvPr/>
            </p:nvSpPr>
            <p:spPr>
              <a:xfrm>
                <a:off x="5894901" y="340139"/>
                <a:ext cx="5197448" cy="416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ko-KR" sz="14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02C1E20-216E-4DEE-9EE3-1893845DD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901" y="340139"/>
                <a:ext cx="5197448" cy="416717"/>
              </a:xfrm>
              <a:prstGeom prst="rect">
                <a:avLst/>
              </a:prstGeom>
              <a:blipFill>
                <a:blip r:embed="rId3"/>
                <a:stretch>
                  <a:fillRect l="-469" t="-1471" b="-13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8CAADE73-5081-4289-BB9D-CE89426EE278}"/>
              </a:ext>
            </a:extLst>
          </p:cNvPr>
          <p:cNvSpPr/>
          <p:nvPr/>
        </p:nvSpPr>
        <p:spPr>
          <a:xfrm>
            <a:off x="628604" y="1475622"/>
            <a:ext cx="2963333" cy="2040490"/>
          </a:xfrm>
          <a:custGeom>
            <a:avLst/>
            <a:gdLst>
              <a:gd name="connsiteX0" fmla="*/ 0 w 2963333"/>
              <a:gd name="connsiteY0" fmla="*/ 0 h 2040490"/>
              <a:gd name="connsiteX1" fmla="*/ 1540933 w 2963333"/>
              <a:gd name="connsiteY1" fmla="*/ 2040467 h 2040490"/>
              <a:gd name="connsiteX2" fmla="*/ 2963333 w 2963333"/>
              <a:gd name="connsiteY2" fmla="*/ 33867 h 204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3333" h="2040490">
                <a:moveTo>
                  <a:pt x="0" y="0"/>
                </a:moveTo>
                <a:cubicBezTo>
                  <a:pt x="523522" y="1017411"/>
                  <a:pt x="1047044" y="2034823"/>
                  <a:pt x="1540933" y="2040467"/>
                </a:cubicBezTo>
                <a:cubicBezTo>
                  <a:pt x="2034822" y="2046111"/>
                  <a:pt x="2499077" y="1039989"/>
                  <a:pt x="2963333" y="3386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6ECBFC7-ED8F-4839-84B1-34F3D9AC186E}"/>
              </a:ext>
            </a:extLst>
          </p:cNvPr>
          <p:cNvSpPr/>
          <p:nvPr/>
        </p:nvSpPr>
        <p:spPr>
          <a:xfrm>
            <a:off x="3233516" y="3438900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1394F08-9590-47A0-AE3F-06935656C095}"/>
              </a:ext>
            </a:extLst>
          </p:cNvPr>
          <p:cNvSpPr/>
          <p:nvPr/>
        </p:nvSpPr>
        <p:spPr>
          <a:xfrm>
            <a:off x="3233517" y="2008948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0928E5E-ACB6-4B9E-B156-6CC20984780E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 flipH="1">
            <a:off x="3305482" y="2185189"/>
            <a:ext cx="1" cy="1253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B01411-977E-4EF9-B315-455A989E8805}"/>
              </a:ext>
            </a:extLst>
          </p:cNvPr>
          <p:cNvSpPr txBox="1"/>
          <p:nvPr/>
        </p:nvSpPr>
        <p:spPr>
          <a:xfrm>
            <a:off x="2103786" y="307778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A6AD451-4872-4183-ACF7-94E0762EDC14}"/>
              </a:ext>
            </a:extLst>
          </p:cNvPr>
          <p:cNvCxnSpPr>
            <a:cxnSpLocks/>
          </p:cNvCxnSpPr>
          <p:nvPr/>
        </p:nvCxnSpPr>
        <p:spPr>
          <a:xfrm flipH="1" flipV="1">
            <a:off x="2932771" y="3603094"/>
            <a:ext cx="263111" cy="141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246D39-A1A3-410B-933D-1B5E5A813EBC}"/>
                  </a:ext>
                </a:extLst>
              </p:cNvPr>
              <p:cNvSpPr txBox="1"/>
              <p:nvPr/>
            </p:nvSpPr>
            <p:spPr>
              <a:xfrm>
                <a:off x="5894901" y="847550"/>
                <a:ext cx="21971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246D39-A1A3-410B-933D-1B5E5A813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901" y="847550"/>
                <a:ext cx="2197140" cy="215444"/>
              </a:xfrm>
              <a:prstGeom prst="rect">
                <a:avLst/>
              </a:prstGeom>
              <a:blipFill>
                <a:blip r:embed="rId4"/>
                <a:stretch>
                  <a:fillRect r="-2222" b="-4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22A977A-8E70-4E9B-BFF3-0C6FDB7C28E7}"/>
              </a:ext>
            </a:extLst>
          </p:cNvPr>
          <p:cNvSpPr txBox="1"/>
          <p:nvPr/>
        </p:nvSpPr>
        <p:spPr>
          <a:xfrm>
            <a:off x="8312285" y="801383"/>
            <a:ext cx="2313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>
                <a:solidFill>
                  <a:srgbClr val="FF0000"/>
                </a:solidFill>
              </a:rPr>
              <a:t>1</a:t>
            </a:r>
            <a:r>
              <a:rPr lang="ko-KR" altLang="en-US" sz="1400" b="1">
                <a:solidFill>
                  <a:srgbClr val="FF0000"/>
                </a:solidFill>
              </a:rPr>
              <a:t>차항까지 근사화한 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81B34C-CD9E-4CCE-94D7-E4B633139A4E}"/>
                  </a:ext>
                </a:extLst>
              </p:cNvPr>
              <p:cNvSpPr txBox="1"/>
              <p:nvPr/>
            </p:nvSpPr>
            <p:spPr>
              <a:xfrm>
                <a:off x="5917108" y="1500810"/>
                <a:ext cx="14207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)∆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14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81B34C-CD9E-4CCE-94D7-E4B633139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108" y="1500810"/>
                <a:ext cx="1420774" cy="215444"/>
              </a:xfrm>
              <a:prstGeom prst="rect">
                <a:avLst/>
              </a:prstGeom>
              <a:blipFill>
                <a:blip r:embed="rId5"/>
                <a:stretch>
                  <a:fillRect l="-429" b="-3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D8CDE5-E0AD-47F6-9150-C9FDE182C3DF}"/>
                  </a:ext>
                </a:extLst>
              </p:cNvPr>
              <p:cNvSpPr txBox="1"/>
              <p:nvPr/>
            </p:nvSpPr>
            <p:spPr>
              <a:xfrm>
                <a:off x="6201294" y="2521948"/>
                <a:ext cx="17799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&lt;0, 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1400"/>
                  <a:t> </a:t>
                </a:r>
                <a:r>
                  <a:rPr lang="ko-KR" altLang="en-US" sz="1400"/>
                  <a:t>혹은</a:t>
                </a:r>
                <a:endParaRPr lang="en-US" altLang="ko-KR" sz="140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D8CDE5-E0AD-47F6-9150-C9FDE182C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294" y="2521948"/>
                <a:ext cx="1779974" cy="215444"/>
              </a:xfrm>
              <a:prstGeom prst="rect">
                <a:avLst/>
              </a:prstGeom>
              <a:blipFill>
                <a:blip r:embed="rId6"/>
                <a:stretch>
                  <a:fillRect l="-4452" t="-28571" r="-5137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A725CE-97BF-4032-AE4C-09A9C9A46D46}"/>
                  </a:ext>
                </a:extLst>
              </p:cNvPr>
              <p:cNvSpPr txBox="1"/>
              <p:nvPr/>
            </p:nvSpPr>
            <p:spPr>
              <a:xfrm>
                <a:off x="8114248" y="2521948"/>
                <a:ext cx="26007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ko-KR" sz="1400"/>
                  <a:t> </a:t>
                </a:r>
                <a:r>
                  <a:rPr lang="ko-KR" altLang="en-US" sz="1400"/>
                  <a:t>을 만족해야함</a:t>
                </a:r>
                <a:r>
                  <a:rPr lang="en-US" altLang="ko-KR" sz="1400"/>
                  <a:t>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A725CE-97BF-4032-AE4C-09A9C9A4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248" y="2521948"/>
                <a:ext cx="2600712" cy="215444"/>
              </a:xfrm>
              <a:prstGeom prst="rect">
                <a:avLst/>
              </a:prstGeom>
              <a:blipFill>
                <a:blip r:embed="rId7"/>
                <a:stretch>
                  <a:fillRect l="-3044" t="-28571" r="-2810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8AF032-2737-4784-BDEF-D9FAF3EA183E}"/>
                  </a:ext>
                </a:extLst>
              </p:cNvPr>
              <p:cNvSpPr txBox="1"/>
              <p:nvPr/>
            </p:nvSpPr>
            <p:spPr>
              <a:xfrm>
                <a:off x="5800794" y="1966547"/>
                <a:ext cx="543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ko-KR" altLang="en-US" sz="1400"/>
                  <a:t> 이라면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/>
                  <a:t> 값은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/>
                  <a:t> 보다 작다는 의미임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8AF032-2737-4784-BDEF-D9FAF3EA1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794" y="1966547"/>
                <a:ext cx="5436104" cy="307777"/>
              </a:xfrm>
              <a:prstGeom prst="rect">
                <a:avLst/>
              </a:prstGeom>
              <a:blipFill>
                <a:blip r:embed="rId8"/>
                <a:stretch>
                  <a:fillRect l="-224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F677DFC-2DFF-48EE-9331-6D6E7A196151}"/>
              </a:ext>
            </a:extLst>
          </p:cNvPr>
          <p:cNvCxnSpPr>
            <a:cxnSpLocks/>
          </p:cNvCxnSpPr>
          <p:nvPr/>
        </p:nvCxnSpPr>
        <p:spPr>
          <a:xfrm flipH="1">
            <a:off x="2879978" y="1388640"/>
            <a:ext cx="848770" cy="15747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34DF818-B47D-4BA6-8CA1-72A44662052C}"/>
                  </a:ext>
                </a:extLst>
              </p:cNvPr>
              <p:cNvSpPr txBox="1"/>
              <p:nvPr/>
            </p:nvSpPr>
            <p:spPr>
              <a:xfrm>
                <a:off x="793554" y="3765273"/>
                <a:ext cx="3471463" cy="527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400" b="0" i="1" smtClean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400"/>
                  <a:t> 경우는 기울기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/>
                  <a:t>가 양수이므로</a:t>
                </a:r>
                <a:endParaRPr lang="en-US" altLang="ko-KR" sz="1400"/>
              </a:p>
              <a:p>
                <a:r>
                  <a:rPr lang="ko-KR" altLang="en-US" sz="1400"/>
                  <a:t>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400"/>
                  <a:t> 는</a:t>
                </a:r>
                <a:r>
                  <a:rPr lang="en-US" altLang="ko-KR" sz="1400"/>
                  <a:t> </a:t>
                </a:r>
                <a:r>
                  <a:rPr lang="ko-KR" altLang="en-US" sz="1400"/>
                  <a:t>음수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즉 왼쪽으로 이동해야함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34DF818-B47D-4BA6-8CA1-72A446620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54" y="3765273"/>
                <a:ext cx="3471463" cy="527260"/>
              </a:xfrm>
              <a:prstGeom prst="rect">
                <a:avLst/>
              </a:prstGeom>
              <a:blipFill>
                <a:blip r:embed="rId9"/>
                <a:stretch>
                  <a:fillRect l="-175"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DAB6C5-C051-4496-AAC1-A14C722196AF}"/>
                  </a:ext>
                </a:extLst>
              </p:cNvPr>
              <p:cNvSpPr txBox="1"/>
              <p:nvPr/>
            </p:nvSpPr>
            <p:spPr>
              <a:xfrm>
                <a:off x="6201294" y="3532517"/>
                <a:ext cx="2805640" cy="448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5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ko-KR" altLang="en-US" sz="15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5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DAB6C5-C051-4496-AAC1-A14C72219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294" y="3532517"/>
                <a:ext cx="2805640" cy="4480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977E71E8-2D7B-4F82-BAD8-7FD259A8860E}"/>
              </a:ext>
            </a:extLst>
          </p:cNvPr>
          <p:cNvSpPr txBox="1"/>
          <p:nvPr/>
        </p:nvSpPr>
        <p:spPr>
          <a:xfrm>
            <a:off x="5920298" y="3105122"/>
            <a:ext cx="249106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경사하강법 관점에서 설명 </a:t>
            </a:r>
            <a:r>
              <a:rPr lang="en-US" altLang="ko-KR" sz="140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760153C-FC8F-48EF-8F47-1C70C0FAF019}"/>
                  </a:ext>
                </a:extLst>
              </p:cNvPr>
              <p:cNvSpPr txBox="1"/>
              <p:nvPr/>
            </p:nvSpPr>
            <p:spPr>
              <a:xfrm>
                <a:off x="9163319" y="3648181"/>
                <a:ext cx="1154355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5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1500"/>
                  <a:t>, </a:t>
                </a:r>
                <a:r>
                  <a:rPr lang="ko-KR" altLang="en-US" sz="1500"/>
                  <a:t>학습률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760153C-FC8F-48EF-8F47-1C70C0FAF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319" y="3648181"/>
                <a:ext cx="1154355" cy="230832"/>
              </a:xfrm>
              <a:prstGeom prst="rect">
                <a:avLst/>
              </a:prstGeom>
              <a:blipFill>
                <a:blip r:embed="rId11"/>
                <a:stretch>
                  <a:fillRect l="-5789" t="-23684" r="-8421" b="-47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5A995E-2DB9-4087-8AFC-0E8461F37019}"/>
                  </a:ext>
                </a:extLst>
              </p:cNvPr>
              <p:cNvSpPr txBox="1"/>
              <p:nvPr/>
            </p:nvSpPr>
            <p:spPr>
              <a:xfrm>
                <a:off x="6891312" y="4462002"/>
                <a:ext cx="1750351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5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5A995E-2DB9-4087-8AFC-0E8461F37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312" y="4462002"/>
                <a:ext cx="1750351" cy="230832"/>
              </a:xfrm>
              <a:prstGeom prst="rect">
                <a:avLst/>
              </a:prstGeom>
              <a:blipFill>
                <a:blip r:embed="rId12"/>
                <a:stretch>
                  <a:fillRect l="-347" t="-2632" r="-2431" b="-42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551364-D867-4681-9E65-9D86103DE99F}"/>
                  </a:ext>
                </a:extLst>
              </p:cNvPr>
              <p:cNvSpPr txBox="1"/>
              <p:nvPr/>
            </p:nvSpPr>
            <p:spPr>
              <a:xfrm>
                <a:off x="8914041" y="4484108"/>
                <a:ext cx="1290289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,∆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5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551364-D867-4681-9E65-9D86103DE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041" y="4484108"/>
                <a:ext cx="1290289" cy="230832"/>
              </a:xfrm>
              <a:prstGeom prst="rect">
                <a:avLst/>
              </a:prstGeom>
              <a:blipFill>
                <a:blip r:embed="rId13"/>
                <a:stretch>
                  <a:fillRect t="-5405" r="-3774" b="-459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0768287-5ADD-4727-8431-E34E0EFCFEAA}"/>
              </a:ext>
            </a:extLst>
          </p:cNvPr>
          <p:cNvSpPr txBox="1"/>
          <p:nvPr/>
        </p:nvSpPr>
        <p:spPr>
          <a:xfrm>
            <a:off x="7203849" y="4198967"/>
            <a:ext cx="25840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/>
              <a:t>경사하강을 통해 새로 움직인 점</a:t>
            </a:r>
            <a:endParaRPr lang="en-US" altLang="ko-KR" sz="14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742E897-FBD6-4A35-9B56-C405B24ECD45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8495869" y="3949348"/>
            <a:ext cx="1" cy="24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831DE37-C580-4873-A1CC-B55D65C8A6AE}"/>
              </a:ext>
            </a:extLst>
          </p:cNvPr>
          <p:cNvCxnSpPr/>
          <p:nvPr/>
        </p:nvCxnSpPr>
        <p:spPr>
          <a:xfrm>
            <a:off x="8063160" y="3949348"/>
            <a:ext cx="865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A2CADA2C-3EA9-485F-84CE-F92B02506159}"/>
              </a:ext>
            </a:extLst>
          </p:cNvPr>
          <p:cNvSpPr/>
          <p:nvPr/>
        </p:nvSpPr>
        <p:spPr>
          <a:xfrm>
            <a:off x="9491218" y="4361550"/>
            <a:ext cx="826456" cy="52726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B51DFE78-7AF4-40AF-AFC8-E57658CC0ACF}"/>
              </a:ext>
            </a:extLst>
          </p:cNvPr>
          <p:cNvSpPr/>
          <p:nvPr/>
        </p:nvSpPr>
        <p:spPr>
          <a:xfrm rot="384065">
            <a:off x="7449865" y="1674881"/>
            <a:ext cx="4191000" cy="2647544"/>
          </a:xfrm>
          <a:custGeom>
            <a:avLst/>
            <a:gdLst>
              <a:gd name="connsiteX0" fmla="*/ 2743200 w 4309100"/>
              <a:gd name="connsiteY0" fmla="*/ 3126458 h 3126458"/>
              <a:gd name="connsiteX1" fmla="*/ 4191000 w 4309100"/>
              <a:gd name="connsiteY1" fmla="*/ 315525 h 3126458"/>
              <a:gd name="connsiteX2" fmla="*/ 0 w 4309100"/>
              <a:gd name="connsiteY2" fmla="*/ 188525 h 31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9100" h="3126458">
                <a:moveTo>
                  <a:pt x="2743200" y="3126458"/>
                </a:moveTo>
                <a:cubicBezTo>
                  <a:pt x="3695700" y="1965819"/>
                  <a:pt x="4648200" y="805180"/>
                  <a:pt x="4191000" y="315525"/>
                </a:cubicBezTo>
                <a:cubicBezTo>
                  <a:pt x="3733800" y="-174130"/>
                  <a:pt x="1866900" y="7197"/>
                  <a:pt x="0" y="18852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24FA12-5A9C-41FB-877E-97C23D9716CE}"/>
                  </a:ext>
                </a:extLst>
              </p:cNvPr>
              <p:cNvSpPr txBox="1"/>
              <p:nvPr/>
            </p:nvSpPr>
            <p:spPr>
              <a:xfrm>
                <a:off x="5851728" y="5083973"/>
                <a:ext cx="2992550" cy="285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24FA12-5A9C-41FB-877E-97C23D971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728" y="5083973"/>
                <a:ext cx="2992550" cy="285656"/>
              </a:xfrm>
              <a:prstGeom prst="rect">
                <a:avLst/>
              </a:prstGeom>
              <a:blipFill>
                <a:blip r:embed="rId14"/>
                <a:stretch>
                  <a:fillRect l="-1426" r="-1018" b="-19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F733EF3-AFEF-4DB9-A1C1-9CE5308864BF}"/>
                  </a:ext>
                </a:extLst>
              </p:cNvPr>
              <p:cNvSpPr txBox="1"/>
              <p:nvPr/>
            </p:nvSpPr>
            <p:spPr>
              <a:xfrm>
                <a:off x="5851728" y="5449183"/>
                <a:ext cx="6124625" cy="501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1400"/>
                  <a:t>움직인 점에 대한 함수값이 기존보다 작으려면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1400"/>
                  <a:t> </a:t>
                </a:r>
                <a:r>
                  <a:rPr lang="ko-KR" altLang="en-US" sz="1400"/>
                  <a:t>을 만족해야함</a:t>
                </a:r>
                <a:r>
                  <a:rPr lang="en-US" altLang="ko-KR" sz="140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/>
                  <a:t>의 제곱은 항상 양의 값을 가지므로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ko-KR" altLang="en-US" sz="1400"/>
                  <a:t> 는 항상 양수여야 함</a:t>
                </a:r>
                <a:r>
                  <a:rPr lang="en-US" altLang="ko-KR" sz="1400"/>
                  <a:t>.</a:t>
                </a:r>
                <a:r>
                  <a:rPr lang="ko-KR" altLang="en-US" sz="1400"/>
                  <a:t> </a:t>
                </a:r>
                <a:endParaRPr lang="en-US" altLang="ko-KR" sz="14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F733EF3-AFEF-4DB9-A1C1-9CE53088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728" y="5449183"/>
                <a:ext cx="6124625" cy="501099"/>
              </a:xfrm>
              <a:prstGeom prst="rect">
                <a:avLst/>
              </a:prstGeom>
              <a:blipFill>
                <a:blip r:embed="rId15"/>
                <a:stretch>
                  <a:fillRect l="-1791" t="-1220" r="-697" b="-20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1A6451-7EF7-4DDD-B361-E118871534E4}"/>
                  </a:ext>
                </a:extLst>
              </p:cNvPr>
              <p:cNvSpPr txBox="1"/>
              <p:nvPr/>
            </p:nvSpPr>
            <p:spPr>
              <a:xfrm>
                <a:off x="324233" y="6305316"/>
                <a:ext cx="9993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b="1">
                    <a:solidFill>
                      <a:srgbClr val="FF0000"/>
                    </a:solidFill>
                  </a:rPr>
                  <a:t>단 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1</a:t>
                </a:r>
                <a:r>
                  <a:rPr lang="ko-KR" altLang="en-US" sz="1400" b="1">
                    <a:solidFill>
                      <a:srgbClr val="FF0000"/>
                    </a:solidFill>
                  </a:rPr>
                  <a:t>차항까지 근사화한 것이므로 식이 성립하려면 </a:t>
                </a:r>
                <a14:m>
                  <m:oMath xmlns:m="http://schemas.openxmlformats.org/officeDocument/2006/math">
                    <m:r>
                      <a:rPr lang="ko-KR" alt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sz="1400" b="1">
                    <a:solidFill>
                      <a:srgbClr val="FF0000"/>
                    </a:solidFill>
                  </a:rPr>
                  <a:t>가 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0</a:t>
                </a:r>
                <a:r>
                  <a:rPr lang="ko-KR" altLang="en-US" sz="1400" b="1">
                    <a:solidFill>
                      <a:srgbClr val="FF0000"/>
                    </a:solidFill>
                  </a:rPr>
                  <a:t>에 매우 가까워야함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1400" b="1">
                    <a:solidFill>
                      <a:srgbClr val="FF0000"/>
                    </a:solidFill>
                  </a:rPr>
                  <a:t>즉 학습률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ko-KR" altLang="en-US" sz="1400" b="1">
                    <a:solidFill>
                      <a:srgbClr val="FF0000"/>
                    </a:solidFill>
                  </a:rPr>
                  <a:t> 값이 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0</a:t>
                </a:r>
                <a:r>
                  <a:rPr lang="ko-KR" altLang="en-US" sz="1400" b="1">
                    <a:solidFill>
                      <a:srgbClr val="FF0000"/>
                    </a:solidFill>
                  </a:rPr>
                  <a:t>에 매우 가까워야함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1A6451-7EF7-4DDD-B361-E11887153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3" y="6305316"/>
                <a:ext cx="9993441" cy="307777"/>
              </a:xfrm>
              <a:prstGeom prst="rect">
                <a:avLst/>
              </a:prstGeom>
              <a:blipFill>
                <a:blip r:embed="rId16"/>
                <a:stretch>
                  <a:fillRect l="-61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95B7888-0FC6-4B40-A82B-363200A93D1C}"/>
              </a:ext>
            </a:extLst>
          </p:cNvPr>
          <p:cNvCxnSpPr>
            <a:stCxn id="24" idx="1"/>
            <a:endCxn id="29" idx="3"/>
          </p:cNvCxnSpPr>
          <p:nvPr/>
        </p:nvCxnSpPr>
        <p:spPr>
          <a:xfrm flipH="1">
            <a:off x="4265017" y="2629670"/>
            <a:ext cx="1936277" cy="139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B5AFBA49-C8D6-4190-A8AB-246E6D5E9C35}"/>
              </a:ext>
            </a:extLst>
          </p:cNvPr>
          <p:cNvSpPr/>
          <p:nvPr/>
        </p:nvSpPr>
        <p:spPr>
          <a:xfrm>
            <a:off x="6678053" y="5063527"/>
            <a:ext cx="213259" cy="38565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87187CB-B6A4-4B0D-8069-D9058E94ED08}"/>
              </a:ext>
            </a:extLst>
          </p:cNvPr>
          <p:cNvSpPr/>
          <p:nvPr/>
        </p:nvSpPr>
        <p:spPr>
          <a:xfrm>
            <a:off x="4097867" y="4867943"/>
            <a:ext cx="2683933" cy="1321190"/>
          </a:xfrm>
          <a:custGeom>
            <a:avLst/>
            <a:gdLst>
              <a:gd name="connsiteX0" fmla="*/ 2683933 w 2683933"/>
              <a:gd name="connsiteY0" fmla="*/ 178190 h 1321190"/>
              <a:gd name="connsiteX1" fmla="*/ 880533 w 2683933"/>
              <a:gd name="connsiteY1" fmla="*/ 93524 h 1321190"/>
              <a:gd name="connsiteX2" fmla="*/ 0 w 2683933"/>
              <a:gd name="connsiteY2" fmla="*/ 1321190 h 132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3933" h="1321190">
                <a:moveTo>
                  <a:pt x="2683933" y="178190"/>
                </a:moveTo>
                <a:cubicBezTo>
                  <a:pt x="2005894" y="40607"/>
                  <a:pt x="1327855" y="-96976"/>
                  <a:pt x="880533" y="93524"/>
                </a:cubicBezTo>
                <a:cubicBezTo>
                  <a:pt x="433211" y="284024"/>
                  <a:pt x="216605" y="802607"/>
                  <a:pt x="0" y="132119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8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FA3763-9C4A-4218-9678-6704BEF319B1}"/>
              </a:ext>
            </a:extLst>
          </p:cNvPr>
          <p:cNvSpPr txBox="1"/>
          <p:nvPr/>
        </p:nvSpPr>
        <p:spPr>
          <a:xfrm>
            <a:off x="397934" y="365035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순간변화율을 사용한 함수 감소 방향</a:t>
            </a:r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DAB6C5-C051-4496-AAC1-A14C722196AF}"/>
                  </a:ext>
                </a:extLst>
              </p:cNvPr>
              <p:cNvSpPr txBox="1"/>
              <p:nvPr/>
            </p:nvSpPr>
            <p:spPr>
              <a:xfrm>
                <a:off x="766870" y="1525272"/>
                <a:ext cx="2805640" cy="448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5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ko-KR" altLang="en-US" sz="15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5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DAB6C5-C051-4496-AAC1-A14C72219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70" y="1525272"/>
                <a:ext cx="2805640" cy="4480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E6CEB21-C270-44E6-A24C-2CB27DCACBA8}"/>
                  </a:ext>
                </a:extLst>
              </p:cNvPr>
              <p:cNvSpPr txBox="1"/>
              <p:nvPr/>
            </p:nvSpPr>
            <p:spPr>
              <a:xfrm>
                <a:off x="620567" y="2309049"/>
                <a:ext cx="82289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b="1">
                    <a:solidFill>
                      <a:srgbClr val="FF0000"/>
                    </a:solidFill>
                  </a:rPr>
                  <a:t>정리 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sz="1400" b="1">
                    <a:solidFill>
                      <a:srgbClr val="FF0000"/>
                    </a:solidFill>
                  </a:rPr>
                  <a:t> 점에서 미분한 값에 음수를 붙힌 방향은 항상 함수가 감소하는 방향임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.(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sz="1400" b="1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400" b="1">
                    <a:solidFill>
                      <a:srgbClr val="FF0000"/>
                    </a:solidFill>
                  </a:rPr>
                  <a:t>조건 하에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)</a:t>
                </a:r>
                <a:endParaRPr lang="ko-KR" altLang="en-US" sz="14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E6CEB21-C270-44E6-A24C-2CB27DCAC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67" y="2309049"/>
                <a:ext cx="8228919" cy="307777"/>
              </a:xfrm>
              <a:prstGeom prst="rect">
                <a:avLst/>
              </a:prstGeom>
              <a:blipFill>
                <a:blip r:embed="rId3"/>
                <a:stretch>
                  <a:fillRect l="-148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07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E2437-FBCF-43F1-A1BE-92758E2933C1}"/>
              </a:ext>
            </a:extLst>
          </p:cNvPr>
          <p:cNvSpPr txBox="1"/>
          <p:nvPr/>
        </p:nvSpPr>
        <p:spPr>
          <a:xfrm>
            <a:off x="397934" y="36503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경사하강법</a:t>
            </a:r>
            <a:endParaRPr lang="en-US" altLang="ko-KR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BD71EBA-6522-4BD7-B010-DEDEE32DC7F3}"/>
              </a:ext>
            </a:extLst>
          </p:cNvPr>
          <p:cNvCxnSpPr/>
          <p:nvPr/>
        </p:nvCxnSpPr>
        <p:spPr>
          <a:xfrm flipV="1">
            <a:off x="2138585" y="1268997"/>
            <a:ext cx="0" cy="216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047D56A-CBDC-4F55-8327-82091D372E72}"/>
              </a:ext>
            </a:extLst>
          </p:cNvPr>
          <p:cNvCxnSpPr>
            <a:cxnSpLocks/>
          </p:cNvCxnSpPr>
          <p:nvPr/>
        </p:nvCxnSpPr>
        <p:spPr>
          <a:xfrm>
            <a:off x="544676" y="3428999"/>
            <a:ext cx="3422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0C7D26-F745-4D95-9DEE-D731325D0CB4}"/>
                  </a:ext>
                </a:extLst>
              </p:cNvPr>
              <p:cNvSpPr txBox="1"/>
              <p:nvPr/>
            </p:nvSpPr>
            <p:spPr>
              <a:xfrm>
                <a:off x="4042652" y="3290499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0C7D26-F745-4D95-9DEE-D731325D0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52" y="3290499"/>
                <a:ext cx="212174" cy="276999"/>
              </a:xfrm>
              <a:prstGeom prst="rect">
                <a:avLst/>
              </a:prstGeom>
              <a:blipFill>
                <a:blip r:embed="rId2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4F08D1-5EAE-4726-A838-8C809B934762}"/>
                  </a:ext>
                </a:extLst>
              </p:cNvPr>
              <p:cNvSpPr txBox="1"/>
              <p:nvPr/>
            </p:nvSpPr>
            <p:spPr>
              <a:xfrm>
                <a:off x="1832852" y="991997"/>
                <a:ext cx="1081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4F08D1-5EAE-4726-A838-8C809B934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852" y="991997"/>
                <a:ext cx="1081899" cy="276999"/>
              </a:xfrm>
              <a:prstGeom prst="rect">
                <a:avLst/>
              </a:prstGeom>
              <a:blipFill>
                <a:blip r:embed="rId3"/>
                <a:stretch>
                  <a:fillRect l="-621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1A679AE1-B5CE-475E-B63C-00E76CA064ED}"/>
              </a:ext>
            </a:extLst>
          </p:cNvPr>
          <p:cNvSpPr/>
          <p:nvPr/>
        </p:nvSpPr>
        <p:spPr>
          <a:xfrm>
            <a:off x="620137" y="1388510"/>
            <a:ext cx="2963333" cy="2040490"/>
          </a:xfrm>
          <a:custGeom>
            <a:avLst/>
            <a:gdLst>
              <a:gd name="connsiteX0" fmla="*/ 0 w 2963333"/>
              <a:gd name="connsiteY0" fmla="*/ 0 h 2040490"/>
              <a:gd name="connsiteX1" fmla="*/ 1540933 w 2963333"/>
              <a:gd name="connsiteY1" fmla="*/ 2040467 h 2040490"/>
              <a:gd name="connsiteX2" fmla="*/ 2963333 w 2963333"/>
              <a:gd name="connsiteY2" fmla="*/ 33867 h 204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3333" h="2040490">
                <a:moveTo>
                  <a:pt x="0" y="0"/>
                </a:moveTo>
                <a:cubicBezTo>
                  <a:pt x="523522" y="1017411"/>
                  <a:pt x="1047044" y="2034823"/>
                  <a:pt x="1540933" y="2040467"/>
                </a:cubicBezTo>
                <a:cubicBezTo>
                  <a:pt x="2034822" y="2046111"/>
                  <a:pt x="2499077" y="1039989"/>
                  <a:pt x="2963333" y="3386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5D4F5BB-0A71-4EA2-9366-DFE51E11FD47}"/>
              </a:ext>
            </a:extLst>
          </p:cNvPr>
          <p:cNvSpPr/>
          <p:nvPr/>
        </p:nvSpPr>
        <p:spPr>
          <a:xfrm>
            <a:off x="3225049" y="3351788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4E13A74-3A2E-43A9-81E6-712E816A3B79}"/>
              </a:ext>
            </a:extLst>
          </p:cNvPr>
          <p:cNvSpPr/>
          <p:nvPr/>
        </p:nvSpPr>
        <p:spPr>
          <a:xfrm>
            <a:off x="3225050" y="1921836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3D2DD01-EE27-4848-9578-C17CC64DA262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 flipH="1">
            <a:off x="3297015" y="2098077"/>
            <a:ext cx="1" cy="1253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422FE-3A47-40C9-9B06-AE26CAA3249B}"/>
              </a:ext>
            </a:extLst>
          </p:cNvPr>
          <p:cNvSpPr txBox="1"/>
          <p:nvPr/>
        </p:nvSpPr>
        <p:spPr>
          <a:xfrm>
            <a:off x="2095319" y="299067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B8BC681-2C5D-4FAF-AC3A-9D7B5D4A2D8A}"/>
              </a:ext>
            </a:extLst>
          </p:cNvPr>
          <p:cNvCxnSpPr/>
          <p:nvPr/>
        </p:nvCxnSpPr>
        <p:spPr>
          <a:xfrm flipV="1">
            <a:off x="7311718" y="1268997"/>
            <a:ext cx="0" cy="216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001D58-3DE8-457F-993B-41B340361B70}"/>
              </a:ext>
            </a:extLst>
          </p:cNvPr>
          <p:cNvCxnSpPr>
            <a:cxnSpLocks/>
          </p:cNvCxnSpPr>
          <p:nvPr/>
        </p:nvCxnSpPr>
        <p:spPr>
          <a:xfrm>
            <a:off x="5717809" y="3428999"/>
            <a:ext cx="3422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114CA6-3BAF-4E61-A853-901C3EDBED1A}"/>
                  </a:ext>
                </a:extLst>
              </p:cNvPr>
              <p:cNvSpPr txBox="1"/>
              <p:nvPr/>
            </p:nvSpPr>
            <p:spPr>
              <a:xfrm>
                <a:off x="9215785" y="3290499"/>
                <a:ext cx="258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114CA6-3BAF-4E61-A853-901C3EDBE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785" y="3290499"/>
                <a:ext cx="258404" cy="276999"/>
              </a:xfrm>
              <a:prstGeom prst="rect">
                <a:avLst/>
              </a:prstGeom>
              <a:blipFill>
                <a:blip r:embed="rId4"/>
                <a:stretch>
                  <a:fillRect l="-7143" r="-7143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CA1FBF-F460-49AC-BEB4-7C0B1D2B0DD1}"/>
                  </a:ext>
                </a:extLst>
              </p:cNvPr>
              <p:cNvSpPr txBox="1"/>
              <p:nvPr/>
            </p:nvSpPr>
            <p:spPr>
              <a:xfrm>
                <a:off x="7005985" y="991997"/>
                <a:ext cx="11708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CA1FBF-F460-49AC-BEB4-7C0B1D2B0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985" y="991997"/>
                <a:ext cx="1170833" cy="276999"/>
              </a:xfrm>
              <a:prstGeom prst="rect">
                <a:avLst/>
              </a:prstGeom>
              <a:blipFill>
                <a:blip r:embed="rId5"/>
                <a:stretch>
                  <a:fillRect l="-2604" r="-52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37FE06B3-7F37-4143-B831-2B84464FA0C1}"/>
              </a:ext>
            </a:extLst>
          </p:cNvPr>
          <p:cNvSpPr/>
          <p:nvPr/>
        </p:nvSpPr>
        <p:spPr>
          <a:xfrm>
            <a:off x="5793270" y="1388510"/>
            <a:ext cx="2963333" cy="2040490"/>
          </a:xfrm>
          <a:custGeom>
            <a:avLst/>
            <a:gdLst>
              <a:gd name="connsiteX0" fmla="*/ 0 w 2963333"/>
              <a:gd name="connsiteY0" fmla="*/ 0 h 2040490"/>
              <a:gd name="connsiteX1" fmla="*/ 1540933 w 2963333"/>
              <a:gd name="connsiteY1" fmla="*/ 2040467 h 2040490"/>
              <a:gd name="connsiteX2" fmla="*/ 2963333 w 2963333"/>
              <a:gd name="connsiteY2" fmla="*/ 33867 h 204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3333" h="2040490">
                <a:moveTo>
                  <a:pt x="0" y="0"/>
                </a:moveTo>
                <a:cubicBezTo>
                  <a:pt x="523522" y="1017411"/>
                  <a:pt x="1047044" y="2034823"/>
                  <a:pt x="1540933" y="2040467"/>
                </a:cubicBezTo>
                <a:cubicBezTo>
                  <a:pt x="2034822" y="2046111"/>
                  <a:pt x="2499077" y="1039989"/>
                  <a:pt x="2963333" y="3386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94499D1-9C59-4759-82FC-0EB94C525912}"/>
              </a:ext>
            </a:extLst>
          </p:cNvPr>
          <p:cNvSpPr/>
          <p:nvPr/>
        </p:nvSpPr>
        <p:spPr>
          <a:xfrm>
            <a:off x="8398182" y="3351788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24ED92A-42C4-4A10-8006-115CEA016A89}"/>
              </a:ext>
            </a:extLst>
          </p:cNvPr>
          <p:cNvSpPr/>
          <p:nvPr/>
        </p:nvSpPr>
        <p:spPr>
          <a:xfrm>
            <a:off x="8398183" y="1921836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97FBAAD-8460-4B8D-8DFE-D455E95D9966}"/>
              </a:ext>
            </a:extLst>
          </p:cNvPr>
          <p:cNvCxnSpPr>
            <a:cxnSpLocks/>
            <a:stCxn id="23" idx="4"/>
            <a:endCxn id="22" idx="0"/>
          </p:cNvCxnSpPr>
          <p:nvPr/>
        </p:nvCxnSpPr>
        <p:spPr>
          <a:xfrm flipH="1">
            <a:off x="8470148" y="2098077"/>
            <a:ext cx="1" cy="1253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408259-6609-4EB9-9AEF-5439A4B2ED06}"/>
              </a:ext>
            </a:extLst>
          </p:cNvPr>
          <p:cNvSpPr txBox="1"/>
          <p:nvPr/>
        </p:nvSpPr>
        <p:spPr>
          <a:xfrm>
            <a:off x="7268452" y="299067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A50C7C-BAEE-485B-81D3-D5399AE3EB49}"/>
                  </a:ext>
                </a:extLst>
              </p:cNvPr>
              <p:cNvSpPr txBox="1"/>
              <p:nvPr/>
            </p:nvSpPr>
            <p:spPr>
              <a:xfrm>
                <a:off x="336502" y="4282949"/>
                <a:ext cx="95503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/>
                  <a:t>신경망에서 경사하강법을 표기할 때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sz="1400"/>
                  <a:t>은 손실함수</a:t>
                </a:r>
                <a:r>
                  <a:rPr lang="en-US" altLang="ko-KR" sz="140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sz="1400"/>
                  <a:t> 는 신경망에서 움직여야할 파라미터</a:t>
                </a:r>
                <a:r>
                  <a:rPr lang="en-US" altLang="ko-KR" sz="1400"/>
                  <a:t>(</a:t>
                </a:r>
                <a:r>
                  <a:rPr lang="ko-KR" altLang="en-US" sz="1400"/>
                  <a:t>가중치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절편</a:t>
                </a:r>
                <a:r>
                  <a:rPr lang="en-US" altLang="ko-KR" sz="1400"/>
                  <a:t>)</a:t>
                </a:r>
                <a:r>
                  <a:rPr lang="ko-KR" altLang="en-US" sz="1400"/>
                  <a:t>를 의미함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A50C7C-BAEE-485B-81D3-D5399AE3E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02" y="4282949"/>
                <a:ext cx="9550307" cy="307777"/>
              </a:xfrm>
              <a:prstGeom prst="rect">
                <a:avLst/>
              </a:prstGeom>
              <a:blipFill>
                <a:blip r:embed="rId6"/>
                <a:stretch>
                  <a:fillRect l="-64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26FAF93-4DF3-4430-ABCA-F77BDE4B4BFB}"/>
              </a:ext>
            </a:extLst>
          </p:cNvPr>
          <p:cNvCxnSpPr>
            <a:cxnSpLocks/>
          </p:cNvCxnSpPr>
          <p:nvPr/>
        </p:nvCxnSpPr>
        <p:spPr>
          <a:xfrm flipH="1">
            <a:off x="8045763" y="3555573"/>
            <a:ext cx="263112" cy="11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83AE236-F353-45B7-8B47-01C77F3F28B4}"/>
              </a:ext>
            </a:extLst>
          </p:cNvPr>
          <p:cNvCxnSpPr>
            <a:cxnSpLocks/>
          </p:cNvCxnSpPr>
          <p:nvPr/>
        </p:nvCxnSpPr>
        <p:spPr>
          <a:xfrm flipH="1">
            <a:off x="8045763" y="1310690"/>
            <a:ext cx="848770" cy="15747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E0509D2B-96B2-4E7F-B996-F03EE5D68CE5}"/>
              </a:ext>
            </a:extLst>
          </p:cNvPr>
          <p:cNvSpPr/>
          <p:nvPr/>
        </p:nvSpPr>
        <p:spPr>
          <a:xfrm>
            <a:off x="7942302" y="3342189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5587A21-E6FE-4A3B-8386-D731F87ACE41}"/>
              </a:ext>
            </a:extLst>
          </p:cNvPr>
          <p:cNvSpPr/>
          <p:nvPr/>
        </p:nvSpPr>
        <p:spPr>
          <a:xfrm>
            <a:off x="7939000" y="2727794"/>
            <a:ext cx="143931" cy="17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56B468-3E70-485E-AB8D-D85A81833119}"/>
                  </a:ext>
                </a:extLst>
              </p:cNvPr>
              <p:cNvSpPr txBox="1"/>
              <p:nvPr/>
            </p:nvSpPr>
            <p:spPr>
              <a:xfrm>
                <a:off x="418002" y="4921362"/>
                <a:ext cx="2034403" cy="443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56B468-3E70-485E-AB8D-D85A81833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02" y="4921362"/>
                <a:ext cx="2034403" cy="443455"/>
              </a:xfrm>
              <a:prstGeom prst="rect">
                <a:avLst/>
              </a:prstGeom>
              <a:blipFill>
                <a:blip r:embed="rId7"/>
                <a:stretch>
                  <a:fillRect l="-6607" r="-1802" b="-10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817891-9BBC-43FE-872F-2DEFC2998968}"/>
                  </a:ext>
                </a:extLst>
              </p:cNvPr>
              <p:cNvSpPr txBox="1"/>
              <p:nvPr/>
            </p:nvSpPr>
            <p:spPr>
              <a:xfrm>
                <a:off x="8412911" y="3670027"/>
                <a:ext cx="318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817891-9BBC-43FE-872F-2DEFC2998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911" y="3670027"/>
                <a:ext cx="318613" cy="276999"/>
              </a:xfrm>
              <a:prstGeom prst="rect">
                <a:avLst/>
              </a:prstGeom>
              <a:blipFill>
                <a:blip r:embed="rId8"/>
                <a:stretch>
                  <a:fillRect l="-5769" r="-5769" b="-2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FA0668-EEF8-41B6-954A-4603EEF4FF6F}"/>
                  </a:ext>
                </a:extLst>
              </p:cNvPr>
              <p:cNvSpPr txBox="1"/>
              <p:nvPr/>
            </p:nvSpPr>
            <p:spPr>
              <a:xfrm>
                <a:off x="7764318" y="3670027"/>
                <a:ext cx="538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FA0668-EEF8-41B6-954A-4603EEF4F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318" y="3670027"/>
                <a:ext cx="538224" cy="276999"/>
              </a:xfrm>
              <a:prstGeom prst="rect">
                <a:avLst/>
              </a:prstGeom>
              <a:blipFill>
                <a:blip r:embed="rId9"/>
                <a:stretch>
                  <a:fillRect l="-3409" r="-1136" b="-2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A7F9FF-19AD-4E77-AEDD-221A90FCD191}"/>
                  </a:ext>
                </a:extLst>
              </p:cNvPr>
              <p:cNvSpPr txBox="1"/>
              <p:nvPr/>
            </p:nvSpPr>
            <p:spPr>
              <a:xfrm>
                <a:off x="3744337" y="5068647"/>
                <a:ext cx="2806730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ko-KR" altLang="en-US" sz="1500"/>
                  <a:t> 이 성립함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A7F9FF-19AD-4E77-AEDD-221A90FCD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337" y="5068647"/>
                <a:ext cx="2806730" cy="230832"/>
              </a:xfrm>
              <a:prstGeom prst="rect">
                <a:avLst/>
              </a:prstGeom>
              <a:blipFill>
                <a:blip r:embed="rId10"/>
                <a:stretch>
                  <a:fillRect l="-2386" t="-23684" r="-2820" b="-47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1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680</Words>
  <Application>Microsoft Office PowerPoint</Application>
  <PresentationFormat>와이드스크린</PresentationFormat>
  <Paragraphs>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Wingdings</vt:lpstr>
      <vt:lpstr>Office 테마</vt:lpstr>
      <vt:lpstr>변화율부터 신경망 학습까지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변화율부터 신경망 학습까지</dc:title>
  <dc:creator>고영민</dc:creator>
  <cp:lastModifiedBy>고영민</cp:lastModifiedBy>
  <cp:revision>120</cp:revision>
  <dcterms:created xsi:type="dcterms:W3CDTF">2024-05-16T05:03:12Z</dcterms:created>
  <dcterms:modified xsi:type="dcterms:W3CDTF">2025-04-20T01:56:01Z</dcterms:modified>
</cp:coreProperties>
</file>