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1945F-2553-4D08-B6F5-17B8B1C63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DCAD6B-F0C9-4016-BAB6-AC1EA7401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F314F-F8E3-44F0-8E6A-9C8C6E96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79EBF-D6FD-48D9-91FE-E4366C21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48546-5C4F-46E2-B52A-007D1497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1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89F70-2920-4155-9AF3-75776D11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97A2-FC7F-4956-B269-52F014513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50B63-AEFA-4B2D-BA0D-FE66BA5E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C32E0-7CC7-4066-87EB-89B56A7E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B2D87-BED5-4080-B13A-6F18ED1C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8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B62A93-62E4-4901-A4F4-C410B5AC1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57EC6C-7BBD-48C7-B994-499AE6A6D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5AAAD-0C03-4CF9-941C-8FE18F89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E53AE0-D533-4967-89DB-0045AD92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17DE2-AE90-4156-BD52-28F2A86C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9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2CB23-D759-4310-9C34-86FE61B9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D1523-6610-4803-9720-22915ADD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433C8-CBB6-45B3-BE67-22EB31E8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8A1C2-DF68-440D-ACB0-D5498C73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83758-EECF-47F5-8CA8-756375DC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5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6459F-49D3-472D-9A55-D7B509EC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84D8DC-FB17-4C3E-A0B9-A71B2E5BD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7FBB7-8A53-45A4-8820-85DA99B2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4F327-0F80-48F7-8D7F-A4D0F498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165F4-8D0A-4070-BEAE-2CDEA992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3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D5A9C-9498-46D4-A72F-BB49BBBD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57EAE0-C3A5-4F47-A15A-D2EB0F2C5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0D4398-68A2-43B8-B21C-3B155844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3656A-B787-46B2-8ACD-78C9E065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82BC2-8661-4DC6-A81C-5A2426C5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F82DF-1AAB-466F-9BC3-3DC81254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3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DCC1C-6EDC-4189-A0B2-609268E0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A37DE9-C543-4583-89E5-6D745463C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684CF1-4167-44F6-A1BB-EECD754BD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2FD1BC-9156-4ACD-A448-8F117319C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4CF4F2-6493-4A54-80F6-8F9B5ACBC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FD9860-8B63-40B3-86C2-CAB9ACEB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B5FBAC-7131-4784-B998-9D50A1D6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FF63D2-B06F-40FF-B793-BD70B5B4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03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3BCE6-B295-47A6-A0FF-3576C000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D0FCF7-969B-45BE-92F0-320262E8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CD491E-AEE5-4FDC-B7F1-E48C0A44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38E6A-7740-421F-B762-60C38CBF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62F060-37B3-48C5-A724-BA8F9871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60CBA4-3D91-4508-A962-E100CC01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58A6E5-34B7-4EBB-9F16-48202974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29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87BD9-3F81-4D57-A573-AF9BCA89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C90D4-0215-4DE4-8DFA-76FD9C3EB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772649-DA4F-4D85-844F-F0BD90D05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41057-1D22-4F70-BD5B-13C17D1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08117-8DF2-4700-BE3A-ABCDCE56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32C230-E9A0-4EC0-8E2C-C5FAF962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2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C55FB-AD10-4F4A-BF4E-7C6206C8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E28931-98F6-46E1-9F1E-CB959B50F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9AF5BC-7F78-4CB0-988D-5E3311646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83F1F-6DD1-48BA-A7DD-4832308C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8E83-2E5A-4E1C-8DC8-DD969170EDCE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7FE68-BE1D-4525-82BD-CBAE6A9D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4A45B-890B-420A-AAC4-C751F719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6869C-76E7-4E0D-979E-820DE951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7EB45-BCC1-4268-990F-781E4AB6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4B75-5857-4E65-9222-21DCDEF9D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88E83-2E5A-4E1C-8DC8-DD969170EDCE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9CAA2-6941-4AAE-B800-9404912CE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21CAA-7A1F-4037-B36E-CFBD58DF7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ED0A-ADF4-4502-B792-A073ABABE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82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22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43.png"/><Relationship Id="rId15" Type="http://schemas.openxmlformats.org/officeDocument/2006/relationships/image" Target="../media/image47.png"/><Relationship Id="rId10" Type="http://schemas.openxmlformats.org/officeDocument/2006/relationships/image" Target="../media/image30.png"/><Relationship Id="rId19" Type="http://schemas.openxmlformats.org/officeDocument/2006/relationships/image" Target="../media/image51.png"/><Relationship Id="rId4" Type="http://schemas.openxmlformats.org/officeDocument/2006/relationships/image" Target="../media/image42.png"/><Relationship Id="rId9" Type="http://schemas.openxmlformats.org/officeDocument/2006/relationships/image" Target="../media/image29.png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1F98E-8618-423C-8DBA-843435001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Deep Neural Network</a:t>
            </a:r>
            <a:r>
              <a:rPr lang="ko-KR" altLang="en-US" sz="4000"/>
              <a:t>의 </a:t>
            </a:r>
            <a:r>
              <a:rPr lang="en-US" altLang="ko-KR" sz="4000"/>
              <a:t>backpropagation </a:t>
            </a:r>
            <a:r>
              <a:rPr lang="ko-KR" altLang="en-US" sz="4000"/>
              <a:t>이해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CA466-4BCA-42D9-8B88-332F0DA19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5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7670213-06A2-44A9-995E-FF2A109C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4965"/>
            <a:ext cx="12192000" cy="4083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39C14A-C4A3-4E4F-816B-90D1F2A2468C}"/>
              </a:ext>
            </a:extLst>
          </p:cNvPr>
          <p:cNvSpPr txBox="1"/>
          <p:nvPr/>
        </p:nvSpPr>
        <p:spPr>
          <a:xfrm>
            <a:off x="152400" y="143933"/>
            <a:ext cx="3869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03_05 Backpropagation </a:t>
            </a:r>
            <a:r>
              <a:rPr lang="ko-KR" altLang="en-US" sz="1600"/>
              <a:t>이해하기 </a:t>
            </a:r>
            <a:r>
              <a:rPr lang="en-US" altLang="ko-KR" sz="1600"/>
              <a:t>(</a:t>
            </a:r>
            <a:r>
              <a:rPr lang="ko-KR" altLang="en-US" sz="1600"/>
              <a:t>참고</a:t>
            </a:r>
            <a:r>
              <a:rPr lang="en-US" altLang="ko-KR" sz="1600"/>
              <a:t>)</a:t>
            </a:r>
            <a:endParaRPr lang="ko-KR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001AEB-8551-44E9-BD3C-D580A9824AB7}"/>
                  </a:ext>
                </a:extLst>
              </p:cNvPr>
              <p:cNvSpPr txBox="1"/>
              <p:nvPr/>
            </p:nvSpPr>
            <p:spPr>
              <a:xfrm>
                <a:off x="304800" y="627207"/>
                <a:ext cx="11594136" cy="2233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300"/>
                  <a:t>Deep Neural Network(DNN) </a:t>
                </a:r>
                <a:r>
                  <a:rPr lang="ko-KR" altLang="en-US" sz="1300"/>
                  <a:t>는 입력 데이터가 주어졌을 때 손실함수를 최소화하는 방향으로 파라미터를 움직이면서 학습함</a:t>
                </a:r>
                <a:r>
                  <a:rPr lang="en-US" altLang="ko-KR" sz="130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3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300"/>
                  <a:t>이때 </a:t>
                </a:r>
                <a:r>
                  <a:rPr lang="en-US" altLang="ko-KR" sz="1300"/>
                  <a:t>DNN</a:t>
                </a:r>
                <a:r>
                  <a:rPr lang="ko-KR" altLang="en-US" sz="1300"/>
                  <a:t>은 선형변환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300"/>
                  <a:t> </a:t>
                </a:r>
                <a:r>
                  <a:rPr lang="ko-KR" altLang="en-US" sz="1300"/>
                  <a:t>와 비선형변환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ko-KR" sz="1300"/>
                  <a:t> </a:t>
                </a:r>
                <a:r>
                  <a:rPr lang="ko-KR" altLang="en-US" sz="1300"/>
                  <a:t>의 반복으로 구성됨</a:t>
                </a:r>
                <a:r>
                  <a:rPr lang="en-US" altLang="ko-KR" sz="130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3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300"/>
                  <a:t>이 중에 선형변환 파라미터인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ko-KR" altLang="en-US" sz="1300"/>
                  <a:t> 가 손실함수를 최소화하는 방향으로 움직이기 위해 경사하강법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300"/>
                  <a:t>을 사용하여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300"/>
                  <a:t> </a:t>
                </a:r>
                <a:r>
                  <a:rPr lang="ko-KR" altLang="en-US" sz="1300"/>
                  <a:t>이 될때까지 반복</a:t>
                </a:r>
                <a:endParaRPr lang="en-US" altLang="ko-KR" sz="13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3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300"/>
                  <a:t>이제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ko-KR" altLang="en-US" sz="1300"/>
                  <a:t> 을 계산해야 하는데 많은 선형변환과 비선형변환의 합성함수로 표현되어 미분이 복잡함</a:t>
                </a:r>
                <a:endParaRPr lang="en-US" altLang="ko-KR" sz="1300"/>
              </a:p>
              <a:p>
                <a:r>
                  <a:rPr lang="en-US" altLang="ko-KR" sz="1300"/>
                  <a:t>-&gt; </a:t>
                </a:r>
                <a:r>
                  <a:rPr lang="ko-KR" altLang="en-US" sz="1300"/>
                  <a:t>각 단계 </a:t>
                </a:r>
                <a:r>
                  <a:rPr lang="en-US" altLang="ko-KR" sz="1300"/>
                  <a:t>(</a:t>
                </a:r>
                <a:r>
                  <a:rPr lang="ko-KR" altLang="en-US" sz="1300"/>
                  <a:t>예</a:t>
                </a:r>
                <a:r>
                  <a:rPr lang="en-US" altLang="ko-KR" sz="130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</m:num>
                      <m:den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1300"/>
                  <a:t>) </a:t>
                </a:r>
                <a:r>
                  <a:rPr lang="ko-KR" altLang="en-US" sz="1300"/>
                  <a:t>의 미분들의 곱으로 복잡한 합성함수의 미분을 정확히 구현할 수 있는 것이 연쇄법칙임</a:t>
                </a:r>
                <a:r>
                  <a:rPr lang="en-US" altLang="ko-KR" sz="1300"/>
                  <a:t>.</a:t>
                </a:r>
              </a:p>
              <a:p>
                <a:r>
                  <a:rPr lang="en-US" altLang="ko-KR" sz="1300"/>
                  <a:t>-&gt; </a:t>
                </a:r>
                <a:r>
                  <a:rPr lang="ko-KR" altLang="en-US" sz="1300"/>
                  <a:t>이 연쇄법칙을 오차역전파 라고도 하며 이를 사용하여 </a:t>
                </a:r>
                <a:r>
                  <a:rPr lang="en-US" altLang="ko-KR" sz="1300"/>
                  <a:t>DNN</a:t>
                </a:r>
                <a:r>
                  <a:rPr lang="ko-KR" altLang="en-US" sz="1300"/>
                  <a:t>을 학습시키고 있음</a:t>
                </a:r>
                <a:r>
                  <a:rPr lang="en-US" altLang="ko-KR" sz="1300"/>
                  <a:t>.</a:t>
                </a:r>
                <a:endParaRPr lang="ko-KR" altLang="en-US" sz="13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001AEB-8551-44E9-BD3C-D580A9824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27207"/>
                <a:ext cx="11594136" cy="2233560"/>
              </a:xfrm>
              <a:prstGeom prst="rect">
                <a:avLst/>
              </a:prstGeom>
              <a:blipFill>
                <a:blip r:embed="rId3"/>
                <a:stretch>
                  <a:fillRect l="-53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300751-D8AE-4665-8B06-9FE1E4053C6A}"/>
              </a:ext>
            </a:extLst>
          </p:cNvPr>
          <p:cNvSpPr txBox="1"/>
          <p:nvPr/>
        </p:nvSpPr>
        <p:spPr>
          <a:xfrm>
            <a:off x="160866" y="169333"/>
            <a:ext cx="82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Step 1.</a:t>
            </a:r>
            <a:endParaRPr lang="ko-KR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B59816-967A-4E07-94F1-3DBF42CC563E}"/>
                  </a:ext>
                </a:extLst>
              </p:cNvPr>
              <p:cNvSpPr txBox="1"/>
              <p:nvPr/>
            </p:nvSpPr>
            <p:spPr>
              <a:xfrm>
                <a:off x="304800" y="627207"/>
                <a:ext cx="7335983" cy="1810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300"/>
                  <a:t>입력 특징이 </a:t>
                </a:r>
                <a:r>
                  <a:rPr lang="en-US" altLang="ko-KR" sz="1300"/>
                  <a:t>1</a:t>
                </a:r>
                <a:r>
                  <a:rPr lang="ko-KR" altLang="en-US" sz="1300"/>
                  <a:t>개인 입력 데이터가 </a:t>
                </a:r>
                <a:r>
                  <a:rPr lang="en-US" altLang="ko-KR" sz="1300"/>
                  <a:t>1</a:t>
                </a:r>
                <a:r>
                  <a:rPr lang="ko-KR" altLang="en-US" sz="1300"/>
                  <a:t>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1300"/>
                  <a:t> </a:t>
                </a:r>
                <a:r>
                  <a:rPr lang="ko-KR" altLang="en-US" sz="1300"/>
                  <a:t>가 주어진 상황에서</a:t>
                </a:r>
                <a:endParaRPr lang="en-US" altLang="ko-KR" sz="13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3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300"/>
                  <a:t>선형변환과</a:t>
                </a:r>
                <a:r>
                  <a:rPr lang="en-US" altLang="ko-KR" sz="1300"/>
                  <a:t> </a:t>
                </a:r>
                <a:r>
                  <a:rPr lang="ko-KR" altLang="en-US" sz="1300"/>
                  <a:t>비선형변환</a:t>
                </a:r>
                <a:r>
                  <a:rPr lang="en-US" altLang="ko-KR" sz="1300"/>
                  <a:t>(</a:t>
                </a:r>
                <a:r>
                  <a:rPr lang="ko-KR" altLang="en-US" sz="1300"/>
                  <a:t>여기서는 시그모이드 활성함수 사용</a:t>
                </a:r>
                <a:r>
                  <a:rPr lang="en-US" altLang="ko-KR" sz="1300"/>
                  <a:t>)</a:t>
                </a:r>
                <a:r>
                  <a:rPr lang="ko-KR" altLang="en-US" sz="1300"/>
                  <a:t>이 </a:t>
                </a:r>
                <a:r>
                  <a:rPr lang="en-US" altLang="ko-KR" sz="1300"/>
                  <a:t>1</a:t>
                </a:r>
                <a:r>
                  <a:rPr lang="ko-KR" altLang="en-US" sz="1300"/>
                  <a:t>개씩 있는 상황</a:t>
                </a:r>
                <a:endParaRPr lang="en-US" altLang="ko-KR" sz="13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3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300"/>
                  <a:t>손실함수가 </a:t>
                </a:r>
                <a:r>
                  <a:rPr lang="en-US" altLang="ko-KR" sz="1300"/>
                  <a:t>Mean Squared Error</a:t>
                </a:r>
                <a:r>
                  <a:rPr lang="ko-KR" altLang="en-US" sz="1300"/>
                  <a:t> 이고</a:t>
                </a:r>
                <a:r>
                  <a:rPr lang="en-US" altLang="ko-KR" sz="1300"/>
                  <a:t> </a:t>
                </a:r>
                <a:r>
                  <a:rPr lang="ko-KR" altLang="en-US" sz="1300"/>
                  <a:t>입력 데이터 </a:t>
                </a:r>
                <a:r>
                  <a:rPr lang="en-US" altLang="ko-KR" sz="1300"/>
                  <a:t>1</a:t>
                </a:r>
                <a:r>
                  <a:rPr lang="ko-KR" altLang="en-US" sz="1300"/>
                  <a:t>개에 대한 레이블을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1300"/>
                  <a:t> 이라고 하자</a:t>
                </a:r>
                <a:r>
                  <a:rPr lang="en-US" altLang="ko-KR" sz="130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3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300"/>
                  <a:t>파라미터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ko-KR" sz="1300"/>
                  <a:t> </a:t>
                </a:r>
                <a:r>
                  <a:rPr lang="ko-KR" altLang="en-US" sz="1300"/>
                  <a:t>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ko-KR" sz="1300"/>
                  <a:t> </a:t>
                </a:r>
                <a:r>
                  <a:rPr lang="ko-KR" altLang="en-US" sz="1300"/>
                  <a:t>의 손실함수 </a:t>
                </a:r>
                <a14:m>
                  <m:oMath xmlns:m="http://schemas.openxmlformats.org/officeDocument/2006/math"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1300"/>
                  <a:t> </a:t>
                </a:r>
                <a:r>
                  <a:rPr lang="ko-KR" altLang="en-US" sz="1300"/>
                  <a:t>에 대한 합성함수 미분은 오차역전파로 구해보자</a:t>
                </a:r>
                <a:r>
                  <a:rPr lang="en-US" altLang="ko-KR" sz="130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sz="13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B59816-967A-4E07-94F1-3DBF42CC5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627207"/>
                <a:ext cx="7335983" cy="1810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타원 5">
            <a:extLst>
              <a:ext uri="{FF2B5EF4-FFF2-40B4-BE49-F238E27FC236}">
                <a16:creationId xmlns:a16="http://schemas.microsoft.com/office/drawing/2014/main" id="{4E8D6A17-B51C-4CAC-ACEF-B8665960708F}"/>
              </a:ext>
            </a:extLst>
          </p:cNvPr>
          <p:cNvSpPr/>
          <p:nvPr/>
        </p:nvSpPr>
        <p:spPr>
          <a:xfrm>
            <a:off x="2362200" y="3061483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E8092-C80C-433B-BEE4-E286BFA0908F}"/>
                  </a:ext>
                </a:extLst>
              </p:cNvPr>
              <p:cNvSpPr txBox="1"/>
              <p:nvPr/>
            </p:nvSpPr>
            <p:spPr>
              <a:xfrm>
                <a:off x="1078712" y="3146747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E8092-C80C-433B-BEE4-E286BFA09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12" y="3146747"/>
                <a:ext cx="453650" cy="345929"/>
              </a:xfrm>
              <a:prstGeom prst="rect">
                <a:avLst/>
              </a:prstGeom>
              <a:blipFill>
                <a:blip r:embed="rId3"/>
                <a:stretch>
                  <a:fillRect l="-4054" t="-3509" r="-8108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C05B2E-1636-4F13-A4E1-655F684EBA8E}"/>
                  </a:ext>
                </a:extLst>
              </p:cNvPr>
              <p:cNvSpPr txBox="1"/>
              <p:nvPr/>
            </p:nvSpPr>
            <p:spPr>
              <a:xfrm>
                <a:off x="2376675" y="3146749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C05B2E-1636-4F13-A4E1-655F684E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675" y="3146749"/>
                <a:ext cx="453650" cy="345929"/>
              </a:xfrm>
              <a:prstGeom prst="rect">
                <a:avLst/>
              </a:prstGeom>
              <a:blipFill>
                <a:blip r:embed="rId4"/>
                <a:stretch>
                  <a:fillRect l="-4054" t="-3509" r="-8108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58D5D649-544E-4EBE-9746-53C0E6172659}"/>
              </a:ext>
            </a:extLst>
          </p:cNvPr>
          <p:cNvSpPr/>
          <p:nvPr/>
        </p:nvSpPr>
        <p:spPr>
          <a:xfrm>
            <a:off x="4775200" y="3061483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6F101C-E6BB-4257-8B9E-BC63E32B5FA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844800" y="3319717"/>
            <a:ext cx="1930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C15FBF-05A7-4ACC-AC4D-D8B0795BE9C7}"/>
                  </a:ext>
                </a:extLst>
              </p:cNvPr>
              <p:cNvSpPr txBox="1"/>
              <p:nvPr/>
            </p:nvSpPr>
            <p:spPr>
              <a:xfrm>
                <a:off x="3582365" y="3392595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C15FBF-05A7-4ACC-AC4D-D8B0795BE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365" y="3392595"/>
                <a:ext cx="514115" cy="345929"/>
              </a:xfrm>
              <a:prstGeom prst="rect">
                <a:avLst/>
              </a:prstGeom>
              <a:blipFill>
                <a:blip r:embed="rId5"/>
                <a:stretch>
                  <a:fillRect l="-3571" t="-3571" r="-7143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307C1-E919-4D97-97E5-614861C130A4}"/>
                  </a:ext>
                </a:extLst>
              </p:cNvPr>
              <p:cNvSpPr txBox="1"/>
              <p:nvPr/>
            </p:nvSpPr>
            <p:spPr>
              <a:xfrm>
                <a:off x="3552942" y="2557087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307C1-E919-4D97-97E5-614861C13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942" y="2557087"/>
                <a:ext cx="514115" cy="345929"/>
              </a:xfrm>
              <a:prstGeom prst="rect">
                <a:avLst/>
              </a:prstGeom>
              <a:blipFill>
                <a:blip r:embed="rId6"/>
                <a:stretch>
                  <a:fillRect l="-3571" t="-3509" r="-714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8B2CFFE-B88C-4A42-AE01-DE6C4256C7E8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4067057" y="2730052"/>
            <a:ext cx="949443" cy="3314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F6E761-3EB3-48ED-8D58-E29E199EC23D}"/>
                  </a:ext>
                </a:extLst>
              </p:cNvPr>
              <p:cNvSpPr txBox="1"/>
              <p:nvPr/>
            </p:nvSpPr>
            <p:spPr>
              <a:xfrm>
                <a:off x="4780858" y="3146750"/>
                <a:ext cx="471283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F6E761-3EB3-48ED-8D58-E29E199EC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858" y="3146750"/>
                <a:ext cx="471283" cy="345929"/>
              </a:xfrm>
              <a:prstGeom prst="rect">
                <a:avLst/>
              </a:prstGeom>
              <a:blipFill>
                <a:blip r:embed="rId7"/>
                <a:stretch>
                  <a:fillRect l="-8974" t="-3509" r="-7692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65C4DC-C4C7-4FD6-8A69-72B354DA118D}"/>
                  </a:ext>
                </a:extLst>
              </p:cNvPr>
              <p:cNvSpPr txBox="1"/>
              <p:nvPr/>
            </p:nvSpPr>
            <p:spPr>
              <a:xfrm>
                <a:off x="6931952" y="3146749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65C4DC-C4C7-4FD6-8A69-72B354DA1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52" y="3146749"/>
                <a:ext cx="453650" cy="345929"/>
              </a:xfrm>
              <a:prstGeom prst="rect">
                <a:avLst/>
              </a:prstGeom>
              <a:blipFill>
                <a:blip r:embed="rId8"/>
                <a:stretch>
                  <a:fillRect l="-4000" t="-3509" r="-8000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4EC8148E-5BB4-4183-ADC5-470248FB9DED}"/>
              </a:ext>
            </a:extLst>
          </p:cNvPr>
          <p:cNvSpPr/>
          <p:nvPr/>
        </p:nvSpPr>
        <p:spPr>
          <a:xfrm>
            <a:off x="6917477" y="3061483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2B88322-874A-4C22-A0B9-15D69DEF0639}"/>
              </a:ext>
            </a:extLst>
          </p:cNvPr>
          <p:cNvCxnSpPr>
            <a:cxnSpLocks/>
            <a:stCxn id="9" idx="6"/>
            <a:endCxn id="25" idx="2"/>
          </p:cNvCxnSpPr>
          <p:nvPr/>
        </p:nvCxnSpPr>
        <p:spPr>
          <a:xfrm>
            <a:off x="5257800" y="3319717"/>
            <a:ext cx="16596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7B2C4ECD-8BED-40B4-98F5-EEC3B78443FA}"/>
              </a:ext>
            </a:extLst>
          </p:cNvPr>
          <p:cNvSpPr/>
          <p:nvPr/>
        </p:nvSpPr>
        <p:spPr>
          <a:xfrm>
            <a:off x="9059754" y="3061483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76CDB5-4F10-4723-B6AE-47478CE2878D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>
            <a:off x="7400077" y="3319717"/>
            <a:ext cx="16596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E92071-6963-47E1-90DC-2AD9DA2724F0}"/>
                  </a:ext>
                </a:extLst>
              </p:cNvPr>
              <p:cNvSpPr txBox="1"/>
              <p:nvPr/>
            </p:nvSpPr>
            <p:spPr>
              <a:xfrm>
                <a:off x="9059754" y="3181213"/>
                <a:ext cx="453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E92071-6963-47E1-90DC-2AD9DA272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754" y="3181213"/>
                <a:ext cx="453650" cy="276999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745721-E963-4A97-81EF-2FAABFC3FD02}"/>
                  </a:ext>
                </a:extLst>
              </p:cNvPr>
              <p:cNvSpPr txBox="1"/>
              <p:nvPr/>
            </p:nvSpPr>
            <p:spPr>
              <a:xfrm>
                <a:off x="5862946" y="2951713"/>
                <a:ext cx="47833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745721-E963-4A97-81EF-2FAABFC3F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46" y="2951713"/>
                <a:ext cx="478336" cy="288477"/>
              </a:xfrm>
              <a:prstGeom prst="rect">
                <a:avLst/>
              </a:prstGeom>
              <a:blipFill>
                <a:blip r:embed="rId10"/>
                <a:stretch>
                  <a:fillRect l="-3846" t="-4167" r="-7692"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8188AD5-B981-414F-8ACC-6E4A796FCC61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1532362" y="3319712"/>
            <a:ext cx="829838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07A6C-10ED-44D1-8DBE-98CC191E2BCE}"/>
                  </a:ext>
                </a:extLst>
              </p:cNvPr>
              <p:cNvSpPr txBox="1"/>
              <p:nvPr/>
            </p:nvSpPr>
            <p:spPr>
              <a:xfrm>
                <a:off x="5156800" y="3422426"/>
                <a:ext cx="471283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07A6C-10ED-44D1-8DBE-98CC191E2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00" y="3422426"/>
                <a:ext cx="471283" cy="345929"/>
              </a:xfrm>
              <a:prstGeom prst="rect">
                <a:avLst/>
              </a:prstGeom>
              <a:blipFill>
                <a:blip r:embed="rId11"/>
                <a:stretch>
                  <a:fillRect l="-9091" t="-3509" r="-7792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3A88C5-71D4-4239-8C1B-71245A384E41}"/>
                  </a:ext>
                </a:extLst>
              </p:cNvPr>
              <p:cNvSpPr txBox="1"/>
              <p:nvPr/>
            </p:nvSpPr>
            <p:spPr>
              <a:xfrm>
                <a:off x="7330185" y="3404979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3A88C5-71D4-4239-8C1B-71245A384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185" y="3404979"/>
                <a:ext cx="453650" cy="345929"/>
              </a:xfrm>
              <a:prstGeom prst="rect">
                <a:avLst/>
              </a:prstGeom>
              <a:blipFill>
                <a:blip r:embed="rId12"/>
                <a:stretch>
                  <a:fillRect l="-4000" t="-3571" r="-8000"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63E0DC-1AF8-450B-A272-4D645B7638AB}"/>
                  </a:ext>
                </a:extLst>
              </p:cNvPr>
              <p:cNvSpPr txBox="1"/>
              <p:nvPr/>
            </p:nvSpPr>
            <p:spPr>
              <a:xfrm>
                <a:off x="1078712" y="4361443"/>
                <a:ext cx="2284984" cy="347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63E0DC-1AF8-450B-A272-4D645B763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12" y="4361443"/>
                <a:ext cx="2284984" cy="347916"/>
              </a:xfrm>
              <a:prstGeom prst="rect">
                <a:avLst/>
              </a:prstGeom>
              <a:blipFill>
                <a:blip r:embed="rId13"/>
                <a:stretch>
                  <a:fillRect l="-1600" t="-3448" r="-1067" b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BE4F3A-CEE7-4660-9041-B940A5BB0041}"/>
                  </a:ext>
                </a:extLst>
              </p:cNvPr>
              <p:cNvSpPr txBox="1"/>
              <p:nvPr/>
            </p:nvSpPr>
            <p:spPr>
              <a:xfrm>
                <a:off x="1078712" y="4998405"/>
                <a:ext cx="1875192" cy="617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BE4F3A-CEE7-4660-9041-B940A5BB0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12" y="4998405"/>
                <a:ext cx="1875192" cy="6176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8E4362-8011-4157-8FCE-1CBCABBFB649}"/>
                  </a:ext>
                </a:extLst>
              </p:cNvPr>
              <p:cNvSpPr txBox="1"/>
              <p:nvPr/>
            </p:nvSpPr>
            <p:spPr>
              <a:xfrm>
                <a:off x="1135521" y="5905057"/>
                <a:ext cx="1681421" cy="469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8E4362-8011-4157-8FCE-1CBCABBF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21" y="5905057"/>
                <a:ext cx="1681421" cy="4692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E81C0BF-E220-4C43-8392-D02FE182DCE0}"/>
                  </a:ext>
                </a:extLst>
              </p:cNvPr>
              <p:cNvSpPr txBox="1"/>
              <p:nvPr/>
            </p:nvSpPr>
            <p:spPr>
              <a:xfrm>
                <a:off x="4830013" y="5725604"/>
                <a:ext cx="3275705" cy="706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  <m:r>
                                        <a:rPr lang="en-US" altLang="ko-K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E81C0BF-E220-4C43-8392-D02FE182D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013" y="5725604"/>
                <a:ext cx="3275705" cy="7069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2FF3AAC-8DEB-4DBA-A42B-665223C4A250}"/>
              </a:ext>
            </a:extLst>
          </p:cNvPr>
          <p:cNvCxnSpPr>
            <a:cxnSpLocks/>
          </p:cNvCxnSpPr>
          <p:nvPr/>
        </p:nvCxnSpPr>
        <p:spPr>
          <a:xfrm>
            <a:off x="3649133" y="6079067"/>
            <a:ext cx="1126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F0B6EF-29E5-427F-A310-415DEED3AD68}"/>
                  </a:ext>
                </a:extLst>
              </p:cNvPr>
              <p:cNvSpPr txBox="1"/>
              <p:nvPr/>
            </p:nvSpPr>
            <p:spPr>
              <a:xfrm>
                <a:off x="9034775" y="4958458"/>
                <a:ext cx="647036" cy="657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F0B6EF-29E5-427F-A310-415DEED3A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775" y="4958458"/>
                <a:ext cx="647036" cy="657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0663C4A-733B-4862-BD79-28A08266F7BA}"/>
                  </a:ext>
                </a:extLst>
              </p:cNvPr>
              <p:cNvSpPr txBox="1"/>
              <p:nvPr/>
            </p:nvSpPr>
            <p:spPr>
              <a:xfrm>
                <a:off x="9983041" y="4958458"/>
                <a:ext cx="647036" cy="6700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0663C4A-733B-4862-BD79-28A08266F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041" y="4958458"/>
                <a:ext cx="647036" cy="6700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4BD889-6F5F-4505-8B74-9C6D8CEF72B0}"/>
                  </a:ext>
                </a:extLst>
              </p:cNvPr>
              <p:cNvSpPr txBox="1"/>
              <p:nvPr/>
            </p:nvSpPr>
            <p:spPr>
              <a:xfrm>
                <a:off x="9681811" y="5856573"/>
                <a:ext cx="179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B4BD889-6F5F-4505-8B74-9C6D8CEF7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11" y="5856573"/>
                <a:ext cx="179536" cy="276999"/>
              </a:xfrm>
              <a:prstGeom prst="rect">
                <a:avLst/>
              </a:prstGeom>
              <a:blipFill>
                <a:blip r:embed="rId19"/>
                <a:stretch>
                  <a:fillRect l="-20000" r="-23333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타원 58">
            <a:extLst>
              <a:ext uri="{FF2B5EF4-FFF2-40B4-BE49-F238E27FC236}">
                <a16:creationId xmlns:a16="http://schemas.microsoft.com/office/drawing/2014/main" id="{8F911928-F158-4B9B-BCB6-AAEDD0B10BEA}"/>
              </a:ext>
            </a:extLst>
          </p:cNvPr>
          <p:cNvSpPr/>
          <p:nvPr/>
        </p:nvSpPr>
        <p:spPr>
          <a:xfrm>
            <a:off x="8698996" y="4700223"/>
            <a:ext cx="2284983" cy="16740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59BB0A-BBEA-49B8-844E-150120C6E3BE}"/>
              </a:ext>
            </a:extLst>
          </p:cNvPr>
          <p:cNvSpPr txBox="1"/>
          <p:nvPr/>
        </p:nvSpPr>
        <p:spPr>
          <a:xfrm>
            <a:off x="5296161" y="5241650"/>
            <a:ext cx="26965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rgbClr val="FF0000"/>
                </a:solidFill>
              </a:rPr>
              <a:t>간단한 경우임에도 불구하고 복잡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8CBC31E-589A-4A30-B66C-B7C0B6CF8681}"/>
                  </a:ext>
                </a:extLst>
              </p:cNvPr>
              <p:cNvSpPr txBox="1"/>
              <p:nvPr/>
            </p:nvSpPr>
            <p:spPr>
              <a:xfrm>
                <a:off x="9620635" y="2852932"/>
                <a:ext cx="1492653" cy="417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8CBC31E-589A-4A30-B66C-B7C0B6CF8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635" y="2852932"/>
                <a:ext cx="1492653" cy="417102"/>
              </a:xfrm>
              <a:prstGeom prst="rect">
                <a:avLst/>
              </a:prstGeom>
              <a:blipFill>
                <a:blip r:embed="rId20"/>
                <a:stretch>
                  <a:fillRect l="-1633" b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23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4E8D6A17-B51C-4CAC-ACEF-B8665960708F}"/>
              </a:ext>
            </a:extLst>
          </p:cNvPr>
          <p:cNvSpPr/>
          <p:nvPr/>
        </p:nvSpPr>
        <p:spPr>
          <a:xfrm>
            <a:off x="1827518" y="627494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E8092-C80C-433B-BEE4-E286BFA0908F}"/>
                  </a:ext>
                </a:extLst>
              </p:cNvPr>
              <p:cNvSpPr txBox="1"/>
              <p:nvPr/>
            </p:nvSpPr>
            <p:spPr>
              <a:xfrm>
                <a:off x="544030" y="712758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E8092-C80C-433B-BEE4-E286BFA09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0" y="712758"/>
                <a:ext cx="453650" cy="345929"/>
              </a:xfrm>
              <a:prstGeom prst="rect">
                <a:avLst/>
              </a:prstGeom>
              <a:blipFill>
                <a:blip r:embed="rId2"/>
                <a:stretch>
                  <a:fillRect l="-4000" t="-3509" r="-8000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C05B2E-1636-4F13-A4E1-655F684EBA8E}"/>
                  </a:ext>
                </a:extLst>
              </p:cNvPr>
              <p:cNvSpPr txBox="1"/>
              <p:nvPr/>
            </p:nvSpPr>
            <p:spPr>
              <a:xfrm>
                <a:off x="1841993" y="712760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C05B2E-1636-4F13-A4E1-655F684E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93" y="712760"/>
                <a:ext cx="453650" cy="345929"/>
              </a:xfrm>
              <a:prstGeom prst="rect">
                <a:avLst/>
              </a:prstGeom>
              <a:blipFill>
                <a:blip r:embed="rId3"/>
                <a:stretch>
                  <a:fillRect l="-4000" t="-3509" r="-8000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58D5D649-544E-4EBE-9746-53C0E6172659}"/>
              </a:ext>
            </a:extLst>
          </p:cNvPr>
          <p:cNvSpPr/>
          <p:nvPr/>
        </p:nvSpPr>
        <p:spPr>
          <a:xfrm>
            <a:off x="4240518" y="627494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6F101C-E6BB-4257-8B9E-BC63E32B5FA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310118" y="885728"/>
            <a:ext cx="1930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C15FBF-05A7-4ACC-AC4D-D8B0795BE9C7}"/>
                  </a:ext>
                </a:extLst>
              </p:cNvPr>
              <p:cNvSpPr txBox="1"/>
              <p:nvPr/>
            </p:nvSpPr>
            <p:spPr>
              <a:xfrm>
                <a:off x="3047683" y="958606"/>
                <a:ext cx="514115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C15FBF-05A7-4ACC-AC4D-D8B0795BE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683" y="958606"/>
                <a:ext cx="514115" cy="345929"/>
              </a:xfrm>
              <a:prstGeom prst="rect">
                <a:avLst/>
              </a:prstGeom>
              <a:blipFill>
                <a:blip r:embed="rId4"/>
                <a:stretch>
                  <a:fillRect l="-3571" t="-3509" r="-714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307C1-E919-4D97-97E5-614861C130A4}"/>
                  </a:ext>
                </a:extLst>
              </p:cNvPr>
              <p:cNvSpPr txBox="1"/>
              <p:nvPr/>
            </p:nvSpPr>
            <p:spPr>
              <a:xfrm>
                <a:off x="3018260" y="123098"/>
                <a:ext cx="514115" cy="347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307C1-E919-4D97-97E5-614861C13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260" y="123098"/>
                <a:ext cx="514115" cy="347916"/>
              </a:xfrm>
              <a:prstGeom prst="rect">
                <a:avLst/>
              </a:prstGeom>
              <a:blipFill>
                <a:blip r:embed="rId5"/>
                <a:stretch>
                  <a:fillRect l="-3571" t="-3509" r="-8333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8B2CFFE-B88C-4A42-AE01-DE6C4256C7E8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3532375" y="297056"/>
            <a:ext cx="949443" cy="3304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F6E761-3EB3-48ED-8D58-E29E199EC23D}"/>
                  </a:ext>
                </a:extLst>
              </p:cNvPr>
              <p:cNvSpPr txBox="1"/>
              <p:nvPr/>
            </p:nvSpPr>
            <p:spPr>
              <a:xfrm>
                <a:off x="4246176" y="712761"/>
                <a:ext cx="471283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F6E761-3EB3-48ED-8D58-E29E199EC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176" y="712761"/>
                <a:ext cx="471283" cy="345929"/>
              </a:xfrm>
              <a:prstGeom prst="rect">
                <a:avLst/>
              </a:prstGeom>
              <a:blipFill>
                <a:blip r:embed="rId6"/>
                <a:stretch>
                  <a:fillRect l="-9091" t="-3509" r="-7792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65C4DC-C4C7-4FD6-8A69-72B354DA118D}"/>
                  </a:ext>
                </a:extLst>
              </p:cNvPr>
              <p:cNvSpPr txBox="1"/>
              <p:nvPr/>
            </p:nvSpPr>
            <p:spPr>
              <a:xfrm>
                <a:off x="6397270" y="712760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65C4DC-C4C7-4FD6-8A69-72B354DA1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270" y="712760"/>
                <a:ext cx="453650" cy="345929"/>
              </a:xfrm>
              <a:prstGeom prst="rect">
                <a:avLst/>
              </a:prstGeom>
              <a:blipFill>
                <a:blip r:embed="rId7"/>
                <a:stretch>
                  <a:fillRect l="-4000" t="-3509" r="-8000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4EC8148E-5BB4-4183-ADC5-470248FB9DED}"/>
              </a:ext>
            </a:extLst>
          </p:cNvPr>
          <p:cNvSpPr/>
          <p:nvPr/>
        </p:nvSpPr>
        <p:spPr>
          <a:xfrm>
            <a:off x="6382795" y="627494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2B88322-874A-4C22-A0B9-15D69DEF0639}"/>
              </a:ext>
            </a:extLst>
          </p:cNvPr>
          <p:cNvCxnSpPr>
            <a:cxnSpLocks/>
            <a:stCxn id="9" idx="6"/>
            <a:endCxn id="25" idx="2"/>
          </p:cNvCxnSpPr>
          <p:nvPr/>
        </p:nvCxnSpPr>
        <p:spPr>
          <a:xfrm>
            <a:off x="4723118" y="885728"/>
            <a:ext cx="16596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7B2C4ECD-8BED-40B4-98F5-EEC3B78443FA}"/>
              </a:ext>
            </a:extLst>
          </p:cNvPr>
          <p:cNvSpPr/>
          <p:nvPr/>
        </p:nvSpPr>
        <p:spPr>
          <a:xfrm>
            <a:off x="8525072" y="627494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76CDB5-4F10-4723-B6AE-47478CE2878D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>
            <a:off x="6865395" y="885728"/>
            <a:ext cx="16596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E92071-6963-47E1-90DC-2AD9DA2724F0}"/>
                  </a:ext>
                </a:extLst>
              </p:cNvPr>
              <p:cNvSpPr txBox="1"/>
              <p:nvPr/>
            </p:nvSpPr>
            <p:spPr>
              <a:xfrm>
                <a:off x="8525072" y="747224"/>
                <a:ext cx="453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E92071-6963-47E1-90DC-2AD9DA272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72" y="747224"/>
                <a:ext cx="453650" cy="276999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745721-E963-4A97-81EF-2FAABFC3FD02}"/>
                  </a:ext>
                </a:extLst>
              </p:cNvPr>
              <p:cNvSpPr txBox="1"/>
              <p:nvPr/>
            </p:nvSpPr>
            <p:spPr>
              <a:xfrm>
                <a:off x="5328264" y="517724"/>
                <a:ext cx="47833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745721-E963-4A97-81EF-2FAABFC3F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264" y="517724"/>
                <a:ext cx="478336" cy="288477"/>
              </a:xfrm>
              <a:prstGeom prst="rect">
                <a:avLst/>
              </a:prstGeom>
              <a:blipFill>
                <a:blip r:embed="rId9"/>
                <a:stretch>
                  <a:fillRect l="-3797" t="-4255" r="-7595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8188AD5-B981-414F-8ACC-6E4A796FCC61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997680" y="885723"/>
            <a:ext cx="829838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07A6C-10ED-44D1-8DBE-98CC191E2BCE}"/>
                  </a:ext>
                </a:extLst>
              </p:cNvPr>
              <p:cNvSpPr txBox="1"/>
              <p:nvPr/>
            </p:nvSpPr>
            <p:spPr>
              <a:xfrm>
                <a:off x="4622118" y="988437"/>
                <a:ext cx="471283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07A6C-10ED-44D1-8DBE-98CC191E2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118" y="988437"/>
                <a:ext cx="471283" cy="345929"/>
              </a:xfrm>
              <a:prstGeom prst="rect">
                <a:avLst/>
              </a:prstGeom>
              <a:blipFill>
                <a:blip r:embed="rId10"/>
                <a:stretch>
                  <a:fillRect l="-8974" t="-3509" r="-7692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3A88C5-71D4-4239-8C1B-71245A384E41}"/>
                  </a:ext>
                </a:extLst>
              </p:cNvPr>
              <p:cNvSpPr txBox="1"/>
              <p:nvPr/>
            </p:nvSpPr>
            <p:spPr>
              <a:xfrm>
                <a:off x="6795503" y="970990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3A88C5-71D4-4239-8C1B-71245A384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03" y="970990"/>
                <a:ext cx="453650" cy="345929"/>
              </a:xfrm>
              <a:prstGeom prst="rect">
                <a:avLst/>
              </a:prstGeom>
              <a:blipFill>
                <a:blip r:embed="rId11"/>
                <a:stretch>
                  <a:fillRect l="-4054" t="-3509" r="-8108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63E0DC-1AF8-450B-A272-4D645B7638AB}"/>
                  </a:ext>
                </a:extLst>
              </p:cNvPr>
              <p:cNvSpPr txBox="1"/>
              <p:nvPr/>
            </p:nvSpPr>
            <p:spPr>
              <a:xfrm>
                <a:off x="544030" y="3962891"/>
                <a:ext cx="2030236" cy="309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63E0DC-1AF8-450B-A272-4D645B763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0" y="3962891"/>
                <a:ext cx="2030236" cy="309315"/>
              </a:xfrm>
              <a:prstGeom prst="rect">
                <a:avLst/>
              </a:prstGeom>
              <a:blipFill>
                <a:blip r:embed="rId12"/>
                <a:stretch>
                  <a:fillRect l="-1502" r="-901"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BE4F3A-CEE7-4660-9041-B940A5BB0041}"/>
                  </a:ext>
                </a:extLst>
              </p:cNvPr>
              <p:cNvSpPr txBox="1"/>
              <p:nvPr/>
            </p:nvSpPr>
            <p:spPr>
              <a:xfrm>
                <a:off x="544030" y="4814083"/>
                <a:ext cx="1667251" cy="54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Sup>
                                <m:sSubSup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BE4F3A-CEE7-4660-9041-B940A5BB0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0" y="4814083"/>
                <a:ext cx="1667251" cy="5488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8E4362-8011-4157-8FCE-1CBCABBFB649}"/>
                  </a:ext>
                </a:extLst>
              </p:cNvPr>
              <p:cNvSpPr txBox="1"/>
              <p:nvPr/>
            </p:nvSpPr>
            <p:spPr>
              <a:xfrm>
                <a:off x="544030" y="5825823"/>
                <a:ext cx="3676135" cy="417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8E4362-8011-4157-8FCE-1CBCABBF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0" y="5825823"/>
                <a:ext cx="3676135" cy="417102"/>
              </a:xfrm>
              <a:prstGeom prst="rect">
                <a:avLst/>
              </a:prstGeom>
              <a:blipFill>
                <a:blip r:embed="rId14"/>
                <a:stretch>
                  <a:fillRect l="-332" b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3971104-E6B3-4243-B606-BCD947A4FF74}"/>
              </a:ext>
            </a:extLst>
          </p:cNvPr>
          <p:cNvSpPr txBox="1"/>
          <p:nvPr/>
        </p:nvSpPr>
        <p:spPr>
          <a:xfrm>
            <a:off x="208842" y="1505427"/>
            <a:ext cx="157767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rgbClr val="FF0000"/>
                </a:solidFill>
              </a:rPr>
              <a:t>연쇄법칙으로 전개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A8402D-3107-4988-BE62-4763D4B62FBF}"/>
                  </a:ext>
                </a:extLst>
              </p:cNvPr>
              <p:cNvSpPr txBox="1"/>
              <p:nvPr/>
            </p:nvSpPr>
            <p:spPr>
              <a:xfrm>
                <a:off x="5157726" y="3767902"/>
                <a:ext cx="1172949" cy="655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A8402D-3107-4988-BE62-4763D4B62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26" y="3767902"/>
                <a:ext cx="1172949" cy="6558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65E146-2072-40B6-829B-5D822A39D109}"/>
              </a:ext>
            </a:extLst>
          </p:cNvPr>
          <p:cNvCxnSpPr>
            <a:stCxn id="48" idx="3"/>
            <a:endCxn id="30" idx="1"/>
          </p:cNvCxnSpPr>
          <p:nvPr/>
        </p:nvCxnSpPr>
        <p:spPr>
          <a:xfrm flipV="1">
            <a:off x="2574266" y="4095813"/>
            <a:ext cx="2583460" cy="2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DD16197-4E80-448B-8911-DB47C2040C7B}"/>
              </a:ext>
            </a:extLst>
          </p:cNvPr>
          <p:cNvCxnSpPr/>
          <p:nvPr/>
        </p:nvCxnSpPr>
        <p:spPr>
          <a:xfrm>
            <a:off x="2808286" y="5262915"/>
            <a:ext cx="2328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BCAD1DF-06CC-4731-8A85-7F9FACA0C03A}"/>
                  </a:ext>
                </a:extLst>
              </p:cNvPr>
              <p:cNvSpPr txBox="1"/>
              <p:nvPr/>
            </p:nvSpPr>
            <p:spPr>
              <a:xfrm>
                <a:off x="5159413" y="4893968"/>
                <a:ext cx="2056140" cy="655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BCAD1DF-06CC-4731-8A85-7F9FACA0C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413" y="4893968"/>
                <a:ext cx="2056140" cy="655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097B33-0EE2-4373-9865-A04D3ECA11E2}"/>
                  </a:ext>
                </a:extLst>
              </p:cNvPr>
              <p:cNvSpPr txBox="1"/>
              <p:nvPr/>
            </p:nvSpPr>
            <p:spPr>
              <a:xfrm>
                <a:off x="5157726" y="5825823"/>
                <a:ext cx="1758687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097B33-0EE2-4373-9865-A04D3ECA1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26" y="5825823"/>
                <a:ext cx="1758687" cy="5843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49D1B70-0035-41C1-BD72-05378693B041}"/>
              </a:ext>
            </a:extLst>
          </p:cNvPr>
          <p:cNvCxnSpPr>
            <a:cxnSpLocks/>
          </p:cNvCxnSpPr>
          <p:nvPr/>
        </p:nvCxnSpPr>
        <p:spPr>
          <a:xfrm>
            <a:off x="4680785" y="6117381"/>
            <a:ext cx="476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CB3F98-6825-41BC-80D0-AC004A818594}"/>
                  </a:ext>
                </a:extLst>
              </p:cNvPr>
              <p:cNvSpPr txBox="1"/>
              <p:nvPr/>
            </p:nvSpPr>
            <p:spPr>
              <a:xfrm>
                <a:off x="7689420" y="3765913"/>
                <a:ext cx="957185" cy="657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CB3F98-6825-41BC-80D0-AC004A81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420" y="3765913"/>
                <a:ext cx="957185" cy="6576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A0C34A-C4F4-4303-A9D2-C0ED6F2608CE}"/>
                  </a:ext>
                </a:extLst>
              </p:cNvPr>
              <p:cNvSpPr txBox="1"/>
              <p:nvPr/>
            </p:nvSpPr>
            <p:spPr>
              <a:xfrm>
                <a:off x="8168012" y="1797815"/>
                <a:ext cx="3377848" cy="877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ko-KR" altLang="en-US" sz="1400" b="1">
                    <a:solidFill>
                      <a:srgbClr val="FF0000"/>
                    </a:solidFill>
                  </a:rPr>
                  <a:t>이라는 </a:t>
                </a:r>
                <a:r>
                  <a:rPr lang="ko-KR" altLang="en-US" sz="1300" b="1">
                    <a:solidFill>
                      <a:srgbClr val="FF0000"/>
                    </a:solidFill>
                  </a:rPr>
                  <a:t>복잡한 합성함수가</a:t>
                </a:r>
                <a:endParaRPr lang="en-US" altLang="ko-KR" sz="1300" b="1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300" b="1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300" b="1">
                    <a:solidFill>
                      <a:srgbClr val="FF0000"/>
                    </a:solidFill>
                  </a:rPr>
                  <a:t>각 단계에서의 미분들의 곱으로 표현됨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A0C34A-C4F4-4303-A9D2-C0ED6F260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012" y="1797815"/>
                <a:ext cx="3377848" cy="877741"/>
              </a:xfrm>
              <a:prstGeom prst="rect">
                <a:avLst/>
              </a:prstGeom>
              <a:blipFill>
                <a:blip r:embed="rId19"/>
                <a:stretch>
                  <a:fillRect l="-361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25A266F-F11B-4A34-A1E9-471BDABFC197}"/>
                  </a:ext>
                </a:extLst>
              </p:cNvPr>
              <p:cNvSpPr txBox="1"/>
              <p:nvPr/>
            </p:nvSpPr>
            <p:spPr>
              <a:xfrm>
                <a:off x="650514" y="1885280"/>
                <a:ext cx="5632376" cy="508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6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25A266F-F11B-4A34-A1E9-471BDABFC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14" y="1885280"/>
                <a:ext cx="5632376" cy="508024"/>
              </a:xfrm>
              <a:prstGeom prst="rect">
                <a:avLst/>
              </a:prstGeom>
              <a:blipFill>
                <a:blip r:embed="rId20"/>
                <a:stretch>
                  <a:fillRect l="-108" b="-1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EB5247-40C4-4894-B413-41D84A1A0251}"/>
                  </a:ext>
                </a:extLst>
              </p:cNvPr>
              <p:cNvSpPr txBox="1"/>
              <p:nvPr/>
            </p:nvSpPr>
            <p:spPr>
              <a:xfrm>
                <a:off x="674174" y="2617820"/>
                <a:ext cx="5416611" cy="509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6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7EB5247-40C4-4894-B413-41D84A1A0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74" y="2617820"/>
                <a:ext cx="5416611" cy="509691"/>
              </a:xfrm>
              <a:prstGeom prst="rect">
                <a:avLst/>
              </a:prstGeom>
              <a:blipFill>
                <a:blip r:embed="rId21"/>
                <a:stretch>
                  <a:fillRect l="-113" b="-1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5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4E8D6A17-B51C-4CAC-ACEF-B8665960708F}"/>
              </a:ext>
            </a:extLst>
          </p:cNvPr>
          <p:cNvSpPr/>
          <p:nvPr/>
        </p:nvSpPr>
        <p:spPr>
          <a:xfrm>
            <a:off x="1827518" y="627494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E8092-C80C-433B-BEE4-E286BFA0908F}"/>
                  </a:ext>
                </a:extLst>
              </p:cNvPr>
              <p:cNvSpPr txBox="1"/>
              <p:nvPr/>
            </p:nvSpPr>
            <p:spPr>
              <a:xfrm>
                <a:off x="544030" y="712758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CE8092-C80C-433B-BEE4-E286BFA09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0" y="712758"/>
                <a:ext cx="453650" cy="345929"/>
              </a:xfrm>
              <a:prstGeom prst="rect">
                <a:avLst/>
              </a:prstGeom>
              <a:blipFill>
                <a:blip r:embed="rId2"/>
                <a:stretch>
                  <a:fillRect l="-4000" t="-3509" r="-8000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C05B2E-1636-4F13-A4E1-655F684EBA8E}"/>
                  </a:ext>
                </a:extLst>
              </p:cNvPr>
              <p:cNvSpPr txBox="1"/>
              <p:nvPr/>
            </p:nvSpPr>
            <p:spPr>
              <a:xfrm>
                <a:off x="1841993" y="712760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C05B2E-1636-4F13-A4E1-655F684E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93" y="712760"/>
                <a:ext cx="453650" cy="345929"/>
              </a:xfrm>
              <a:prstGeom prst="rect">
                <a:avLst/>
              </a:prstGeom>
              <a:blipFill>
                <a:blip r:embed="rId3"/>
                <a:stretch>
                  <a:fillRect l="-4000" t="-3509" r="-8000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58D5D649-544E-4EBE-9746-53C0E6172659}"/>
              </a:ext>
            </a:extLst>
          </p:cNvPr>
          <p:cNvSpPr/>
          <p:nvPr/>
        </p:nvSpPr>
        <p:spPr>
          <a:xfrm>
            <a:off x="4240518" y="627494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6F101C-E6BB-4257-8B9E-BC63E32B5FA6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310118" y="885728"/>
            <a:ext cx="1930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C15FBF-05A7-4ACC-AC4D-D8B0795BE9C7}"/>
                  </a:ext>
                </a:extLst>
              </p:cNvPr>
              <p:cNvSpPr txBox="1"/>
              <p:nvPr/>
            </p:nvSpPr>
            <p:spPr>
              <a:xfrm>
                <a:off x="3047683" y="958606"/>
                <a:ext cx="94372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C15FBF-05A7-4ACC-AC4D-D8B0795BE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683" y="958606"/>
                <a:ext cx="943720" cy="345929"/>
              </a:xfrm>
              <a:prstGeom prst="rect">
                <a:avLst/>
              </a:prstGeom>
              <a:blipFill>
                <a:blip r:embed="rId4"/>
                <a:stretch>
                  <a:fillRect l="-1935" t="-3509" r="-3871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307C1-E919-4D97-97E5-614861C130A4}"/>
                  </a:ext>
                </a:extLst>
              </p:cNvPr>
              <p:cNvSpPr txBox="1"/>
              <p:nvPr/>
            </p:nvSpPr>
            <p:spPr>
              <a:xfrm>
                <a:off x="3018260" y="123098"/>
                <a:ext cx="943720" cy="347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307C1-E919-4D97-97E5-614861C13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260" y="123098"/>
                <a:ext cx="943720" cy="347916"/>
              </a:xfrm>
              <a:prstGeom prst="rect">
                <a:avLst/>
              </a:prstGeom>
              <a:blipFill>
                <a:blip r:embed="rId5"/>
                <a:stretch>
                  <a:fillRect l="-1935" t="-3509" r="-4516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8B2CFFE-B88C-4A42-AE01-DE6C4256C7E8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>
            <a:off x="3961980" y="297056"/>
            <a:ext cx="519838" cy="3304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F6E761-3EB3-48ED-8D58-E29E199EC23D}"/>
                  </a:ext>
                </a:extLst>
              </p:cNvPr>
              <p:cNvSpPr txBox="1"/>
              <p:nvPr/>
            </p:nvSpPr>
            <p:spPr>
              <a:xfrm>
                <a:off x="4246176" y="712761"/>
                <a:ext cx="471283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F6E761-3EB3-48ED-8D58-E29E199EC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176" y="712761"/>
                <a:ext cx="471283" cy="345929"/>
              </a:xfrm>
              <a:prstGeom prst="rect">
                <a:avLst/>
              </a:prstGeom>
              <a:blipFill>
                <a:blip r:embed="rId6"/>
                <a:stretch>
                  <a:fillRect l="-9091" t="-3509" r="-7792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65C4DC-C4C7-4FD6-8A69-72B354DA118D}"/>
                  </a:ext>
                </a:extLst>
              </p:cNvPr>
              <p:cNvSpPr txBox="1"/>
              <p:nvPr/>
            </p:nvSpPr>
            <p:spPr>
              <a:xfrm>
                <a:off x="6397270" y="712760"/>
                <a:ext cx="453650" cy="345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65C4DC-C4C7-4FD6-8A69-72B354DA1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270" y="712760"/>
                <a:ext cx="453650" cy="345929"/>
              </a:xfrm>
              <a:prstGeom prst="rect">
                <a:avLst/>
              </a:prstGeom>
              <a:blipFill>
                <a:blip r:embed="rId7"/>
                <a:stretch>
                  <a:fillRect l="-4000" t="-3509" r="-8000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>
            <a:extLst>
              <a:ext uri="{FF2B5EF4-FFF2-40B4-BE49-F238E27FC236}">
                <a16:creationId xmlns:a16="http://schemas.microsoft.com/office/drawing/2014/main" id="{4EC8148E-5BB4-4183-ADC5-470248FB9DED}"/>
              </a:ext>
            </a:extLst>
          </p:cNvPr>
          <p:cNvSpPr/>
          <p:nvPr/>
        </p:nvSpPr>
        <p:spPr>
          <a:xfrm>
            <a:off x="6382795" y="627494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2B88322-874A-4C22-A0B9-15D69DEF0639}"/>
              </a:ext>
            </a:extLst>
          </p:cNvPr>
          <p:cNvCxnSpPr>
            <a:cxnSpLocks/>
            <a:stCxn id="9" idx="6"/>
            <a:endCxn id="25" idx="2"/>
          </p:cNvCxnSpPr>
          <p:nvPr/>
        </p:nvCxnSpPr>
        <p:spPr>
          <a:xfrm>
            <a:off x="4723118" y="885728"/>
            <a:ext cx="16596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7B2C4ECD-8BED-40B4-98F5-EEC3B78443FA}"/>
              </a:ext>
            </a:extLst>
          </p:cNvPr>
          <p:cNvSpPr/>
          <p:nvPr/>
        </p:nvSpPr>
        <p:spPr>
          <a:xfrm>
            <a:off x="8525072" y="627494"/>
            <a:ext cx="482600" cy="51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C76CDB5-4F10-4723-B6AE-47478CE2878D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>
            <a:off x="6865395" y="885728"/>
            <a:ext cx="16596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E92071-6963-47E1-90DC-2AD9DA2724F0}"/>
                  </a:ext>
                </a:extLst>
              </p:cNvPr>
              <p:cNvSpPr txBox="1"/>
              <p:nvPr/>
            </p:nvSpPr>
            <p:spPr>
              <a:xfrm>
                <a:off x="8525072" y="747224"/>
                <a:ext cx="453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E92071-6963-47E1-90DC-2AD9DA272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072" y="747224"/>
                <a:ext cx="453650" cy="276999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745721-E963-4A97-81EF-2FAABFC3FD02}"/>
                  </a:ext>
                </a:extLst>
              </p:cNvPr>
              <p:cNvSpPr txBox="1"/>
              <p:nvPr/>
            </p:nvSpPr>
            <p:spPr>
              <a:xfrm>
                <a:off x="5328264" y="517724"/>
                <a:ext cx="478336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745721-E963-4A97-81EF-2FAABFC3F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264" y="517724"/>
                <a:ext cx="478336" cy="288477"/>
              </a:xfrm>
              <a:prstGeom prst="rect">
                <a:avLst/>
              </a:prstGeom>
              <a:blipFill>
                <a:blip r:embed="rId9"/>
                <a:stretch>
                  <a:fillRect l="-3797" t="-4255" r="-7595" b="-4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8188AD5-B981-414F-8ACC-6E4A796FCC61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>
            <a:off x="997680" y="885723"/>
            <a:ext cx="829838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07A6C-10ED-44D1-8DBE-98CC191E2BCE}"/>
                  </a:ext>
                </a:extLst>
              </p:cNvPr>
              <p:cNvSpPr txBox="1"/>
              <p:nvPr/>
            </p:nvSpPr>
            <p:spPr>
              <a:xfrm>
                <a:off x="4622118" y="988437"/>
                <a:ext cx="471283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07A6C-10ED-44D1-8DBE-98CC191E2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118" y="988437"/>
                <a:ext cx="471283" cy="345929"/>
              </a:xfrm>
              <a:prstGeom prst="rect">
                <a:avLst/>
              </a:prstGeom>
              <a:blipFill>
                <a:blip r:embed="rId10"/>
                <a:stretch>
                  <a:fillRect l="-8974" t="-3509" r="-7692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3A88C5-71D4-4239-8C1B-71245A384E41}"/>
                  </a:ext>
                </a:extLst>
              </p:cNvPr>
              <p:cNvSpPr txBox="1"/>
              <p:nvPr/>
            </p:nvSpPr>
            <p:spPr>
              <a:xfrm>
                <a:off x="6795503" y="970990"/>
                <a:ext cx="453650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3A88C5-71D4-4239-8C1B-71245A384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503" y="970990"/>
                <a:ext cx="453650" cy="345929"/>
              </a:xfrm>
              <a:prstGeom prst="rect">
                <a:avLst/>
              </a:prstGeom>
              <a:blipFill>
                <a:blip r:embed="rId11"/>
                <a:stretch>
                  <a:fillRect l="-4054" t="-3509" r="-8108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63E0DC-1AF8-450B-A272-4D645B7638AB}"/>
                  </a:ext>
                </a:extLst>
              </p:cNvPr>
              <p:cNvSpPr txBox="1"/>
              <p:nvPr/>
            </p:nvSpPr>
            <p:spPr>
              <a:xfrm>
                <a:off x="544030" y="3962891"/>
                <a:ext cx="2411942" cy="309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263E0DC-1AF8-450B-A272-4D645B763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0" y="3962891"/>
                <a:ext cx="2411942" cy="309315"/>
              </a:xfrm>
              <a:prstGeom prst="rect">
                <a:avLst/>
              </a:prstGeom>
              <a:blipFill>
                <a:blip r:embed="rId12"/>
                <a:stretch>
                  <a:fillRect l="-1010" r="-758" b="-15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BE4F3A-CEE7-4660-9041-B940A5BB0041}"/>
                  </a:ext>
                </a:extLst>
              </p:cNvPr>
              <p:cNvSpPr txBox="1"/>
              <p:nvPr/>
            </p:nvSpPr>
            <p:spPr>
              <a:xfrm>
                <a:off x="544030" y="4814083"/>
                <a:ext cx="2542684" cy="54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Sup>
                                <m:sSubSup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≈0.9933</m:t>
                      </m:r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BE4F3A-CEE7-4660-9041-B940A5BB0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0" y="4814083"/>
                <a:ext cx="2542684" cy="5488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8E4362-8011-4157-8FCE-1CBCABBFB649}"/>
                  </a:ext>
                </a:extLst>
              </p:cNvPr>
              <p:cNvSpPr txBox="1"/>
              <p:nvPr/>
            </p:nvSpPr>
            <p:spPr>
              <a:xfrm>
                <a:off x="544030" y="5825823"/>
                <a:ext cx="4323941" cy="417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≈4.02</m:t>
                      </m:r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8E4362-8011-4157-8FCE-1CBCABBFB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0" y="5825823"/>
                <a:ext cx="4323941" cy="417102"/>
              </a:xfrm>
              <a:prstGeom prst="rect">
                <a:avLst/>
              </a:prstGeom>
              <a:blipFill>
                <a:blip r:embed="rId14"/>
                <a:stretch>
                  <a:fillRect l="-282" r="-141" b="-1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22DB7D7-828B-4705-A8D4-6C04A0060BDA}"/>
                  </a:ext>
                </a:extLst>
              </p:cNvPr>
              <p:cNvSpPr txBox="1"/>
              <p:nvPr/>
            </p:nvSpPr>
            <p:spPr>
              <a:xfrm>
                <a:off x="650514" y="1885280"/>
                <a:ext cx="6661695" cy="508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6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≈−0.1334</m:t>
                    </m:r>
                  </m:oMath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22DB7D7-828B-4705-A8D4-6C04A0060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14" y="1885280"/>
                <a:ext cx="6661695" cy="508024"/>
              </a:xfrm>
              <a:prstGeom prst="rect">
                <a:avLst/>
              </a:prstGeom>
              <a:blipFill>
                <a:blip r:embed="rId15"/>
                <a:stretch>
                  <a:fillRect l="-91" b="-1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9C1722-CF80-47D6-B085-963E29F1AC4F}"/>
                  </a:ext>
                </a:extLst>
              </p:cNvPr>
              <p:cNvSpPr txBox="1"/>
              <p:nvPr/>
            </p:nvSpPr>
            <p:spPr>
              <a:xfrm>
                <a:off x="679389" y="2812351"/>
                <a:ext cx="6461064" cy="5096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r>
                  <a:rPr lang="en-US" altLang="ko-KR" sz="16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b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0.0266</m:t>
                    </m:r>
                  </m:oMath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99C1722-CF80-47D6-B085-963E29F1A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9" y="2812351"/>
                <a:ext cx="6461064" cy="509691"/>
              </a:xfrm>
              <a:prstGeom prst="rect">
                <a:avLst/>
              </a:prstGeom>
              <a:blipFill>
                <a:blip r:embed="rId16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CD7699C4-6F5E-41D7-B4E2-574E2530755B}"/>
              </a:ext>
            </a:extLst>
          </p:cNvPr>
          <p:cNvSpPr txBox="1"/>
          <p:nvPr/>
        </p:nvSpPr>
        <p:spPr>
          <a:xfrm>
            <a:off x="1075554" y="1399279"/>
            <a:ext cx="35076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rgbClr val="FF0000"/>
                </a:solidFill>
              </a:rPr>
              <a:t>파라미터를 </a:t>
            </a:r>
            <a:r>
              <a:rPr lang="en-US" altLang="ko-KR" sz="1300">
                <a:solidFill>
                  <a:srgbClr val="FF0000"/>
                </a:solidFill>
              </a:rPr>
              <a:t>0</a:t>
            </a:r>
            <a:r>
              <a:rPr lang="ko-KR" altLang="en-US" sz="1300">
                <a:solidFill>
                  <a:srgbClr val="FF0000"/>
                </a:solidFill>
              </a:rPr>
              <a:t>과 </a:t>
            </a:r>
            <a:r>
              <a:rPr lang="en-US" altLang="ko-KR" sz="1300">
                <a:solidFill>
                  <a:srgbClr val="FF0000"/>
                </a:solidFill>
              </a:rPr>
              <a:t>1</a:t>
            </a:r>
            <a:r>
              <a:rPr lang="ko-KR" altLang="en-US" sz="1300">
                <a:solidFill>
                  <a:srgbClr val="FF0000"/>
                </a:solidFill>
              </a:rPr>
              <a:t>로 초깃값을 주었다고 하면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59A21D-27B3-4C21-9121-21314FA552D1}"/>
              </a:ext>
            </a:extLst>
          </p:cNvPr>
          <p:cNvSpPr txBox="1"/>
          <p:nvPr/>
        </p:nvSpPr>
        <p:spPr>
          <a:xfrm>
            <a:off x="2807854" y="2363130"/>
            <a:ext cx="2616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5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70B0CC-7083-4345-B1DC-EA1FBE42A12F}"/>
              </a:ext>
            </a:extLst>
          </p:cNvPr>
          <p:cNvSpPr txBox="1"/>
          <p:nvPr/>
        </p:nvSpPr>
        <p:spPr>
          <a:xfrm>
            <a:off x="3313012" y="2390546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0.9933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1BA04E-1ECD-401D-BED1-4CBD63AE0C23}"/>
              </a:ext>
            </a:extLst>
          </p:cNvPr>
          <p:cNvSpPr txBox="1"/>
          <p:nvPr/>
        </p:nvSpPr>
        <p:spPr>
          <a:xfrm>
            <a:off x="479942" y="420370"/>
            <a:ext cx="2760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5</a:t>
            </a:r>
            <a:endParaRPr lang="ko-KR" altLang="en-US" sz="13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52F793-F686-4FC8-8A09-0EF2BC0ED510}"/>
              </a:ext>
            </a:extLst>
          </p:cNvPr>
          <p:cNvSpPr txBox="1"/>
          <p:nvPr/>
        </p:nvSpPr>
        <p:spPr>
          <a:xfrm>
            <a:off x="4156404" y="2378217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solidFill>
                  <a:srgbClr val="FF0000"/>
                </a:solidFill>
              </a:rPr>
              <a:t>0.9933</a:t>
            </a:r>
            <a:endParaRPr lang="ko-KR" altLang="en-US" sz="11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29A14FE-CF34-4FE0-9C30-97F25A6BB737}"/>
                  </a:ext>
                </a:extLst>
              </p:cNvPr>
              <p:cNvSpPr txBox="1"/>
              <p:nvPr/>
            </p:nvSpPr>
            <p:spPr>
              <a:xfrm>
                <a:off x="5092719" y="2361357"/>
                <a:ext cx="7777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>
                    <a:solidFill>
                      <a:srgbClr val="FF000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ko-KR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100">
                    <a:solidFill>
                      <a:srgbClr val="FF0000"/>
                    </a:solidFill>
                  </a:rPr>
                  <a:t>0.9933</a:t>
                </a:r>
                <a:endParaRPr lang="ko-KR" altLang="en-US" sz="11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29A14FE-CF34-4FE0-9C30-97F25A6BB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19" y="2361357"/>
                <a:ext cx="777777" cy="261610"/>
              </a:xfrm>
              <a:prstGeom prst="rect">
                <a:avLst/>
              </a:prstGeom>
              <a:blipFill>
                <a:blip r:embed="rId17"/>
                <a:stretch>
                  <a:fillRect t="-2326" r="-781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03B4BB6-566C-49E1-88F0-3D5CB919B63C}"/>
                  </a:ext>
                </a:extLst>
              </p:cNvPr>
              <p:cNvSpPr txBox="1"/>
              <p:nvPr/>
            </p:nvSpPr>
            <p:spPr>
              <a:xfrm>
                <a:off x="5993906" y="2357374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>
                    <a:solidFill>
                      <a:srgbClr val="FF0000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ko-KR" sz="11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1100">
                    <a:solidFill>
                      <a:srgbClr val="FF0000"/>
                    </a:solidFill>
                  </a:rPr>
                  <a:t>3</a:t>
                </a:r>
                <a:endParaRPr lang="ko-KR" altLang="en-US" sz="11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03B4BB6-566C-49E1-88F0-3D5CB919B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06" y="2357374"/>
                <a:ext cx="439544" cy="261610"/>
              </a:xfrm>
              <a:prstGeom prst="rect">
                <a:avLst/>
              </a:prstGeom>
              <a:blipFill>
                <a:blip r:embed="rId18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615B6F-6437-441A-A0E0-343F7AAB580C}"/>
                  </a:ext>
                </a:extLst>
              </p:cNvPr>
              <p:cNvSpPr txBox="1"/>
              <p:nvPr/>
            </p:nvSpPr>
            <p:spPr>
              <a:xfrm>
                <a:off x="8629916" y="1866640"/>
                <a:ext cx="2009203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615B6F-6437-441A-A0E0-343F7AAB5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916" y="1866640"/>
                <a:ext cx="2009203" cy="584391"/>
              </a:xfrm>
              <a:prstGeom prst="rect">
                <a:avLst/>
              </a:prstGeom>
              <a:blipFill>
                <a:blip r:embed="rId19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5DFDAD-1764-4782-A8FC-4DB4E59819F0}"/>
                  </a:ext>
                </a:extLst>
              </p:cNvPr>
              <p:cNvSpPr txBox="1"/>
              <p:nvPr/>
            </p:nvSpPr>
            <p:spPr>
              <a:xfrm>
                <a:off x="8664234" y="2877455"/>
                <a:ext cx="2009203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5DFDAD-1764-4782-A8FC-4DB4E5981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234" y="2877455"/>
                <a:ext cx="2009203" cy="584391"/>
              </a:xfrm>
              <a:prstGeom prst="rect">
                <a:avLst/>
              </a:prstGeom>
              <a:blipFill>
                <a:blip r:embed="rId20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09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EF9EE7-8B84-41E7-AC18-1A802C940D3A}"/>
                  </a:ext>
                </a:extLst>
              </p:cNvPr>
              <p:cNvSpPr txBox="1"/>
              <p:nvPr/>
            </p:nvSpPr>
            <p:spPr>
              <a:xfrm>
                <a:off x="5863808" y="5075365"/>
                <a:ext cx="1755032" cy="5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EF9EE7-8B84-41E7-AC18-1A802C940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08" y="5075365"/>
                <a:ext cx="1755032" cy="511294"/>
              </a:xfrm>
              <a:prstGeom prst="rect">
                <a:avLst/>
              </a:prstGeom>
              <a:blipFill>
                <a:blip r:embed="rId2"/>
                <a:stretch>
                  <a:fillRect l="-694" t="-1205" b="-9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F070CA-CB77-48C4-8343-E20F18898D53}"/>
                  </a:ext>
                </a:extLst>
              </p:cNvPr>
              <p:cNvSpPr txBox="1"/>
              <p:nvPr/>
            </p:nvSpPr>
            <p:spPr>
              <a:xfrm>
                <a:off x="8120875" y="5075365"/>
                <a:ext cx="1755032" cy="51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F070CA-CB77-48C4-8343-E20F18898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75" y="5075365"/>
                <a:ext cx="1755032" cy="512833"/>
              </a:xfrm>
              <a:prstGeom prst="rect">
                <a:avLst/>
              </a:prstGeom>
              <a:blipFill>
                <a:blip r:embed="rId3"/>
                <a:stretch>
                  <a:fillRect l="-347" t="-1190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938EA5B-A887-4AAC-86AF-82FFDFCF156A}"/>
              </a:ext>
            </a:extLst>
          </p:cNvPr>
          <p:cNvSpPr txBox="1"/>
          <p:nvPr/>
        </p:nvSpPr>
        <p:spPr>
          <a:xfrm>
            <a:off x="503277" y="1676301"/>
            <a:ext cx="4689104" cy="4693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300"/>
              <a:t>입력 데이터가 주어졌을 때 신경망의 출력을 계산</a:t>
            </a: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/>
              <a:t>신경망의 출려과 레이블의 손실함수 값 계산</a:t>
            </a: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/>
              <a:t>손실함수에 대한 파라미터의 미분 계산</a:t>
            </a:r>
            <a:r>
              <a:rPr lang="en-US" altLang="ko-KR" sz="1300"/>
              <a:t>(</a:t>
            </a:r>
            <a:r>
              <a:rPr lang="ko-KR" altLang="en-US" sz="1300"/>
              <a:t>오차역전파</a:t>
            </a:r>
            <a:r>
              <a:rPr lang="en-US" altLang="ko-KR" sz="130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r>
              <a:rPr lang="ko-KR" altLang="en-US" sz="1300"/>
              <a:t>파라미터를 업데이트</a:t>
            </a: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pPr marL="342900" indent="-342900">
              <a:buFont typeface="+mj-lt"/>
              <a:buAutoNum type="arabicPeriod"/>
            </a:pPr>
            <a:endParaRPr lang="en-US" altLang="ko-KR" sz="1300"/>
          </a:p>
          <a:p>
            <a:r>
              <a:rPr lang="en-US" altLang="ko-KR" sz="1300"/>
              <a:t>-</a:t>
            </a:r>
            <a:r>
              <a:rPr lang="ko-KR" altLang="en-US" sz="1300"/>
              <a:t> 손실함수에 대한 파라미터의 미분</a:t>
            </a:r>
            <a:r>
              <a:rPr lang="en-US" altLang="ko-KR" sz="1300"/>
              <a:t>=0 </a:t>
            </a:r>
            <a:r>
              <a:rPr lang="ko-KR" altLang="en-US" sz="1300"/>
              <a:t>일 때까지 </a:t>
            </a:r>
            <a:r>
              <a:rPr lang="en-US" altLang="ko-KR" sz="1300"/>
              <a:t>1-4</a:t>
            </a:r>
            <a:r>
              <a:rPr lang="ko-KR" altLang="en-US" sz="1300"/>
              <a:t>번 반복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C9B9A-9409-413C-9B75-F0ADB5245743}"/>
              </a:ext>
            </a:extLst>
          </p:cNvPr>
          <p:cNvSpPr txBox="1"/>
          <p:nvPr/>
        </p:nvSpPr>
        <p:spPr>
          <a:xfrm>
            <a:off x="2082799" y="1139296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Algorithm</a:t>
            </a:r>
            <a:endParaRPr lang="ko-KR" altLang="en-US" sz="16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E0F723-6DC9-4EBB-9620-DEAD97C24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588" y="150160"/>
            <a:ext cx="5687219" cy="7906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3DF40B-3E12-4F79-BFD2-600E292C5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277" y="2564601"/>
            <a:ext cx="1150524" cy="4364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3C0FAB2-FA74-4683-9BF2-866154661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7672" y="3652111"/>
            <a:ext cx="4241930" cy="944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84C346-CFB4-448E-BEB5-045900294DF5}"/>
                  </a:ext>
                </a:extLst>
              </p:cNvPr>
              <p:cNvSpPr txBox="1"/>
              <p:nvPr/>
            </p:nvSpPr>
            <p:spPr>
              <a:xfrm>
                <a:off x="5863808" y="5931569"/>
                <a:ext cx="717825" cy="438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84C346-CFB4-448E-BEB5-045900294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08" y="5931569"/>
                <a:ext cx="717825" cy="438325"/>
              </a:xfrm>
              <a:prstGeom prst="rect">
                <a:avLst/>
              </a:prstGeom>
              <a:blipFill>
                <a:blip r:embed="rId7"/>
                <a:stretch>
                  <a:fillRect l="-4237" t="-2778" r="-3390"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E79C6A-AF14-4480-B2AB-6DAABC6598CE}"/>
                  </a:ext>
                </a:extLst>
              </p:cNvPr>
              <p:cNvSpPr txBox="1"/>
              <p:nvPr/>
            </p:nvSpPr>
            <p:spPr>
              <a:xfrm>
                <a:off x="6812074" y="5931569"/>
                <a:ext cx="717825" cy="439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E79C6A-AF14-4480-B2AB-6DAABC659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074" y="5931569"/>
                <a:ext cx="717825" cy="439672"/>
              </a:xfrm>
              <a:prstGeom prst="rect">
                <a:avLst/>
              </a:prstGeom>
              <a:blipFill>
                <a:blip r:embed="rId8"/>
                <a:stretch>
                  <a:fillRect l="-3390" t="-2778" r="-3390"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CC07A3-0BB4-423A-94C5-331AC06F110A}"/>
                  </a:ext>
                </a:extLst>
              </p:cNvPr>
              <p:cNvSpPr txBox="1"/>
              <p:nvPr/>
            </p:nvSpPr>
            <p:spPr>
              <a:xfrm>
                <a:off x="5796399" y="1676301"/>
                <a:ext cx="1521314" cy="231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CC07A3-0BB4-423A-94C5-331AC06F1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399" y="1676301"/>
                <a:ext cx="1521314" cy="231987"/>
              </a:xfrm>
              <a:prstGeom prst="rect">
                <a:avLst/>
              </a:prstGeom>
              <a:blipFill>
                <a:blip r:embed="rId9"/>
                <a:stretch>
                  <a:fillRect l="-1205" t="-2632" r="-803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7DF944-0D87-4BD8-8D6E-7E6E62234BE9}"/>
                  </a:ext>
                </a:extLst>
              </p:cNvPr>
              <p:cNvSpPr txBox="1"/>
              <p:nvPr/>
            </p:nvSpPr>
            <p:spPr>
              <a:xfrm>
                <a:off x="8111362" y="1586404"/>
                <a:ext cx="1247714" cy="411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Sup>
                                <m:sSubSupPr>
                                  <m:ctrlP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7DF944-0D87-4BD8-8D6E-7E6E62234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362" y="1586404"/>
                <a:ext cx="1247714" cy="411779"/>
              </a:xfrm>
              <a:prstGeom prst="rect">
                <a:avLst/>
              </a:prstGeom>
              <a:blipFill>
                <a:blip r:embed="rId10"/>
                <a:stretch>
                  <a:fillRect l="-980" t="-2941" r="-1471"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F467DB4-1289-4605-BC2F-D70271DD5909}"/>
              </a:ext>
            </a:extLst>
          </p:cNvPr>
          <p:cNvSpPr txBox="1"/>
          <p:nvPr/>
        </p:nvSpPr>
        <p:spPr>
          <a:xfrm>
            <a:off x="6443807" y="113929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수식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2A59794-BDC7-46E7-86A6-F9A455D0E952}"/>
              </a:ext>
            </a:extLst>
          </p:cNvPr>
          <p:cNvCxnSpPr/>
          <p:nvPr/>
        </p:nvCxnSpPr>
        <p:spPr>
          <a:xfrm>
            <a:off x="5192381" y="1308573"/>
            <a:ext cx="0" cy="5244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9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448</Words>
  <Application>Microsoft Office PowerPoint</Application>
  <PresentationFormat>와이드스크린</PresentationFormat>
  <Paragraphs>117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Deep Neural Network의 backpropagation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고영민</dc:creator>
  <cp:lastModifiedBy>고영민</cp:lastModifiedBy>
  <cp:revision>101</cp:revision>
  <dcterms:created xsi:type="dcterms:W3CDTF">2024-12-04T00:19:06Z</dcterms:created>
  <dcterms:modified xsi:type="dcterms:W3CDTF">2024-12-04T02:45:19Z</dcterms:modified>
</cp:coreProperties>
</file>