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1" r:id="rId9"/>
    <p:sldId id="262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2"/>
    <p:restoredTop sz="79666"/>
  </p:normalViewPr>
  <p:slideViewPr>
    <p:cSldViewPr snapToGrid="0">
      <p:cViewPr varScale="1">
        <p:scale>
          <a:sx n="129" d="100"/>
          <a:sy n="129" d="100"/>
        </p:scale>
        <p:origin x="12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18C87D-1C3D-4F40-B545-AE67C10DCAE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0940B-9CF4-7A4E-A9CE-F1E1E6311ADA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610857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5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84270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7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542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9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46331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10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7353874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11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47242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oldaki grafikte,</a:t>
            </a:r>
          </a:p>
          <a:p>
            <a:r>
              <a:rPr lang="en-TR" dirty="0"/>
              <a:t>Sağda gruplanmış kırmızı bir “cevap” kümesi var</a:t>
            </a:r>
          </a:p>
          <a:p>
            <a:r>
              <a:rPr lang="en-TR" dirty="0"/>
              <a:t>Bazı cevaplar çok benzer, tekrar eden yapıda olabilir. </a:t>
            </a:r>
          </a:p>
          <a:p>
            <a:r>
              <a:rPr lang="en-TR" dirty="0"/>
              <a:t>Ya da model bu cevapları ayırt edememiş olabilir.</a:t>
            </a:r>
          </a:p>
          <a:p>
            <a:endParaRPr lang="en-TR" dirty="0"/>
          </a:p>
          <a:p>
            <a:r>
              <a:rPr lang="en-TR" dirty="0"/>
              <a:t>Sağdaki grafikte</a:t>
            </a:r>
          </a:p>
          <a:p>
            <a:r>
              <a:rPr lang="en-TR" dirty="0"/>
              <a:t>Daha homojen bir dağılım var. Gruplanma az.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12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42158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TR" dirty="0"/>
              <a:t>oldaki grafikte,</a:t>
            </a:r>
          </a:p>
          <a:p>
            <a:r>
              <a:rPr lang="en-TR" dirty="0"/>
              <a:t>Solda gruplanmış kırmızı bir “cevap” kümesi var</a:t>
            </a:r>
          </a:p>
          <a:p>
            <a:r>
              <a:rPr lang="en-TR" dirty="0"/>
              <a:t>Ayrıda sağ üste yakın orta kısımda da benzer şekilde kırmızı bir cevap kümesi mevcut.</a:t>
            </a:r>
          </a:p>
          <a:p>
            <a:r>
              <a:rPr lang="en-TR" dirty="0"/>
              <a:t>Bazı cevaplar çok benzer, tekrar eden yapıda olabilir. </a:t>
            </a:r>
          </a:p>
          <a:p>
            <a:r>
              <a:rPr lang="en-TR" dirty="0"/>
              <a:t>Ya da model bu cevapları ayırt edememiş olabilir.</a:t>
            </a:r>
          </a:p>
          <a:p>
            <a:endParaRPr lang="en-TR" dirty="0"/>
          </a:p>
          <a:p>
            <a:r>
              <a:rPr lang="en-US" dirty="0"/>
              <a:t>S</a:t>
            </a:r>
            <a:r>
              <a:rPr lang="en-TR" dirty="0"/>
              <a:t>ağdaki grafikte,</a:t>
            </a:r>
          </a:p>
          <a:p>
            <a:r>
              <a:rPr lang="en-TR" dirty="0"/>
              <a:t>Belli kümelenmeler yok. Soru ve cevaplar semantik olarak tamamen ayrışmamış olabilir.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13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2948044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TR" dirty="0"/>
              <a:t>Soldaki grafikte</a:t>
            </a:r>
          </a:p>
          <a:p>
            <a:endParaRPr lang="en-TR" dirty="0"/>
          </a:p>
          <a:p>
            <a:r>
              <a:rPr lang="en-TR" dirty="0"/>
              <a:t>Sağdaki grafikte</a:t>
            </a:r>
          </a:p>
          <a:p>
            <a:r>
              <a:rPr lang="en-TR" dirty="0"/>
              <a:t>Kümelenmeler daha çok, bunlar muhtemelen aynı konudaki soru ve cevaplar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0940B-9CF4-7A4E-A9CE-F1E1E6311ADA}" type="slidenum">
              <a:rPr lang="en-TR" smtClean="0"/>
              <a:t>14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16442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FBC70-8E87-8EA7-76BE-B5769C65C2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3E3691-3BC8-0519-EFBB-536032D04F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D8389-B1EC-5105-CEAC-0FA38F3F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20A745-F4B9-A701-1F28-B259503E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6150-63FA-C829-7F8B-C94DFC9B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04656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25B6-95C5-BA06-10A0-801DFDE5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ADCE0-3E81-210B-AAD6-2A9FC06DE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FA493-5CF0-0645-B143-B07C4772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C7855A-7112-FA1F-11D8-6430B775E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7124C-B1D7-E54F-2F77-8AC3B997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518140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8CC5D-4947-27A3-D015-4ACB8ADFC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6FCE1C-752B-4E83-D0C9-47E723C7D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354BA-9F37-339C-F6AC-B11A9520E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C8D3FB-1281-C45B-F57E-CCA25D9E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B44C8-FB4E-CBE2-6198-5880837A3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751817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DBEF-EACE-74B3-12D7-DCAE4452A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E2A6A-7F86-8967-8507-0DA9A6FA8F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B959C-3961-07F2-183B-2BBB3F94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F4CD3E-1BE3-A7CB-4EC6-5D7B771EA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B0662-D60C-9E41-02B1-43C2C7A9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9368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4A878-FE93-9720-40B5-EFF10ACA8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5E7B4-2068-5D57-6CDE-4B468D36F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BE1DD-2712-0FFD-7DA0-D37539C37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E4C5B-17D5-3605-380E-35B9CC641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102F6-EB79-5E8B-D782-3F1E1F93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824233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F7223-A042-8D79-5722-8F2E09309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694C-B34D-7F30-3184-0716EF559C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2B1CA1-B578-B236-3E75-22C54F98E9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78D7B-7078-843B-1810-AD2C800F6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4432-28FC-D20A-33A0-CC4FEE266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ECDC9-E996-9FA6-3BA6-26B4B194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3891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21064-EF49-FDE0-7AAE-9EEE970E2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0DFB4-746C-C5A1-CC2C-2F4DDB846C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D848-C7D9-9A44-C252-9CFA534E8E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CCECA4-A3FC-219C-7964-90608C901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0ACC6-A569-5810-4A1F-C3736E310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0DF5A6-E291-0FA6-B6A7-5540F9CAC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8C6A19-96A5-2467-EA16-47667704A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584080-532A-8115-B77C-A3DD91B8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303668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164F-31BD-5532-3A3F-F65FC26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6D02D8-978E-A546-D612-2DC942FAA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90DCF-EE2A-6243-9AC4-97AAE529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EB260-16A8-6285-BFE1-D0E1306E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472992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EAB3B9-272B-E5F7-90AF-5B1FC0CB1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6989C8-D5F7-2D3C-CF8F-196A14C5A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69BE8-56F1-5EA3-AD1A-F5E4D7C9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671664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7CC5-3C84-1CB3-5E01-4223F3A7D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26428-931D-425D-8B14-740EBDB11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19CF0E-8CD5-4569-DF20-F689CEB1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A7400-75CE-B2AC-0A35-26893A83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09D425-8DB9-83D9-D724-46E47DAC6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C1931-49D0-FF43-1128-C5001CF2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391460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FE1A-9333-AC3E-0295-FD1484736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91E23B-2EDB-A7E3-FB33-EE8024E23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557FCC-64B9-2274-7352-7BBE59ECF2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D796BE-F29A-8D4E-494A-F7FC1464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E8FC7-5DC9-4D9C-BB61-5C7A0C95C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8A10E-96D5-39B0-91D3-04532B066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193321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83704-807D-F33C-2DA2-9FA8DC64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23FB-7F62-BB51-7822-BDC35387E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9A09B-B55D-A654-9813-0B81397572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B505B-B89E-5D45-99A4-AEB2ADA53CBC}" type="datetimeFigureOut">
              <a:rPr lang="en-TR" smtClean="0"/>
              <a:t>24.03.2025</a:t>
            </a:fld>
            <a:endParaRPr lang="en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A6BF1-BD49-982D-81D3-539D85223A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9AAA0-2343-1D1D-A851-09D4A10A1D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089714-7E2F-744D-B4BA-4FF435DBF7B5}" type="slidenum">
              <a:rPr lang="en-TR" smtClean="0"/>
              <a:t>‹#›</a:t>
            </a:fld>
            <a:endParaRPr lang="en-TR"/>
          </a:p>
        </p:txBody>
      </p:sp>
    </p:spTree>
    <p:extLst>
      <p:ext uri="{BB962C8B-B14F-4D97-AF65-F5344CB8AC3E}">
        <p14:creationId xmlns:p14="http://schemas.microsoft.com/office/powerpoint/2010/main" val="4042172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DD104-B4AF-8E79-484E-41190B7D2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Hesaplamalı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Anlambilim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Dersi</a:t>
            </a:r>
            <a:r>
              <a:rPr lang="en-US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1.Ödevi</a:t>
            </a:r>
            <a:endParaRPr lang="en-T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B6942-CC13-54C3-D232-EB26B8F771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Konusu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: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Sorular</a:t>
            </a:r>
            <a:r>
              <a:rPr lang="en-US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Cevaplar</a:t>
            </a:r>
            <a:endParaRPr lang="en-US" dirty="0">
              <a:solidFill>
                <a:srgbClr val="000000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4837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207F-DA26-936A-6DFD-20EF41F00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top-1 sonuçları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F888A1FC-4DC3-3D0B-2508-E17504E3DB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7988546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0.947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0.978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0.852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18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4F48-90F4-A4D9-252A-C864F0094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top-1 sonuçları</a:t>
            </a: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63C1791D-AC9C-F221-3C4C-16AE711A44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6583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D9EF-6483-58AC-0517-B2589B07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tsna görselleştirmeleri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3F1B47-CF4C-E6BC-945C-E9AFEF8602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1" y="2021660"/>
            <a:ext cx="5741981" cy="44712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5FD87E4-719B-6FC8-420F-0C3E68F17F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131397"/>
            <a:ext cx="5918868" cy="4251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785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E378B-A3DC-7193-6C98-AB152E13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tsna görselleştirmeleri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0ACE98-1F2A-20A6-5BE2-27239D99E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6" y="1798595"/>
            <a:ext cx="5772671" cy="4495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6409F9-85A9-850E-25AF-3189D43FC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4400" y="1798595"/>
            <a:ext cx="5772671" cy="449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988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C332-DF1D-6DAA-5CE8-5F481DB06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tsna görselleştirmeleri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B4A1D1-DBC0-8EA0-34E0-45199318F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30" y="1690688"/>
            <a:ext cx="6038196" cy="47018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41A6E58-3909-FBCC-BC40-575C5F152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2726" y="1749167"/>
            <a:ext cx="5963097" cy="4643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817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B6C1-6F24-DD71-CD24-25E1FC8DB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Konu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68CB2-BFE5-1309-6057-93EE776A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TR" dirty="0"/>
              <a:t>Kullanılacak dataset: 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huggingface.co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/datasets/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ytu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-cosmos/gsm8k_tr</a:t>
            </a:r>
          </a:p>
          <a:p>
            <a:r>
              <a:rPr lang="en-TR" dirty="0"/>
              <a:t>Bu dataset’ten rasgele seçilen 1000 soru ve bunların cevaplarının 6 farklı model için karşılaştırılması</a:t>
            </a:r>
          </a:p>
          <a:p>
            <a:r>
              <a:rPr lang="en-TR" dirty="0"/>
              <a:t>Kullanılacak modeller: </a:t>
            </a:r>
          </a:p>
          <a:p>
            <a:pPr lvl="1"/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huggingface.co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/spaces/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mteb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/leaderboard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adresinde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ilk 100’e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girmiş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B4CB4"/>
                </a:solidFill>
                <a:latin typeface="Courier New" panose="020703090202050204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multilingual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ve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1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milyar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parametreden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küçük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olan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5 model</a:t>
            </a:r>
          </a:p>
          <a:p>
            <a:pPr lvl="1"/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https://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huggingface.co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ytu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ce</a:t>
            </a:r>
            <a:r>
              <a:rPr lang="en-US" dirty="0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-cosmos/</a:t>
            </a:r>
            <a:r>
              <a:rPr lang="en-US" dirty="0" err="1">
                <a:solidFill>
                  <a:srgbClr val="0B4CB4"/>
                </a:solidFill>
                <a:effectLst/>
                <a:latin typeface="Courier New" panose="02070309020205020404" pitchFamily="49" charset="0"/>
              </a:rPr>
              <a:t>turkish-colbert</a:t>
            </a:r>
            <a:r>
              <a:rPr lang="en-US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modeli</a:t>
            </a:r>
            <a:endParaRPr lang="en-US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lvl="1"/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85270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4041F-95CC-5D7F-1307-397B32D6C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Seçilen modeller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DE853-ABEA-D03B-B682-EB2585DC2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intfloat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/multilingual-e5-large-instruct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sentence-transformers/paraphrase-multilingual-mpnet-base-v2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HIT-TMG/KaLM-embedding-multilingual-mini-v1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u="none" strike="noStrike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jinaai</a:t>
            </a:r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/jina-embeddings-v3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/>
            <a:r>
              <a:rPr lang="en-US" b="0" i="0" u="none" strike="noStrike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BAAI/bge-m3</a:t>
            </a:r>
            <a:endParaRPr lang="en-US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83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3ECBE-90E9-8611-5800-26DC5289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soruya en benzeyen cevap top-5 sonuçları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B7C42A5-5531-AA63-B38B-B769CBCA3F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4576888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0.899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0.945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666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AEAA1-B6E7-B8E0-648F-0D702A3AD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soruya en benzeyen cevap top-5 sonuçları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A3770C7-6279-68AF-2F73-E722CDDF2D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1438135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94417EED-9D9C-D5AE-31A7-30FEA8072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TR" dirty="0"/>
              <a:t>Bir soruya en benzeyen cevap top-1 sonuçları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D5D3C3BB-64D9-22F2-D63F-E93D73342E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345969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0.872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0.895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0.904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0.971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0.933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1924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71026-CE98-70C3-3F5E-149A6BF1E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soruya en benzeyen cevap top-1 sonuçları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FEFA9AA8-6A80-649D-1063-D1E4EF2D6B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3407702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CF550-DFD9-1E18-4105-734F30AB2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top-5 sonuçları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3E07-5392-283A-0A66-A2B123489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C3CFC29-BF1F-8BB0-1276-30130676CA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77109007"/>
              </p:ext>
            </p:extLst>
          </p:nvPr>
        </p:nvGraphicFramePr>
        <p:xfrm>
          <a:off x="838200" y="1825625"/>
          <a:ext cx="10515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76509595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264181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TR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139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intfloat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/multilingual-e5-large-instruct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0.994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2333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sentence-transformers/paraphrase-multilingual-mpnet-base-v2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0.982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543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HIT-TMG/KaLM-embedding-multilingual-mini-v1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7379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jinaai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/jina-embeddings-v3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0.996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40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BAAI/bge-m3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0.991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5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ytu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</a:t>
                      </a:r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-cosmos/</a:t>
                      </a:r>
                      <a:r>
                        <a:rPr lang="en-US" sz="18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turkish-colbert</a:t>
                      </a:r>
                      <a:endParaRPr lang="en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TR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0.951</a:t>
                      </a:r>
                      <a:endParaRPr lang="en-T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3001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885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B6F92-0F23-23D2-059F-460CD9F5D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R" dirty="0"/>
              <a:t>Bir cevaba en benzeyen soru top-5 sonuçları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5E11E6A9-937E-2694-0990-2BBB0AD95F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98962" y="1825625"/>
            <a:ext cx="7194075" cy="4351338"/>
          </a:xfrm>
        </p:spPr>
      </p:pic>
    </p:spTree>
    <p:extLst>
      <p:ext uri="{BB962C8B-B14F-4D97-AF65-F5344CB8AC3E}">
        <p14:creationId xmlns:p14="http://schemas.microsoft.com/office/powerpoint/2010/main" val="2019931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393</Words>
  <Application>Microsoft Macintosh PowerPoint</Application>
  <PresentationFormat>Widescreen</PresentationFormat>
  <Paragraphs>108</Paragraphs>
  <Slides>14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Times New Roman</vt:lpstr>
      <vt:lpstr>Office Theme</vt:lpstr>
      <vt:lpstr>Hesaplamalı Anlambilim Dersi 1.Ödevi</vt:lpstr>
      <vt:lpstr>Konu</vt:lpstr>
      <vt:lpstr>Seçilen modeller</vt:lpstr>
      <vt:lpstr>Bir soruya en benzeyen cevap top-5 sonuçları</vt:lpstr>
      <vt:lpstr>Bir soruya en benzeyen cevap top-5 sonuçları</vt:lpstr>
      <vt:lpstr>Bir soruya en benzeyen cevap top-1 sonuçları</vt:lpstr>
      <vt:lpstr>Bir soruya en benzeyen cevap top-1 sonuçları</vt:lpstr>
      <vt:lpstr>Bir cevaba en benzeyen soru top-5 sonuçları</vt:lpstr>
      <vt:lpstr>Bir cevaba en benzeyen soru top-5 sonuçları</vt:lpstr>
      <vt:lpstr>Bir cevaba en benzeyen soru top-1 sonuçları</vt:lpstr>
      <vt:lpstr>Bir cevaba en benzeyen soru top-1 sonuçları</vt:lpstr>
      <vt:lpstr>tsna görselleştirmeleri</vt:lpstr>
      <vt:lpstr>tsna görselleştirmeleri</vt:lpstr>
      <vt:lpstr>tsna görselleştirmeleri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Hesaplamalı Anlambilim Dersi 1.Ödevi</dc:title>
  <dc:creator>Eyüp Dalan</dc:creator>
  <cp:lastModifiedBy>Eyüp Dalan</cp:lastModifiedBy>
  <cp:revision>24</cp:revision>
  <dcterms:created xsi:type="dcterms:W3CDTF">2025-03-24T04:06:40Z</dcterms:created>
  <dcterms:modified xsi:type="dcterms:W3CDTF">2025-03-24T05:38:25Z</dcterms:modified>
</cp:coreProperties>
</file>