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1" r:id="rId4"/>
    <p:sldId id="258" r:id="rId5"/>
    <p:sldId id="259" r:id="rId6"/>
    <p:sldId id="260" r:id="rId7"/>
    <p:sldId id="262" r:id="rId8"/>
    <p:sldId id="271" r:id="rId9"/>
    <p:sldId id="263" r:id="rId10"/>
    <p:sldId id="264" r:id="rId11"/>
    <p:sldId id="265" r:id="rId12"/>
    <p:sldId id="266" r:id="rId13"/>
    <p:sldId id="273" r:id="rId14"/>
    <p:sldId id="272"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brahim eyyüp inan" initials="iei" lastIdx="2" clrIdx="0">
    <p:extLst>
      <p:ext uri="{19B8F6BF-5375-455C-9EA6-DF929625EA0E}">
        <p15:presenceInfo xmlns:p15="http://schemas.microsoft.com/office/powerpoint/2012/main" userId="9ac8ba31140535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16T05:08:50.547"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7297FB9-A7CE-4654-B5E0-53B87A618F0F}" type="datetimeFigureOut">
              <a:rPr lang="tr-TR" smtClean="0"/>
              <a:t>15.06.2020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4C737C5-12EC-490B-A6A1-A98219D82B7E}"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079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7297FB9-A7CE-4654-B5E0-53B87A618F0F}" type="datetimeFigureOut">
              <a:rPr lang="tr-TR" smtClean="0"/>
              <a:t>15.06.2020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4C737C5-12EC-490B-A6A1-A98219D82B7E}" type="slidenum">
              <a:rPr lang="tr-TR" smtClean="0"/>
              <a:t>‹#›</a:t>
            </a:fld>
            <a:endParaRPr lang="tr-TR"/>
          </a:p>
        </p:txBody>
      </p:sp>
    </p:spTree>
    <p:extLst>
      <p:ext uri="{BB962C8B-B14F-4D97-AF65-F5344CB8AC3E}">
        <p14:creationId xmlns:p14="http://schemas.microsoft.com/office/powerpoint/2010/main" val="2226291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7297FB9-A7CE-4654-B5E0-53B87A618F0F}" type="datetimeFigureOut">
              <a:rPr lang="tr-TR" smtClean="0"/>
              <a:t>15.06.2020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4C737C5-12EC-490B-A6A1-A98219D82B7E}" type="slidenum">
              <a:rPr lang="tr-TR" smtClean="0"/>
              <a:t>‹#›</a:t>
            </a:fld>
            <a:endParaRPr lang="tr-TR"/>
          </a:p>
        </p:txBody>
      </p:sp>
    </p:spTree>
    <p:extLst>
      <p:ext uri="{BB962C8B-B14F-4D97-AF65-F5344CB8AC3E}">
        <p14:creationId xmlns:p14="http://schemas.microsoft.com/office/powerpoint/2010/main" val="3617779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7297FB9-A7CE-4654-B5E0-53B87A618F0F}" type="datetimeFigureOut">
              <a:rPr lang="tr-TR" smtClean="0"/>
              <a:t>15.06.2020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4C737C5-12EC-490B-A6A1-A98219D82B7E}" type="slidenum">
              <a:rPr lang="tr-TR" smtClean="0"/>
              <a:t>‹#›</a:t>
            </a:fld>
            <a:endParaRPr lang="tr-TR"/>
          </a:p>
        </p:txBody>
      </p:sp>
    </p:spTree>
    <p:extLst>
      <p:ext uri="{BB962C8B-B14F-4D97-AF65-F5344CB8AC3E}">
        <p14:creationId xmlns:p14="http://schemas.microsoft.com/office/powerpoint/2010/main" val="2114487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7297FB9-A7CE-4654-B5E0-53B87A618F0F}" type="datetimeFigureOut">
              <a:rPr lang="tr-TR" smtClean="0"/>
              <a:t>15.06.2020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4C737C5-12EC-490B-A6A1-A98219D82B7E}"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468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7297FB9-A7CE-4654-B5E0-53B87A618F0F}" type="datetimeFigureOut">
              <a:rPr lang="tr-TR" smtClean="0"/>
              <a:t>15.06.2020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4C737C5-12EC-490B-A6A1-A98219D82B7E}" type="slidenum">
              <a:rPr lang="tr-TR" smtClean="0"/>
              <a:t>‹#›</a:t>
            </a:fld>
            <a:endParaRPr lang="tr-TR"/>
          </a:p>
        </p:txBody>
      </p:sp>
    </p:spTree>
    <p:extLst>
      <p:ext uri="{BB962C8B-B14F-4D97-AF65-F5344CB8AC3E}">
        <p14:creationId xmlns:p14="http://schemas.microsoft.com/office/powerpoint/2010/main" val="3297664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7297FB9-A7CE-4654-B5E0-53B87A618F0F}" type="datetimeFigureOut">
              <a:rPr lang="tr-TR" smtClean="0"/>
              <a:t>15.06.2020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4C737C5-12EC-490B-A6A1-A98219D82B7E}" type="slidenum">
              <a:rPr lang="tr-TR" smtClean="0"/>
              <a:t>‹#›</a:t>
            </a:fld>
            <a:endParaRPr lang="tr-TR"/>
          </a:p>
        </p:txBody>
      </p:sp>
    </p:spTree>
    <p:extLst>
      <p:ext uri="{BB962C8B-B14F-4D97-AF65-F5344CB8AC3E}">
        <p14:creationId xmlns:p14="http://schemas.microsoft.com/office/powerpoint/2010/main" val="138312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7297FB9-A7CE-4654-B5E0-53B87A618F0F}" type="datetimeFigureOut">
              <a:rPr lang="tr-TR" smtClean="0"/>
              <a:t>15.06.2020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4C737C5-12EC-490B-A6A1-A98219D82B7E}" type="slidenum">
              <a:rPr lang="tr-TR" smtClean="0"/>
              <a:t>‹#›</a:t>
            </a:fld>
            <a:endParaRPr lang="tr-TR"/>
          </a:p>
        </p:txBody>
      </p:sp>
    </p:spTree>
    <p:extLst>
      <p:ext uri="{BB962C8B-B14F-4D97-AF65-F5344CB8AC3E}">
        <p14:creationId xmlns:p14="http://schemas.microsoft.com/office/powerpoint/2010/main" val="100441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297FB9-A7CE-4654-B5E0-53B87A618F0F}" type="datetimeFigureOut">
              <a:rPr lang="tr-TR" smtClean="0"/>
              <a:t>15.06.2020</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C4C737C5-12EC-490B-A6A1-A98219D82B7E}" type="slidenum">
              <a:rPr lang="tr-TR" smtClean="0"/>
              <a:t>‹#›</a:t>
            </a:fld>
            <a:endParaRPr lang="tr-TR"/>
          </a:p>
        </p:txBody>
      </p:sp>
    </p:spTree>
    <p:extLst>
      <p:ext uri="{BB962C8B-B14F-4D97-AF65-F5344CB8AC3E}">
        <p14:creationId xmlns:p14="http://schemas.microsoft.com/office/powerpoint/2010/main" val="413471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297FB9-A7CE-4654-B5E0-53B87A618F0F}" type="datetimeFigureOut">
              <a:rPr lang="tr-TR" smtClean="0"/>
              <a:t>15.06.2020</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4C737C5-12EC-490B-A6A1-A98219D82B7E}" type="slidenum">
              <a:rPr lang="tr-TR" smtClean="0"/>
              <a:t>‹#›</a:t>
            </a:fld>
            <a:endParaRPr lang="tr-TR"/>
          </a:p>
        </p:txBody>
      </p:sp>
    </p:spTree>
    <p:extLst>
      <p:ext uri="{BB962C8B-B14F-4D97-AF65-F5344CB8AC3E}">
        <p14:creationId xmlns:p14="http://schemas.microsoft.com/office/powerpoint/2010/main" val="55377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7297FB9-A7CE-4654-B5E0-53B87A618F0F}" type="datetimeFigureOut">
              <a:rPr lang="tr-TR" smtClean="0"/>
              <a:t>15.06.2020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4C737C5-12EC-490B-A6A1-A98219D82B7E}" type="slidenum">
              <a:rPr lang="tr-TR" smtClean="0"/>
              <a:t>‹#›</a:t>
            </a:fld>
            <a:endParaRPr lang="tr-TR"/>
          </a:p>
        </p:txBody>
      </p:sp>
    </p:spTree>
    <p:extLst>
      <p:ext uri="{BB962C8B-B14F-4D97-AF65-F5344CB8AC3E}">
        <p14:creationId xmlns:p14="http://schemas.microsoft.com/office/powerpoint/2010/main" val="3254617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297FB9-A7CE-4654-B5E0-53B87A618F0F}" type="datetimeFigureOut">
              <a:rPr lang="tr-TR" smtClean="0"/>
              <a:t>15.06.2020</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4C737C5-12EC-490B-A6A1-A98219D82B7E}"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66544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10" Type="http://schemas.openxmlformats.org/officeDocument/2006/relationships/image" Target="../media/image11.jpg"/><Relationship Id="rId4" Type="http://schemas.openxmlformats.org/officeDocument/2006/relationships/image" Target="../media/image5.jpg"/><Relationship Id="rId9" Type="http://schemas.openxmlformats.org/officeDocument/2006/relationships/image" Target="../media/image10.jp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2EDFA9-A5FA-41FA-9D4E-C3C76285F287}"/>
              </a:ext>
            </a:extLst>
          </p:cNvPr>
          <p:cNvSpPr>
            <a:spLocks noGrp="1"/>
          </p:cNvSpPr>
          <p:nvPr>
            <p:ph type="ctrTitle"/>
          </p:nvPr>
        </p:nvSpPr>
        <p:spPr/>
        <p:txBody>
          <a:bodyPr>
            <a:normAutofit fontScale="90000"/>
          </a:bodyPr>
          <a:lstStyle/>
          <a:p>
            <a:pPr algn="ctr"/>
            <a:r>
              <a:rPr lang="tr-TR" b="1" dirty="0"/>
              <a:t>YAPAY SİNİR AĞLARINI KULLANARAK İRİS TANIMA</a:t>
            </a:r>
            <a:br>
              <a:rPr lang="tr-TR" dirty="0"/>
            </a:br>
            <a:endParaRPr lang="tr-TR" dirty="0"/>
          </a:p>
        </p:txBody>
      </p:sp>
      <p:sp>
        <p:nvSpPr>
          <p:cNvPr id="3" name="Alt Başlık 2">
            <a:extLst>
              <a:ext uri="{FF2B5EF4-FFF2-40B4-BE49-F238E27FC236}">
                <a16:creationId xmlns:a16="http://schemas.microsoft.com/office/drawing/2014/main" id="{9522CD4C-68E3-4362-8AD4-30F03E8E9B1D}"/>
              </a:ext>
            </a:extLst>
          </p:cNvPr>
          <p:cNvSpPr>
            <a:spLocks noGrp="1"/>
          </p:cNvSpPr>
          <p:nvPr>
            <p:ph type="subTitle" idx="1"/>
          </p:nvPr>
        </p:nvSpPr>
        <p:spPr/>
        <p:txBody>
          <a:bodyPr>
            <a:normAutofit fontScale="85000" lnSpcReduction="20000"/>
          </a:bodyPr>
          <a:lstStyle/>
          <a:p>
            <a:pPr algn="l"/>
            <a:r>
              <a:rPr lang="tr-TR" dirty="0"/>
              <a:t>Öğrenci: İbrahim Eyyüp İnan</a:t>
            </a:r>
          </a:p>
          <a:p>
            <a:pPr algn="l"/>
            <a:endParaRPr lang="tr-TR" dirty="0"/>
          </a:p>
          <a:p>
            <a:pPr algn="l"/>
            <a:r>
              <a:rPr lang="tr-TR" dirty="0"/>
              <a:t>Danışman: Fatih Keleş</a:t>
            </a:r>
          </a:p>
        </p:txBody>
      </p:sp>
    </p:spTree>
    <p:extLst>
      <p:ext uri="{BB962C8B-B14F-4D97-AF65-F5344CB8AC3E}">
        <p14:creationId xmlns:p14="http://schemas.microsoft.com/office/powerpoint/2010/main" val="216036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54C2ED-AC6E-46F9-9D3E-EAD85A6A4A11}"/>
              </a:ext>
            </a:extLst>
          </p:cNvPr>
          <p:cNvSpPr>
            <a:spLocks noGrp="1"/>
          </p:cNvSpPr>
          <p:nvPr>
            <p:ph type="title"/>
          </p:nvPr>
        </p:nvSpPr>
        <p:spPr/>
        <p:txBody>
          <a:bodyPr/>
          <a:lstStyle/>
          <a:p>
            <a:pPr algn="ctr"/>
            <a:r>
              <a:rPr lang="tr-TR" dirty="0"/>
              <a:t>CNN : Önişlem</a:t>
            </a:r>
          </a:p>
        </p:txBody>
      </p:sp>
      <p:sp>
        <p:nvSpPr>
          <p:cNvPr id="3" name="İçerik Yer Tutucusu 2">
            <a:extLst>
              <a:ext uri="{FF2B5EF4-FFF2-40B4-BE49-F238E27FC236}">
                <a16:creationId xmlns:a16="http://schemas.microsoft.com/office/drawing/2014/main" id="{E3AB1A0E-8836-4BA0-BF4D-018C01F98AA9}"/>
              </a:ext>
            </a:extLst>
          </p:cNvPr>
          <p:cNvSpPr>
            <a:spLocks noGrp="1"/>
          </p:cNvSpPr>
          <p:nvPr>
            <p:ph idx="1"/>
          </p:nvPr>
        </p:nvSpPr>
        <p:spPr>
          <a:xfrm>
            <a:off x="1097280" y="4643020"/>
            <a:ext cx="10058400" cy="1258855"/>
          </a:xfrm>
        </p:spPr>
        <p:txBody>
          <a:bodyPr>
            <a:normAutofit/>
          </a:bodyPr>
          <a:lstStyle/>
          <a:p>
            <a:pPr lvl="1"/>
            <a:r>
              <a:rPr lang="tr-TR" dirty="0"/>
              <a:t>İlk olarak resim siyah beyaz hale getirilerek tek boyutlu bir Numpy </a:t>
            </a:r>
            <a:r>
              <a:rPr lang="tr-TR" dirty="0" err="1"/>
              <a:t>array</a:t>
            </a:r>
            <a:r>
              <a:rPr lang="tr-TR" dirty="0"/>
              <a:t> olarak saklanır. Ardından 0 ile 255 arasında olan renk değerleri 255’e bölünerek 0 ile 1 arasına sabitlenir. </a:t>
            </a:r>
            <a:r>
              <a:rPr lang="tr-TR" dirty="0" err="1"/>
              <a:t>Normalizasyon</a:t>
            </a:r>
            <a:r>
              <a:rPr lang="tr-TR" dirty="0"/>
              <a:t> işleminin ardından tüm eğitim </a:t>
            </a:r>
            <a:r>
              <a:rPr lang="tr-TR" dirty="0" err="1"/>
              <a:t>dataset’inin</a:t>
            </a:r>
            <a:r>
              <a:rPr lang="tr-TR" dirty="0"/>
              <a:t> ortalama ve </a:t>
            </a:r>
            <a:r>
              <a:rPr lang="tr-TR" dirty="0" err="1"/>
              <a:t>varyans</a:t>
            </a:r>
            <a:r>
              <a:rPr lang="tr-TR" dirty="0"/>
              <a:t> değerleri hesaplanır ve </a:t>
            </a:r>
            <a:r>
              <a:rPr lang="tr-TR" dirty="0" err="1"/>
              <a:t>stadardization</a:t>
            </a:r>
            <a:r>
              <a:rPr lang="tr-TR" dirty="0"/>
              <a:t> işlemi gerçekleştirilir.</a:t>
            </a:r>
          </a:p>
        </p:txBody>
      </p:sp>
      <p:pic>
        <p:nvPicPr>
          <p:cNvPr id="5" name="Resim 4">
            <a:extLst>
              <a:ext uri="{FF2B5EF4-FFF2-40B4-BE49-F238E27FC236}">
                <a16:creationId xmlns:a16="http://schemas.microsoft.com/office/drawing/2014/main" id="{4F25C347-12D8-41A4-9CBB-ABA8E129A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279" y="1927893"/>
            <a:ext cx="7075442" cy="2436258"/>
          </a:xfrm>
          <a:prstGeom prst="rect">
            <a:avLst/>
          </a:prstGeom>
        </p:spPr>
      </p:pic>
    </p:spTree>
    <p:extLst>
      <p:ext uri="{BB962C8B-B14F-4D97-AF65-F5344CB8AC3E}">
        <p14:creationId xmlns:p14="http://schemas.microsoft.com/office/powerpoint/2010/main" val="322757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FFF9E8-AE79-495D-8D7B-A7C14F0E1073}"/>
              </a:ext>
            </a:extLst>
          </p:cNvPr>
          <p:cNvSpPr>
            <a:spLocks noGrp="1"/>
          </p:cNvSpPr>
          <p:nvPr>
            <p:ph type="title"/>
          </p:nvPr>
        </p:nvSpPr>
        <p:spPr/>
        <p:txBody>
          <a:bodyPr/>
          <a:lstStyle/>
          <a:p>
            <a:pPr algn="ctr"/>
            <a:r>
              <a:rPr lang="tr-TR" dirty="0"/>
              <a:t>	CNN : Özellik yakalama</a:t>
            </a:r>
          </a:p>
        </p:txBody>
      </p:sp>
      <p:sp>
        <p:nvSpPr>
          <p:cNvPr id="3" name="İçerik Yer Tutucusu 2">
            <a:extLst>
              <a:ext uri="{FF2B5EF4-FFF2-40B4-BE49-F238E27FC236}">
                <a16:creationId xmlns:a16="http://schemas.microsoft.com/office/drawing/2014/main" id="{694E61B9-F7E8-4000-A3AB-2A8950B07120}"/>
              </a:ext>
            </a:extLst>
          </p:cNvPr>
          <p:cNvSpPr>
            <a:spLocks noGrp="1"/>
          </p:cNvSpPr>
          <p:nvPr>
            <p:ph idx="1"/>
          </p:nvPr>
        </p:nvSpPr>
        <p:spPr>
          <a:xfrm>
            <a:off x="1097280" y="2467992"/>
            <a:ext cx="4708716" cy="3401102"/>
          </a:xfrm>
        </p:spPr>
        <p:txBody>
          <a:bodyPr/>
          <a:lstStyle/>
          <a:p>
            <a:pPr marL="0" indent="0">
              <a:buNone/>
            </a:pPr>
            <a:r>
              <a:rPr lang="tr-TR" dirty="0"/>
              <a:t> Ardışık olarak sıralanmış </a:t>
            </a:r>
            <a:r>
              <a:rPr lang="tr-TR" dirty="0" err="1"/>
              <a:t>convolution</a:t>
            </a:r>
            <a:r>
              <a:rPr lang="tr-TR" dirty="0"/>
              <a:t> ve max-pooling katmanları sistemin eğitim </a:t>
            </a:r>
            <a:r>
              <a:rPr lang="tr-TR" dirty="0" err="1"/>
              <a:t>dataset’i</a:t>
            </a:r>
            <a:r>
              <a:rPr lang="tr-TR" dirty="0"/>
              <a:t> için özellik yakalar. Özellikle eğitilen </a:t>
            </a:r>
            <a:r>
              <a:rPr lang="tr-TR" dirty="0" err="1"/>
              <a:t>dataset’in</a:t>
            </a:r>
            <a:r>
              <a:rPr lang="tr-TR" dirty="0"/>
              <a:t> büyük olması ve </a:t>
            </a:r>
            <a:r>
              <a:rPr lang="tr-TR" dirty="0" err="1"/>
              <a:t>dataset’in</a:t>
            </a:r>
            <a:r>
              <a:rPr lang="tr-TR" dirty="0"/>
              <a:t> </a:t>
            </a:r>
            <a:r>
              <a:rPr lang="tr-TR" dirty="0" err="1"/>
              <a:t>komplex</a:t>
            </a:r>
            <a:r>
              <a:rPr lang="tr-TR" dirty="0"/>
              <a:t> olmaması eğitilen obje için geniş kapsamlı özelliklerin yakalanmasını sağlar. Yüksek seviyeli katmanlarda objenin genel özellikleri hakkında bilgi toplanırken daha derin katmanlarda daha çok spesifik özellikler tespit edilir. </a:t>
            </a:r>
          </a:p>
        </p:txBody>
      </p:sp>
      <p:pic>
        <p:nvPicPr>
          <p:cNvPr id="5" name="Resim 4">
            <a:extLst>
              <a:ext uri="{FF2B5EF4-FFF2-40B4-BE49-F238E27FC236}">
                <a16:creationId xmlns:a16="http://schemas.microsoft.com/office/drawing/2014/main" id="{1661CE11-C3AD-42A2-9F17-88A331CB8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468" y="2339266"/>
            <a:ext cx="4788212" cy="2694373"/>
          </a:xfrm>
          <a:prstGeom prst="rect">
            <a:avLst/>
          </a:prstGeom>
        </p:spPr>
      </p:pic>
      <p:sp>
        <p:nvSpPr>
          <p:cNvPr id="6" name="Metin kutusu 5">
            <a:extLst>
              <a:ext uri="{FF2B5EF4-FFF2-40B4-BE49-F238E27FC236}">
                <a16:creationId xmlns:a16="http://schemas.microsoft.com/office/drawing/2014/main" id="{D70F37F4-F263-4D6D-B263-9C4BF818A1A2}"/>
              </a:ext>
            </a:extLst>
          </p:cNvPr>
          <p:cNvSpPr txBox="1"/>
          <p:nvPr/>
        </p:nvSpPr>
        <p:spPr>
          <a:xfrm>
            <a:off x="7137647" y="5513033"/>
            <a:ext cx="3462291" cy="276999"/>
          </a:xfrm>
          <a:prstGeom prst="rect">
            <a:avLst/>
          </a:prstGeom>
          <a:noFill/>
        </p:spPr>
        <p:txBody>
          <a:bodyPr wrap="square" rtlCol="0">
            <a:spAutoFit/>
          </a:bodyPr>
          <a:lstStyle/>
          <a:p>
            <a:pPr algn="ctr"/>
            <a:r>
              <a:rPr lang="tr-TR" sz="1200" dirty="0"/>
              <a:t>CNN </a:t>
            </a:r>
            <a:r>
              <a:rPr lang="tr-TR" sz="1200" dirty="0" err="1"/>
              <a:t>Feature</a:t>
            </a:r>
            <a:r>
              <a:rPr lang="tr-TR" sz="1200" dirty="0"/>
              <a:t> </a:t>
            </a:r>
            <a:r>
              <a:rPr lang="tr-TR" sz="1200" dirty="0" err="1"/>
              <a:t>extraction</a:t>
            </a:r>
            <a:endParaRPr lang="tr-TR" sz="1200" dirty="0"/>
          </a:p>
        </p:txBody>
      </p:sp>
    </p:spTree>
    <p:extLst>
      <p:ext uri="{BB962C8B-B14F-4D97-AF65-F5344CB8AC3E}">
        <p14:creationId xmlns:p14="http://schemas.microsoft.com/office/powerpoint/2010/main" val="2748296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42E20C-C742-4760-B8AB-58D9863BAE9B}"/>
              </a:ext>
            </a:extLst>
          </p:cNvPr>
          <p:cNvSpPr>
            <a:spLocks noGrp="1"/>
          </p:cNvSpPr>
          <p:nvPr>
            <p:ph type="title"/>
          </p:nvPr>
        </p:nvSpPr>
        <p:spPr/>
        <p:txBody>
          <a:bodyPr/>
          <a:lstStyle/>
          <a:p>
            <a:pPr algn="ctr"/>
            <a:r>
              <a:rPr lang="tr-TR" dirty="0"/>
              <a:t>CNN : Sınıflandırma</a:t>
            </a:r>
          </a:p>
        </p:txBody>
      </p:sp>
      <p:sp>
        <p:nvSpPr>
          <p:cNvPr id="3" name="İçerik Yer Tutucusu 2">
            <a:extLst>
              <a:ext uri="{FF2B5EF4-FFF2-40B4-BE49-F238E27FC236}">
                <a16:creationId xmlns:a16="http://schemas.microsoft.com/office/drawing/2014/main" id="{3584DB45-2F60-4787-BA99-D00565F8CF68}"/>
              </a:ext>
            </a:extLst>
          </p:cNvPr>
          <p:cNvSpPr>
            <a:spLocks noGrp="1"/>
          </p:cNvSpPr>
          <p:nvPr>
            <p:ph idx="1"/>
          </p:nvPr>
        </p:nvSpPr>
        <p:spPr>
          <a:xfrm>
            <a:off x="1056074" y="2230085"/>
            <a:ext cx="6297819" cy="3631921"/>
          </a:xfrm>
        </p:spPr>
        <p:txBody>
          <a:bodyPr/>
          <a:lstStyle/>
          <a:p>
            <a:r>
              <a:rPr lang="tr-TR" dirty="0" err="1"/>
              <a:t>Dataset’in</a:t>
            </a:r>
            <a:r>
              <a:rPr lang="tr-TR" dirty="0"/>
              <a:t> ayırt edilmesi için gerekli özelliklerin </a:t>
            </a:r>
            <a:r>
              <a:rPr lang="tr-TR" dirty="0" err="1"/>
              <a:t>convolution</a:t>
            </a:r>
            <a:r>
              <a:rPr lang="tr-TR" dirty="0"/>
              <a:t> katmanları tarafından yakalanmasının ardından bu katmanların ürettiği sonucun sınıflandırılması gerekmektedir. Bu aşama standart bir tamamen bağlı sinir ağı (FC) ile gerçekleştirilir. FC modelinde bir veya birden fazla gizli katman ve bir çıkış katmanı bulunur. Bu aşamanın özellik yakalaması overfitting adı verilen sistemin </a:t>
            </a:r>
            <a:r>
              <a:rPr lang="tr-TR" dirty="0" err="1"/>
              <a:t>dataset’i</a:t>
            </a:r>
            <a:r>
              <a:rPr lang="tr-TR" dirty="0"/>
              <a:t> aşırı öğrenmesi anlamına gelen olaya sebep olur. Bu nedenle bu katmanda özellik yakalanması engellenmelidir.</a:t>
            </a:r>
          </a:p>
        </p:txBody>
      </p:sp>
      <p:pic>
        <p:nvPicPr>
          <p:cNvPr id="7" name="Resim 6">
            <a:extLst>
              <a:ext uri="{FF2B5EF4-FFF2-40B4-BE49-F238E27FC236}">
                <a16:creationId xmlns:a16="http://schemas.microsoft.com/office/drawing/2014/main" id="{0CBE1E57-8682-463F-92A9-E255C801F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792" y="1872367"/>
            <a:ext cx="3017520" cy="3528060"/>
          </a:xfrm>
          <a:prstGeom prst="rect">
            <a:avLst/>
          </a:prstGeom>
        </p:spPr>
      </p:pic>
      <p:sp>
        <p:nvSpPr>
          <p:cNvPr id="8" name="Metin kutusu 7">
            <a:extLst>
              <a:ext uri="{FF2B5EF4-FFF2-40B4-BE49-F238E27FC236}">
                <a16:creationId xmlns:a16="http://schemas.microsoft.com/office/drawing/2014/main" id="{2592947C-F9AF-46BF-BD05-D80CD34449EE}"/>
              </a:ext>
            </a:extLst>
          </p:cNvPr>
          <p:cNvSpPr txBox="1"/>
          <p:nvPr/>
        </p:nvSpPr>
        <p:spPr>
          <a:xfrm>
            <a:off x="8803246" y="5557421"/>
            <a:ext cx="1882066" cy="276999"/>
          </a:xfrm>
          <a:prstGeom prst="rect">
            <a:avLst/>
          </a:prstGeom>
          <a:noFill/>
        </p:spPr>
        <p:txBody>
          <a:bodyPr wrap="square" rtlCol="0">
            <a:spAutoFit/>
          </a:bodyPr>
          <a:lstStyle/>
          <a:p>
            <a:r>
              <a:rPr lang="tr-TR" sz="1200" dirty="0"/>
              <a:t>FC modeli</a:t>
            </a:r>
          </a:p>
        </p:txBody>
      </p:sp>
    </p:spTree>
    <p:extLst>
      <p:ext uri="{BB962C8B-B14F-4D97-AF65-F5344CB8AC3E}">
        <p14:creationId xmlns:p14="http://schemas.microsoft.com/office/powerpoint/2010/main" val="2693606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6E1E3A-75CB-4497-8906-00D6ED44B904}"/>
              </a:ext>
            </a:extLst>
          </p:cNvPr>
          <p:cNvSpPr>
            <a:spLocks noGrp="1"/>
          </p:cNvSpPr>
          <p:nvPr>
            <p:ph type="title"/>
          </p:nvPr>
        </p:nvSpPr>
        <p:spPr/>
        <p:txBody>
          <a:bodyPr/>
          <a:lstStyle/>
          <a:p>
            <a:pPr algn="ctr"/>
            <a:r>
              <a:rPr lang="tr-TR" dirty="0"/>
              <a:t>CNN Modellerin Birleştirilmesi</a:t>
            </a:r>
          </a:p>
        </p:txBody>
      </p:sp>
      <p:sp>
        <p:nvSpPr>
          <p:cNvPr id="3" name="İçerik Yer Tutucusu 2">
            <a:extLst>
              <a:ext uri="{FF2B5EF4-FFF2-40B4-BE49-F238E27FC236}">
                <a16:creationId xmlns:a16="http://schemas.microsoft.com/office/drawing/2014/main" id="{FDF5A788-4CFF-4767-BDDC-FD6C3AEA53BA}"/>
              </a:ext>
            </a:extLst>
          </p:cNvPr>
          <p:cNvSpPr>
            <a:spLocks noGrp="1"/>
          </p:cNvSpPr>
          <p:nvPr>
            <p:ph idx="1"/>
          </p:nvPr>
        </p:nvSpPr>
        <p:spPr>
          <a:xfrm>
            <a:off x="1310344" y="5324826"/>
            <a:ext cx="9768988" cy="748453"/>
          </a:xfrm>
        </p:spPr>
        <p:txBody>
          <a:bodyPr>
            <a:normAutofit fontScale="92500" lnSpcReduction="20000"/>
          </a:bodyPr>
          <a:lstStyle/>
          <a:p>
            <a:r>
              <a:rPr lang="tr-TR" dirty="0"/>
              <a:t>Farklı boyutlarda farklı özelliklerin yakalanabilmesi için girdi boyutu farklı ancak sahip olduğu katman sayıları aynı sayıda ve aynı boyutlarda olan iki adet CNN modeli geliştirilmiştir. İki modelin çıktısı birleştirilir ve bir FC katmanından geçirilerek sınıflandırma işlemi gerçekleştirilir.</a:t>
            </a:r>
          </a:p>
        </p:txBody>
      </p:sp>
      <p:pic>
        <p:nvPicPr>
          <p:cNvPr id="6146" name="Picture 2">
            <a:extLst>
              <a:ext uri="{FF2B5EF4-FFF2-40B4-BE49-F238E27FC236}">
                <a16:creationId xmlns:a16="http://schemas.microsoft.com/office/drawing/2014/main" id="{08AB2B35-6787-41DC-9A8E-7077B73A0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1220" y="2433910"/>
            <a:ext cx="2583502" cy="1990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a:extLst>
              <a:ext uri="{FF2B5EF4-FFF2-40B4-BE49-F238E27FC236}">
                <a16:creationId xmlns:a16="http://schemas.microsoft.com/office/drawing/2014/main" id="{3C54D3AB-34A8-4512-8440-A0B6D8AD5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645" y="1837728"/>
            <a:ext cx="5587606" cy="3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0222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6ED538-DDF0-461D-BAAA-9E0A410CCE42}"/>
              </a:ext>
            </a:extLst>
          </p:cNvPr>
          <p:cNvSpPr>
            <a:spLocks noGrp="1"/>
          </p:cNvSpPr>
          <p:nvPr>
            <p:ph type="title"/>
          </p:nvPr>
        </p:nvSpPr>
        <p:spPr/>
        <p:txBody>
          <a:bodyPr/>
          <a:lstStyle/>
          <a:p>
            <a:pPr algn="ctr"/>
            <a:r>
              <a:rPr lang="tr-TR" dirty="0" err="1"/>
              <a:t>Dropout</a:t>
            </a:r>
            <a:r>
              <a:rPr lang="tr-TR" dirty="0"/>
              <a:t> ve L2 Regularization</a:t>
            </a:r>
          </a:p>
        </p:txBody>
      </p:sp>
      <p:sp>
        <p:nvSpPr>
          <p:cNvPr id="3" name="İçerik Yer Tutucusu 2">
            <a:extLst>
              <a:ext uri="{FF2B5EF4-FFF2-40B4-BE49-F238E27FC236}">
                <a16:creationId xmlns:a16="http://schemas.microsoft.com/office/drawing/2014/main" id="{C981ECE2-78C6-4A89-B32D-4288C7E8353D}"/>
              </a:ext>
            </a:extLst>
          </p:cNvPr>
          <p:cNvSpPr>
            <a:spLocks noGrp="1"/>
          </p:cNvSpPr>
          <p:nvPr>
            <p:ph idx="1"/>
          </p:nvPr>
        </p:nvSpPr>
        <p:spPr>
          <a:xfrm>
            <a:off x="1097280" y="1845734"/>
            <a:ext cx="4433508" cy="4023360"/>
          </a:xfrm>
        </p:spPr>
        <p:txBody>
          <a:bodyPr>
            <a:normAutofit lnSpcReduction="10000"/>
          </a:bodyPr>
          <a:lstStyle/>
          <a:p>
            <a:r>
              <a:rPr lang="tr-TR" dirty="0"/>
              <a:t>FC ile sınıflandırma aşamasında sistemin yeniden özellik yakalaması istenilen bir olay değildir. FC aşamasının sadece bir sınıflandırma aşaması olması gerekir. FC aşamasının özellik yakalamasının engellenebilmesi için </a:t>
            </a:r>
            <a:r>
              <a:rPr lang="tr-TR" dirty="0" err="1"/>
              <a:t>dropout</a:t>
            </a:r>
            <a:r>
              <a:rPr lang="tr-TR" dirty="0"/>
              <a:t> ve l2 regularization </a:t>
            </a:r>
            <a:r>
              <a:rPr lang="tr-TR" dirty="0" err="1"/>
              <a:t>uygulanmıştur</a:t>
            </a:r>
            <a:r>
              <a:rPr lang="tr-TR" dirty="0"/>
              <a:t>. </a:t>
            </a:r>
          </a:p>
          <a:p>
            <a:r>
              <a:rPr lang="tr-TR" dirty="0" err="1"/>
              <a:t>Dropout</a:t>
            </a:r>
            <a:r>
              <a:rPr lang="tr-TR" dirty="0"/>
              <a:t> katmanı FC modelindeki bazı noktaların sıfırlanması anlamına gelmektedir. Bu şekilde FC katmanı sabit bir özellik yakalayamaz. </a:t>
            </a:r>
          </a:p>
          <a:p>
            <a:r>
              <a:rPr lang="tr-TR" dirty="0"/>
              <a:t>L2 regularization işlemi ile ağırlık fonksiyonlarının aşırı derecede spesifik özellikleri yakalamasına engel olunur.</a:t>
            </a:r>
          </a:p>
        </p:txBody>
      </p:sp>
      <p:pic>
        <p:nvPicPr>
          <p:cNvPr id="4" name="Resim 3">
            <a:extLst>
              <a:ext uri="{FF2B5EF4-FFF2-40B4-BE49-F238E27FC236}">
                <a16:creationId xmlns:a16="http://schemas.microsoft.com/office/drawing/2014/main" id="{ACA52610-D956-4D40-B29C-46579B804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0805" y="1864310"/>
            <a:ext cx="4626343" cy="2215432"/>
          </a:xfrm>
          <a:prstGeom prst="rect">
            <a:avLst/>
          </a:prstGeom>
        </p:spPr>
      </p:pic>
      <p:sp>
        <p:nvSpPr>
          <p:cNvPr id="5" name="Metin kutusu 4">
            <a:extLst>
              <a:ext uri="{FF2B5EF4-FFF2-40B4-BE49-F238E27FC236}">
                <a16:creationId xmlns:a16="http://schemas.microsoft.com/office/drawing/2014/main" id="{077E61C0-FC6F-425F-87C6-6888B2246F9B}"/>
              </a:ext>
            </a:extLst>
          </p:cNvPr>
          <p:cNvSpPr txBox="1"/>
          <p:nvPr/>
        </p:nvSpPr>
        <p:spPr>
          <a:xfrm>
            <a:off x="6096000" y="4205368"/>
            <a:ext cx="1512163" cy="276999"/>
          </a:xfrm>
          <a:prstGeom prst="rect">
            <a:avLst/>
          </a:prstGeom>
          <a:noFill/>
        </p:spPr>
        <p:txBody>
          <a:bodyPr wrap="square" rtlCol="0">
            <a:spAutoFit/>
          </a:bodyPr>
          <a:lstStyle/>
          <a:p>
            <a:r>
              <a:rPr lang="tr-TR" sz="1200" dirty="0"/>
              <a:t>Standart FC katmanı</a:t>
            </a:r>
          </a:p>
        </p:txBody>
      </p:sp>
      <p:sp>
        <p:nvSpPr>
          <p:cNvPr id="6" name="Metin kutusu 5">
            <a:extLst>
              <a:ext uri="{FF2B5EF4-FFF2-40B4-BE49-F238E27FC236}">
                <a16:creationId xmlns:a16="http://schemas.microsoft.com/office/drawing/2014/main" id="{A97DF250-AD82-447A-A744-1372840526DC}"/>
              </a:ext>
            </a:extLst>
          </p:cNvPr>
          <p:cNvSpPr txBox="1"/>
          <p:nvPr/>
        </p:nvSpPr>
        <p:spPr>
          <a:xfrm>
            <a:off x="8691239" y="4206692"/>
            <a:ext cx="1455938" cy="276999"/>
          </a:xfrm>
          <a:prstGeom prst="rect">
            <a:avLst/>
          </a:prstGeom>
          <a:noFill/>
        </p:spPr>
        <p:txBody>
          <a:bodyPr wrap="square" rtlCol="0">
            <a:spAutoFit/>
          </a:bodyPr>
          <a:lstStyle/>
          <a:p>
            <a:r>
              <a:rPr lang="tr-TR" sz="1200" dirty="0" err="1"/>
              <a:t>Dropout</a:t>
            </a:r>
            <a:r>
              <a:rPr lang="tr-TR" sz="1200" dirty="0"/>
              <a:t> FC katmanı</a:t>
            </a:r>
          </a:p>
        </p:txBody>
      </p:sp>
      <p:pic>
        <p:nvPicPr>
          <p:cNvPr id="7170" name="Resim 3">
            <a:extLst>
              <a:ext uri="{FF2B5EF4-FFF2-40B4-BE49-F238E27FC236}">
                <a16:creationId xmlns:a16="http://schemas.microsoft.com/office/drawing/2014/main" id="{05BF7F17-A6C0-48A7-84C4-CC01351B37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761" y="4985340"/>
            <a:ext cx="26670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Metin kutusu 6">
            <a:extLst>
              <a:ext uri="{FF2B5EF4-FFF2-40B4-BE49-F238E27FC236}">
                <a16:creationId xmlns:a16="http://schemas.microsoft.com/office/drawing/2014/main" id="{F568A081-A9B9-4C26-BA26-75541211AE8A}"/>
              </a:ext>
            </a:extLst>
          </p:cNvPr>
          <p:cNvSpPr txBox="1"/>
          <p:nvPr/>
        </p:nvSpPr>
        <p:spPr>
          <a:xfrm>
            <a:off x="7119891" y="5631822"/>
            <a:ext cx="2175029" cy="276999"/>
          </a:xfrm>
          <a:prstGeom prst="rect">
            <a:avLst/>
          </a:prstGeom>
          <a:noFill/>
        </p:spPr>
        <p:txBody>
          <a:bodyPr wrap="square" rtlCol="0">
            <a:spAutoFit/>
          </a:bodyPr>
          <a:lstStyle/>
          <a:p>
            <a:r>
              <a:rPr lang="tr-TR" sz="1200" dirty="0"/>
              <a:t>L2 regularization formülü</a:t>
            </a:r>
          </a:p>
        </p:txBody>
      </p:sp>
    </p:spTree>
    <p:extLst>
      <p:ext uri="{BB962C8B-B14F-4D97-AF65-F5344CB8AC3E}">
        <p14:creationId xmlns:p14="http://schemas.microsoft.com/office/powerpoint/2010/main" val="2473594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25B8FE-C419-402D-9C48-40A9F99709E6}"/>
              </a:ext>
            </a:extLst>
          </p:cNvPr>
          <p:cNvSpPr>
            <a:spLocks noGrp="1"/>
          </p:cNvSpPr>
          <p:nvPr>
            <p:ph type="title"/>
          </p:nvPr>
        </p:nvSpPr>
        <p:spPr/>
        <p:txBody>
          <a:bodyPr/>
          <a:lstStyle/>
          <a:p>
            <a:pPr algn="ctr"/>
            <a:r>
              <a:rPr lang="tr-TR" dirty="0"/>
              <a:t>Yeniden </a:t>
            </a:r>
            <a:r>
              <a:rPr lang="tr-TR" dirty="0" err="1"/>
              <a:t>Eğitilebilirlik</a:t>
            </a:r>
            <a:endParaRPr lang="tr-TR" dirty="0"/>
          </a:p>
        </p:txBody>
      </p:sp>
      <p:sp>
        <p:nvSpPr>
          <p:cNvPr id="3" name="İçerik Yer Tutucusu 2">
            <a:extLst>
              <a:ext uri="{FF2B5EF4-FFF2-40B4-BE49-F238E27FC236}">
                <a16:creationId xmlns:a16="http://schemas.microsoft.com/office/drawing/2014/main" id="{CED93EB0-644C-491E-8DF5-8AA81C4E6F39}"/>
              </a:ext>
            </a:extLst>
          </p:cNvPr>
          <p:cNvSpPr>
            <a:spLocks noGrp="1"/>
          </p:cNvSpPr>
          <p:nvPr>
            <p:ph idx="1"/>
          </p:nvPr>
        </p:nvSpPr>
        <p:spPr>
          <a:xfrm>
            <a:off x="1097280" y="2645546"/>
            <a:ext cx="3670029" cy="3223548"/>
          </a:xfrm>
        </p:spPr>
        <p:txBody>
          <a:bodyPr/>
          <a:lstStyle/>
          <a:p>
            <a:r>
              <a:rPr lang="tr-TR" dirty="0"/>
              <a:t>Kullanıcı önceden eğitmiş olduğu bir modelin üzerine yeni sınıflar eklemek isteyebilmektedir. Böyle durumlarda sistemin önceden öğrendiği özellikleri kaybetmemesi için genellikle eski eğitim </a:t>
            </a:r>
            <a:r>
              <a:rPr lang="tr-TR" dirty="0" err="1"/>
              <a:t>dataset’i</a:t>
            </a:r>
            <a:r>
              <a:rPr lang="tr-TR" dirty="0"/>
              <a:t> ile yeni eğitim </a:t>
            </a:r>
            <a:r>
              <a:rPr lang="tr-TR" dirty="0" err="1"/>
              <a:t>dataset’i</a:t>
            </a:r>
            <a:r>
              <a:rPr lang="tr-TR" dirty="0"/>
              <a:t> birleştirilerek tekrardan eğitilir. Genellikle sadece son katmanları eğitmek yeterlidir.</a:t>
            </a:r>
          </a:p>
        </p:txBody>
      </p:sp>
      <p:pic>
        <p:nvPicPr>
          <p:cNvPr id="11" name="Resim 10">
            <a:extLst>
              <a:ext uri="{FF2B5EF4-FFF2-40B4-BE49-F238E27FC236}">
                <a16:creationId xmlns:a16="http://schemas.microsoft.com/office/drawing/2014/main" id="{A5F32E70-7AA4-47D6-BC7C-53CACB0A2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7421" y="1952503"/>
            <a:ext cx="5011905" cy="3781549"/>
          </a:xfrm>
          <a:prstGeom prst="rect">
            <a:avLst/>
          </a:prstGeom>
        </p:spPr>
      </p:pic>
    </p:spTree>
    <p:extLst>
      <p:ext uri="{BB962C8B-B14F-4D97-AF65-F5344CB8AC3E}">
        <p14:creationId xmlns:p14="http://schemas.microsoft.com/office/powerpoint/2010/main" val="2189315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4903BA-6BDA-4774-A624-A242E2085170}"/>
              </a:ext>
            </a:extLst>
          </p:cNvPr>
          <p:cNvSpPr>
            <a:spLocks noGrp="1"/>
          </p:cNvSpPr>
          <p:nvPr>
            <p:ph type="title"/>
          </p:nvPr>
        </p:nvSpPr>
        <p:spPr/>
        <p:txBody>
          <a:bodyPr/>
          <a:lstStyle/>
          <a:p>
            <a:pPr algn="ctr"/>
            <a:r>
              <a:rPr lang="tr-TR" dirty="0"/>
              <a:t>Modelin Sonuçtan Eminliği</a:t>
            </a:r>
          </a:p>
        </p:txBody>
      </p:sp>
      <p:sp>
        <p:nvSpPr>
          <p:cNvPr id="3" name="İçerik Yer Tutucusu 2">
            <a:extLst>
              <a:ext uri="{FF2B5EF4-FFF2-40B4-BE49-F238E27FC236}">
                <a16:creationId xmlns:a16="http://schemas.microsoft.com/office/drawing/2014/main" id="{05BEB937-3F63-41B6-B6CD-1DEA8E950D52}"/>
              </a:ext>
            </a:extLst>
          </p:cNvPr>
          <p:cNvSpPr>
            <a:spLocks noGrp="1"/>
          </p:cNvSpPr>
          <p:nvPr>
            <p:ph idx="1"/>
          </p:nvPr>
        </p:nvSpPr>
        <p:spPr>
          <a:xfrm>
            <a:off x="6677783" y="2068495"/>
            <a:ext cx="4477897" cy="3809475"/>
          </a:xfrm>
        </p:spPr>
        <p:txBody>
          <a:bodyPr>
            <a:normAutofit/>
          </a:bodyPr>
          <a:lstStyle/>
          <a:p>
            <a:r>
              <a:rPr lang="tr-TR" dirty="0"/>
              <a:t>Çıktı katmanı için softmax fonksiyonu kullanıldığı takdirde sistem cevap olarak bir olasılık değeri üretir. Sistemin bir sınıf için diğer sınıflara göre daha yüksek ihtimal üretmesi sistemin doğru cevabın bu sınıf olduğuna karar verdiği anlamına gelir. Ancak üretilmiş olasılık değerinin yeterli düzeyde olmaması sistemin cevaptan emin olmadığı anlamına gelir. Olasılık değeri için bir eşik değeri sınırı koyulması durumunda sistem sadece emin olduğu cevaplar dikkate alınmış olur. </a:t>
            </a:r>
          </a:p>
        </p:txBody>
      </p:sp>
      <p:pic>
        <p:nvPicPr>
          <p:cNvPr id="8194" name="Picture 2">
            <a:extLst>
              <a:ext uri="{FF2B5EF4-FFF2-40B4-BE49-F238E27FC236}">
                <a16:creationId xmlns:a16="http://schemas.microsoft.com/office/drawing/2014/main" id="{E67BCCEC-ABAA-4B66-B469-715FA5194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918" y="1805342"/>
            <a:ext cx="5159082" cy="3872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etin kutusu 3">
            <a:extLst>
              <a:ext uri="{FF2B5EF4-FFF2-40B4-BE49-F238E27FC236}">
                <a16:creationId xmlns:a16="http://schemas.microsoft.com/office/drawing/2014/main" id="{68116E44-7FD9-4D5D-A709-B2F73618EA7C}"/>
              </a:ext>
            </a:extLst>
          </p:cNvPr>
          <p:cNvSpPr txBox="1"/>
          <p:nvPr/>
        </p:nvSpPr>
        <p:spPr>
          <a:xfrm>
            <a:off x="2050742" y="5739470"/>
            <a:ext cx="2698812" cy="276999"/>
          </a:xfrm>
          <a:prstGeom prst="rect">
            <a:avLst/>
          </a:prstGeom>
          <a:noFill/>
        </p:spPr>
        <p:txBody>
          <a:bodyPr wrap="square" rtlCol="0">
            <a:spAutoFit/>
          </a:bodyPr>
          <a:lstStyle/>
          <a:p>
            <a:pPr algn="ctr"/>
            <a:r>
              <a:rPr lang="tr-TR" sz="1200" dirty="0" err="1"/>
              <a:t>Epoch</a:t>
            </a:r>
            <a:r>
              <a:rPr lang="tr-TR" sz="1200" dirty="0"/>
              <a:t>-olasılık grafiği</a:t>
            </a:r>
          </a:p>
        </p:txBody>
      </p:sp>
    </p:spTree>
    <p:extLst>
      <p:ext uri="{BB962C8B-B14F-4D97-AF65-F5344CB8AC3E}">
        <p14:creationId xmlns:p14="http://schemas.microsoft.com/office/powerpoint/2010/main" val="1606370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CCC788-A713-4BD0-A75F-E22E0569DE39}"/>
              </a:ext>
            </a:extLst>
          </p:cNvPr>
          <p:cNvSpPr>
            <a:spLocks noGrp="1"/>
          </p:cNvSpPr>
          <p:nvPr>
            <p:ph type="title"/>
          </p:nvPr>
        </p:nvSpPr>
        <p:spPr/>
        <p:txBody>
          <a:bodyPr/>
          <a:lstStyle/>
          <a:p>
            <a:pPr algn="ctr"/>
            <a:r>
              <a:rPr lang="tr-TR" dirty="0"/>
              <a:t>FCN : </a:t>
            </a:r>
            <a:r>
              <a:rPr lang="tr-TR" dirty="0" err="1"/>
              <a:t>Semantic</a:t>
            </a:r>
            <a:r>
              <a:rPr lang="tr-TR" dirty="0"/>
              <a:t> </a:t>
            </a:r>
            <a:r>
              <a:rPr lang="tr-TR" dirty="0" err="1"/>
              <a:t>segmentation</a:t>
            </a:r>
            <a:r>
              <a:rPr lang="tr-TR" dirty="0"/>
              <a:t> </a:t>
            </a:r>
          </a:p>
        </p:txBody>
      </p:sp>
      <p:sp>
        <p:nvSpPr>
          <p:cNvPr id="3" name="İçerik Yer Tutucusu 2">
            <a:extLst>
              <a:ext uri="{FF2B5EF4-FFF2-40B4-BE49-F238E27FC236}">
                <a16:creationId xmlns:a16="http://schemas.microsoft.com/office/drawing/2014/main" id="{DCA49E9F-044D-4343-8C02-5E2B95027C39}"/>
              </a:ext>
            </a:extLst>
          </p:cNvPr>
          <p:cNvSpPr>
            <a:spLocks noGrp="1"/>
          </p:cNvSpPr>
          <p:nvPr>
            <p:ph idx="1"/>
          </p:nvPr>
        </p:nvSpPr>
        <p:spPr>
          <a:xfrm>
            <a:off x="1097279" y="4776186"/>
            <a:ext cx="9955419" cy="1092907"/>
          </a:xfrm>
        </p:spPr>
        <p:txBody>
          <a:bodyPr>
            <a:normAutofit/>
          </a:bodyPr>
          <a:lstStyle/>
          <a:p>
            <a:r>
              <a:rPr lang="tr-TR" dirty="0" err="1"/>
              <a:t>Semantic</a:t>
            </a:r>
            <a:r>
              <a:rPr lang="tr-TR" dirty="0"/>
              <a:t> </a:t>
            </a:r>
            <a:r>
              <a:rPr lang="tr-TR" dirty="0" err="1"/>
              <a:t>segmentation</a:t>
            </a:r>
            <a:r>
              <a:rPr lang="tr-TR" dirty="0"/>
              <a:t> işlemi görüntü içerisindeki objelerin birbirinden ayırt edilmesini sağlar. Görüntü içerisindeki her bir pixel bir objeye aittir. Objelerin birbirinden ayırt edilebilmesi için  </a:t>
            </a:r>
            <a:r>
              <a:rPr lang="tr-TR" dirty="0" err="1"/>
              <a:t>tamamamen</a:t>
            </a:r>
            <a:r>
              <a:rPr lang="tr-TR" dirty="0"/>
              <a:t> bağlı evrişimsel sinir ağları (FCN) kullanılabilmektedir.</a:t>
            </a:r>
          </a:p>
        </p:txBody>
      </p:sp>
      <p:pic>
        <p:nvPicPr>
          <p:cNvPr id="5" name="Resim 4">
            <a:extLst>
              <a:ext uri="{FF2B5EF4-FFF2-40B4-BE49-F238E27FC236}">
                <a16:creationId xmlns:a16="http://schemas.microsoft.com/office/drawing/2014/main" id="{A4AF1FA7-5782-4CDB-B43B-0256527D8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100" y="1719741"/>
            <a:ext cx="6771800" cy="2936750"/>
          </a:xfrm>
          <a:prstGeom prst="rect">
            <a:avLst/>
          </a:prstGeom>
        </p:spPr>
      </p:pic>
    </p:spTree>
    <p:extLst>
      <p:ext uri="{BB962C8B-B14F-4D97-AF65-F5344CB8AC3E}">
        <p14:creationId xmlns:p14="http://schemas.microsoft.com/office/powerpoint/2010/main" val="2411952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6D8981-1116-4667-8D6B-D48773E11352}"/>
              </a:ext>
            </a:extLst>
          </p:cNvPr>
          <p:cNvSpPr>
            <a:spLocks noGrp="1"/>
          </p:cNvSpPr>
          <p:nvPr>
            <p:ph type="title"/>
          </p:nvPr>
        </p:nvSpPr>
        <p:spPr/>
        <p:txBody>
          <a:bodyPr/>
          <a:lstStyle/>
          <a:p>
            <a:pPr algn="ctr"/>
            <a:r>
              <a:rPr lang="tr-TR" dirty="0"/>
              <a:t>FCN için </a:t>
            </a:r>
            <a:r>
              <a:rPr lang="tr-TR" dirty="0" err="1"/>
              <a:t>ground</a:t>
            </a:r>
            <a:r>
              <a:rPr lang="tr-TR" dirty="0"/>
              <a:t> </a:t>
            </a:r>
            <a:r>
              <a:rPr lang="tr-TR" dirty="0" err="1"/>
              <a:t>truth</a:t>
            </a:r>
            <a:r>
              <a:rPr lang="tr-TR" dirty="0"/>
              <a:t> dataset</a:t>
            </a:r>
          </a:p>
        </p:txBody>
      </p:sp>
      <p:sp>
        <p:nvSpPr>
          <p:cNvPr id="3" name="İçerik Yer Tutucusu 2">
            <a:extLst>
              <a:ext uri="{FF2B5EF4-FFF2-40B4-BE49-F238E27FC236}">
                <a16:creationId xmlns:a16="http://schemas.microsoft.com/office/drawing/2014/main" id="{2D0AAD89-36E4-49C5-AC93-07F548A4084D}"/>
              </a:ext>
            </a:extLst>
          </p:cNvPr>
          <p:cNvSpPr>
            <a:spLocks noGrp="1"/>
          </p:cNvSpPr>
          <p:nvPr>
            <p:ph idx="1"/>
          </p:nvPr>
        </p:nvSpPr>
        <p:spPr>
          <a:xfrm>
            <a:off x="1097280" y="2121762"/>
            <a:ext cx="4415753" cy="3747331"/>
          </a:xfrm>
        </p:spPr>
        <p:txBody>
          <a:bodyPr/>
          <a:lstStyle/>
          <a:p>
            <a:pPr marL="0" indent="0">
              <a:buNone/>
            </a:pPr>
            <a:r>
              <a:rPr lang="tr-TR" dirty="0"/>
              <a:t> 	Sistemin eğitilmesi aşamasında modelin yönelmesi beklenilen doğru cevaplar kümesi üretilmelidir. Bu doğru cevaplar kümesinin içerisinde bulunan görseller modelin yakınsaması istenilen görüntüler olacaktır. Bu dataset içerisinde her bir eğitilecek görüntü için görüntü içerisindeki yakalanması istenilen objenin bulunduğu konum belirlenmiştir. Bu objenin bulunduğu </a:t>
            </a:r>
            <a:r>
              <a:rPr lang="tr-TR" dirty="0" err="1"/>
              <a:t>pixeller</a:t>
            </a:r>
            <a:r>
              <a:rPr lang="tr-TR" dirty="0"/>
              <a:t> beyaz ,geriye kalan </a:t>
            </a:r>
            <a:r>
              <a:rPr lang="tr-TR" dirty="0" err="1"/>
              <a:t>pixeller</a:t>
            </a:r>
            <a:r>
              <a:rPr lang="tr-TR" dirty="0"/>
              <a:t> siyah olarak belirlenir.</a:t>
            </a:r>
          </a:p>
        </p:txBody>
      </p:sp>
      <p:pic>
        <p:nvPicPr>
          <p:cNvPr id="5" name="Resim 4">
            <a:extLst>
              <a:ext uri="{FF2B5EF4-FFF2-40B4-BE49-F238E27FC236}">
                <a16:creationId xmlns:a16="http://schemas.microsoft.com/office/drawing/2014/main" id="{ADFBAA23-EE29-4806-834C-520547071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033" y="1959745"/>
            <a:ext cx="1624614" cy="1218461"/>
          </a:xfrm>
          <a:prstGeom prst="rect">
            <a:avLst/>
          </a:prstGeom>
        </p:spPr>
      </p:pic>
      <p:pic>
        <p:nvPicPr>
          <p:cNvPr id="7" name="Resim 6">
            <a:extLst>
              <a:ext uri="{FF2B5EF4-FFF2-40B4-BE49-F238E27FC236}">
                <a16:creationId xmlns:a16="http://schemas.microsoft.com/office/drawing/2014/main" id="{8C0E8931-8779-459D-B909-8CB00CE73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866" y="1955451"/>
            <a:ext cx="1624616" cy="1218462"/>
          </a:xfrm>
          <a:prstGeom prst="rect">
            <a:avLst/>
          </a:prstGeom>
        </p:spPr>
      </p:pic>
      <p:pic>
        <p:nvPicPr>
          <p:cNvPr id="9" name="Resim 8">
            <a:extLst>
              <a:ext uri="{FF2B5EF4-FFF2-40B4-BE49-F238E27FC236}">
                <a16:creationId xmlns:a16="http://schemas.microsoft.com/office/drawing/2014/main" id="{0858FBAD-D829-4830-9E5C-59263D00E0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7129" y="1959745"/>
            <a:ext cx="1624615" cy="1218461"/>
          </a:xfrm>
          <a:prstGeom prst="rect">
            <a:avLst/>
          </a:prstGeom>
        </p:spPr>
      </p:pic>
      <p:pic>
        <p:nvPicPr>
          <p:cNvPr id="11" name="Resim 10">
            <a:extLst>
              <a:ext uri="{FF2B5EF4-FFF2-40B4-BE49-F238E27FC236}">
                <a16:creationId xmlns:a16="http://schemas.microsoft.com/office/drawing/2014/main" id="{858A2BD1-48AF-4F6D-A0E9-4C7CEABADB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3034" y="3295980"/>
            <a:ext cx="1624614" cy="1218461"/>
          </a:xfrm>
          <a:prstGeom prst="rect">
            <a:avLst/>
          </a:prstGeom>
        </p:spPr>
      </p:pic>
      <p:pic>
        <p:nvPicPr>
          <p:cNvPr id="13" name="Resim 12">
            <a:extLst>
              <a:ext uri="{FF2B5EF4-FFF2-40B4-BE49-F238E27FC236}">
                <a16:creationId xmlns:a16="http://schemas.microsoft.com/office/drawing/2014/main" id="{D4B1C150-88F9-47AA-9E97-B236D7DFB9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8867" y="3295981"/>
            <a:ext cx="1624616" cy="1218462"/>
          </a:xfrm>
          <a:prstGeom prst="rect">
            <a:avLst/>
          </a:prstGeom>
        </p:spPr>
      </p:pic>
      <p:pic>
        <p:nvPicPr>
          <p:cNvPr id="15" name="Resim 14">
            <a:extLst>
              <a:ext uri="{FF2B5EF4-FFF2-40B4-BE49-F238E27FC236}">
                <a16:creationId xmlns:a16="http://schemas.microsoft.com/office/drawing/2014/main" id="{B60079EC-63B9-4884-9378-FD15964BC6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57128" y="3295980"/>
            <a:ext cx="1624616" cy="1218462"/>
          </a:xfrm>
          <a:prstGeom prst="rect">
            <a:avLst/>
          </a:prstGeom>
        </p:spPr>
      </p:pic>
      <p:pic>
        <p:nvPicPr>
          <p:cNvPr id="17" name="Resim 16">
            <a:extLst>
              <a:ext uri="{FF2B5EF4-FFF2-40B4-BE49-F238E27FC236}">
                <a16:creationId xmlns:a16="http://schemas.microsoft.com/office/drawing/2014/main" id="{B1663040-02A2-45B7-B06E-BBAC1BF00B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13033" y="4632215"/>
            <a:ext cx="1624614" cy="1218461"/>
          </a:xfrm>
          <a:prstGeom prst="rect">
            <a:avLst/>
          </a:prstGeom>
        </p:spPr>
      </p:pic>
      <p:pic>
        <p:nvPicPr>
          <p:cNvPr id="19" name="Resim 18">
            <a:extLst>
              <a:ext uri="{FF2B5EF4-FFF2-40B4-BE49-F238E27FC236}">
                <a16:creationId xmlns:a16="http://schemas.microsoft.com/office/drawing/2014/main" id="{9C67237F-23B6-4E45-95A6-42023FB92A5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78867" y="4632217"/>
            <a:ext cx="1624616" cy="1218462"/>
          </a:xfrm>
          <a:prstGeom prst="rect">
            <a:avLst/>
          </a:prstGeom>
        </p:spPr>
      </p:pic>
      <p:pic>
        <p:nvPicPr>
          <p:cNvPr id="21" name="Resim 20">
            <a:extLst>
              <a:ext uri="{FF2B5EF4-FFF2-40B4-BE49-F238E27FC236}">
                <a16:creationId xmlns:a16="http://schemas.microsoft.com/office/drawing/2014/main" id="{4048CB97-3DCC-4FD9-9AAD-A0EAA3C9E4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57128" y="4632217"/>
            <a:ext cx="1624616" cy="1218462"/>
          </a:xfrm>
          <a:prstGeom prst="rect">
            <a:avLst/>
          </a:prstGeom>
        </p:spPr>
      </p:pic>
    </p:spTree>
    <p:extLst>
      <p:ext uri="{BB962C8B-B14F-4D97-AF65-F5344CB8AC3E}">
        <p14:creationId xmlns:p14="http://schemas.microsoft.com/office/powerpoint/2010/main" val="375458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DDE97A-139E-4436-8F8D-CA39A8C64820}"/>
              </a:ext>
            </a:extLst>
          </p:cNvPr>
          <p:cNvSpPr>
            <a:spLocks noGrp="1"/>
          </p:cNvSpPr>
          <p:nvPr>
            <p:ph type="title"/>
          </p:nvPr>
        </p:nvSpPr>
        <p:spPr/>
        <p:txBody>
          <a:bodyPr/>
          <a:lstStyle/>
          <a:p>
            <a:pPr algn="ctr"/>
            <a:r>
              <a:rPr lang="tr-TR" dirty="0"/>
              <a:t>FCN: </a:t>
            </a:r>
            <a:r>
              <a:rPr lang="tr-TR" dirty="0" err="1"/>
              <a:t>Convolution</a:t>
            </a:r>
            <a:r>
              <a:rPr lang="tr-TR" dirty="0"/>
              <a:t> Katmanları</a:t>
            </a:r>
          </a:p>
        </p:txBody>
      </p:sp>
      <p:sp>
        <p:nvSpPr>
          <p:cNvPr id="3" name="İçerik Yer Tutucusu 2">
            <a:extLst>
              <a:ext uri="{FF2B5EF4-FFF2-40B4-BE49-F238E27FC236}">
                <a16:creationId xmlns:a16="http://schemas.microsoft.com/office/drawing/2014/main" id="{A5C160A4-4A01-4447-9EAF-E2C33DED348C}"/>
              </a:ext>
            </a:extLst>
          </p:cNvPr>
          <p:cNvSpPr>
            <a:spLocks noGrp="1"/>
          </p:cNvSpPr>
          <p:nvPr>
            <p:ph idx="1"/>
          </p:nvPr>
        </p:nvSpPr>
        <p:spPr>
          <a:xfrm>
            <a:off x="1097280" y="5370992"/>
            <a:ext cx="10058400" cy="826576"/>
          </a:xfrm>
        </p:spPr>
        <p:txBody>
          <a:bodyPr>
            <a:normAutofit/>
          </a:bodyPr>
          <a:lstStyle/>
          <a:p>
            <a:r>
              <a:rPr lang="tr-TR" dirty="0"/>
              <a:t>FCN modelinin gerçeklenmesi aşamasında ilk olarak </a:t>
            </a:r>
            <a:r>
              <a:rPr lang="tr-TR" dirty="0" err="1"/>
              <a:t>olarak</a:t>
            </a:r>
            <a:r>
              <a:rPr lang="tr-TR" dirty="0"/>
              <a:t> ardışık bir şekilde sıralanmış convolutional ve max-pooling katmanları sıralanır. Bu katmanlar objeler hakkında özellik yakalar</a:t>
            </a:r>
          </a:p>
        </p:txBody>
      </p:sp>
      <p:pic>
        <p:nvPicPr>
          <p:cNvPr id="1026" name="Picture 2">
            <a:extLst>
              <a:ext uri="{FF2B5EF4-FFF2-40B4-BE49-F238E27FC236}">
                <a16:creationId xmlns:a16="http://schemas.microsoft.com/office/drawing/2014/main" id="{2542E3C0-A235-4A67-A6A4-157D5DF4C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0125" y="1815482"/>
            <a:ext cx="4871749" cy="30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etin kutusu 3">
            <a:extLst>
              <a:ext uri="{FF2B5EF4-FFF2-40B4-BE49-F238E27FC236}">
                <a16:creationId xmlns:a16="http://schemas.microsoft.com/office/drawing/2014/main" id="{A2326548-B1C9-4E66-834F-600820099494}"/>
              </a:ext>
            </a:extLst>
          </p:cNvPr>
          <p:cNvSpPr txBox="1"/>
          <p:nvPr/>
        </p:nvSpPr>
        <p:spPr>
          <a:xfrm>
            <a:off x="4793942" y="4903020"/>
            <a:ext cx="3142695" cy="276999"/>
          </a:xfrm>
          <a:prstGeom prst="rect">
            <a:avLst/>
          </a:prstGeom>
          <a:noFill/>
        </p:spPr>
        <p:txBody>
          <a:bodyPr wrap="square" rtlCol="0">
            <a:spAutoFit/>
          </a:bodyPr>
          <a:lstStyle/>
          <a:p>
            <a:r>
              <a:rPr lang="tr-TR" sz="1200" dirty="0"/>
              <a:t>FC özellik yakalama katmanları</a:t>
            </a:r>
          </a:p>
        </p:txBody>
      </p:sp>
    </p:spTree>
    <p:extLst>
      <p:ext uri="{BB962C8B-B14F-4D97-AF65-F5344CB8AC3E}">
        <p14:creationId xmlns:p14="http://schemas.microsoft.com/office/powerpoint/2010/main" val="724914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647E8D-FD41-46A6-A4C2-B5DF3B1A0B55}"/>
              </a:ext>
            </a:extLst>
          </p:cNvPr>
          <p:cNvSpPr>
            <a:spLocks noGrp="1"/>
          </p:cNvSpPr>
          <p:nvPr>
            <p:ph type="title"/>
          </p:nvPr>
        </p:nvSpPr>
        <p:spPr>
          <a:xfrm>
            <a:off x="1097280" y="286603"/>
            <a:ext cx="10058400" cy="1266989"/>
          </a:xfrm>
        </p:spPr>
        <p:txBody>
          <a:bodyPr/>
          <a:lstStyle/>
          <a:p>
            <a:pPr algn="ctr"/>
            <a:r>
              <a:rPr lang="tr-TR" dirty="0"/>
              <a:t>FCN : </a:t>
            </a:r>
            <a:r>
              <a:rPr lang="tr-TR" dirty="0" err="1"/>
              <a:t>Upsampling</a:t>
            </a:r>
            <a:r>
              <a:rPr lang="tr-TR" dirty="0"/>
              <a:t> ve </a:t>
            </a:r>
            <a:r>
              <a:rPr lang="tr-TR" dirty="0" err="1"/>
              <a:t>Skipping</a:t>
            </a:r>
            <a:r>
              <a:rPr lang="tr-TR" dirty="0"/>
              <a:t> </a:t>
            </a:r>
          </a:p>
        </p:txBody>
      </p:sp>
      <p:sp>
        <p:nvSpPr>
          <p:cNvPr id="3" name="İçerik Yer Tutucusu 2">
            <a:extLst>
              <a:ext uri="{FF2B5EF4-FFF2-40B4-BE49-F238E27FC236}">
                <a16:creationId xmlns:a16="http://schemas.microsoft.com/office/drawing/2014/main" id="{5BE939F8-FC3A-4295-893C-1FF89E8A5F3E}"/>
              </a:ext>
            </a:extLst>
          </p:cNvPr>
          <p:cNvSpPr>
            <a:spLocks noGrp="1"/>
          </p:cNvSpPr>
          <p:nvPr>
            <p:ph idx="1"/>
          </p:nvPr>
        </p:nvSpPr>
        <p:spPr>
          <a:xfrm>
            <a:off x="1097280" y="5131292"/>
            <a:ext cx="10058400" cy="1004131"/>
          </a:xfrm>
        </p:spPr>
        <p:txBody>
          <a:bodyPr>
            <a:normAutofit fontScale="85000" lnSpcReduction="10000"/>
          </a:bodyPr>
          <a:lstStyle/>
          <a:p>
            <a:r>
              <a:rPr lang="tr-TR" dirty="0"/>
              <a:t>Ardışık olarak sıralanmış bu katmanlar içerisinden farklı boyutlara sahip olan bir veya birkaç adet katman seçilir ve 1x1 kernel boyutunda </a:t>
            </a:r>
            <a:r>
              <a:rPr lang="tr-TR" dirty="0" err="1"/>
              <a:t>convolution</a:t>
            </a:r>
            <a:r>
              <a:rPr lang="tr-TR" dirty="0"/>
              <a:t> katmanları ile çıktı boyutunun derinliği gözlemlenmesi hedeflenen obje sayısına ve </a:t>
            </a:r>
            <a:r>
              <a:rPr lang="tr-TR" dirty="0" err="1"/>
              <a:t>upsampling</a:t>
            </a:r>
            <a:r>
              <a:rPr lang="tr-TR" dirty="0"/>
              <a:t> işlemi ile çıktı boyunun yüksekliği ve genişliği modelin girdi boyutuna </a:t>
            </a:r>
            <a:r>
              <a:rPr lang="tr-TR" dirty="0" err="1"/>
              <a:t>dönüşürülür</a:t>
            </a:r>
            <a:r>
              <a:rPr lang="tr-TR" dirty="0"/>
              <a:t>. Ardından her bir sonuç element bazında toplanarak son çıktı değeri oluşturulur.</a:t>
            </a:r>
          </a:p>
        </p:txBody>
      </p:sp>
      <p:pic>
        <p:nvPicPr>
          <p:cNvPr id="2050" name="Picture 2">
            <a:extLst>
              <a:ext uri="{FF2B5EF4-FFF2-40B4-BE49-F238E27FC236}">
                <a16:creationId xmlns:a16="http://schemas.microsoft.com/office/drawing/2014/main" id="{3C208733-BB9C-430B-A6C2-494923BD7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613" y="1815312"/>
            <a:ext cx="4935985" cy="3227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2E1C39E0-705E-4202-8C1E-1E877CA80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965" y="2396970"/>
            <a:ext cx="2604063" cy="196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468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C3A762-F8B3-467A-A50C-6667354B1429}"/>
              </a:ext>
            </a:extLst>
          </p:cNvPr>
          <p:cNvSpPr>
            <a:spLocks noGrp="1"/>
          </p:cNvSpPr>
          <p:nvPr>
            <p:ph type="title"/>
          </p:nvPr>
        </p:nvSpPr>
        <p:spPr/>
        <p:txBody>
          <a:bodyPr/>
          <a:lstStyle/>
          <a:p>
            <a:pPr algn="ctr"/>
            <a:r>
              <a:rPr lang="tr-TR" dirty="0"/>
              <a:t>Daugman’s rubber</a:t>
            </a:r>
          </a:p>
        </p:txBody>
      </p:sp>
      <p:sp>
        <p:nvSpPr>
          <p:cNvPr id="3" name="İçerik Yer Tutucusu 2">
            <a:extLst>
              <a:ext uri="{FF2B5EF4-FFF2-40B4-BE49-F238E27FC236}">
                <a16:creationId xmlns:a16="http://schemas.microsoft.com/office/drawing/2014/main" id="{C7F3DACB-3261-4EC9-99F3-876C8F45DAB6}"/>
              </a:ext>
            </a:extLst>
          </p:cNvPr>
          <p:cNvSpPr>
            <a:spLocks noGrp="1"/>
          </p:cNvSpPr>
          <p:nvPr>
            <p:ph idx="1"/>
          </p:nvPr>
        </p:nvSpPr>
        <p:spPr>
          <a:xfrm>
            <a:off x="1097280" y="2636668"/>
            <a:ext cx="4886270" cy="3232426"/>
          </a:xfrm>
        </p:spPr>
        <p:txBody>
          <a:bodyPr/>
          <a:lstStyle/>
          <a:p>
            <a:r>
              <a:rPr lang="tr-TR" dirty="0"/>
              <a:t>Daugman’s rubber bir iris görüntüsünün merkez noktasının çevresinde göz bebeğinin bitiş noktası ile irisin bitiş noktası arasındaki çember yapısındaki görüntünün sabit boyutlarda ve düz bir yapıya dönüştürülmesi işlemidir. </a:t>
            </a:r>
          </a:p>
        </p:txBody>
      </p:sp>
      <p:pic>
        <p:nvPicPr>
          <p:cNvPr id="3074" name="Picture 2">
            <a:extLst>
              <a:ext uri="{FF2B5EF4-FFF2-40B4-BE49-F238E27FC236}">
                <a16:creationId xmlns:a16="http://schemas.microsoft.com/office/drawing/2014/main" id="{9CD1F17B-3A60-42B4-88EC-C5577E0BA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591511"/>
            <a:ext cx="4451827" cy="1661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45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DDD849-3D9E-475D-AB20-2305DB79951C}"/>
              </a:ext>
            </a:extLst>
          </p:cNvPr>
          <p:cNvSpPr>
            <a:spLocks noGrp="1"/>
          </p:cNvSpPr>
          <p:nvPr>
            <p:ph type="title"/>
          </p:nvPr>
        </p:nvSpPr>
        <p:spPr/>
        <p:txBody>
          <a:bodyPr/>
          <a:lstStyle/>
          <a:p>
            <a:pPr algn="ctr"/>
            <a:r>
              <a:rPr lang="tr-TR" dirty="0"/>
              <a:t>Daugman’s rubber: Merkez noktasının belirlenmesi</a:t>
            </a:r>
          </a:p>
        </p:txBody>
      </p:sp>
      <p:sp>
        <p:nvSpPr>
          <p:cNvPr id="3" name="İçerik Yer Tutucusu 2">
            <a:extLst>
              <a:ext uri="{FF2B5EF4-FFF2-40B4-BE49-F238E27FC236}">
                <a16:creationId xmlns:a16="http://schemas.microsoft.com/office/drawing/2014/main" id="{1AA96B2F-24E6-4C62-B0C3-53CB84CC8FD1}"/>
              </a:ext>
            </a:extLst>
          </p:cNvPr>
          <p:cNvSpPr>
            <a:spLocks noGrp="1"/>
          </p:cNvSpPr>
          <p:nvPr>
            <p:ph idx="1"/>
          </p:nvPr>
        </p:nvSpPr>
        <p:spPr>
          <a:xfrm>
            <a:off x="1097281" y="2388092"/>
            <a:ext cx="4078402" cy="3481001"/>
          </a:xfrm>
        </p:spPr>
        <p:txBody>
          <a:bodyPr/>
          <a:lstStyle/>
          <a:p>
            <a:r>
              <a:rPr lang="tr-TR" dirty="0"/>
              <a:t>FCN işleminden elde edilen sonuçların her biri özel bir görüntüye ait göz bebeği ve iris bilgilerini barındırır. </a:t>
            </a:r>
            <a:r>
              <a:rPr lang="tr-TR" dirty="0" err="1"/>
              <a:t>Daugman</a:t>
            </a:r>
            <a:r>
              <a:rPr lang="tr-TR" dirty="0"/>
              <a:t> işleminin </a:t>
            </a:r>
            <a:r>
              <a:rPr lang="tr-TR" dirty="0" err="1"/>
              <a:t>gerçeklenebilmesi</a:t>
            </a:r>
            <a:r>
              <a:rPr lang="tr-TR" dirty="0"/>
              <a:t> için yapılması gereken ilk iş gözün merkez noktasının bulunmasıdır. İlk olarak göz bebeğinin bulunduğu pozisyon değerler birer aralık olarak belirlenir. </a:t>
            </a:r>
          </a:p>
        </p:txBody>
      </p:sp>
      <p:pic>
        <p:nvPicPr>
          <p:cNvPr id="4098" name="Picture 2">
            <a:extLst>
              <a:ext uri="{FF2B5EF4-FFF2-40B4-BE49-F238E27FC236}">
                <a16:creationId xmlns:a16="http://schemas.microsoft.com/office/drawing/2014/main" id="{FD4AD0A1-9AD4-45F7-8089-6E277DA78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4340" y="2216890"/>
            <a:ext cx="3868116" cy="2903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8018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1A9A72-B957-4575-8798-BA735CF57BA6}"/>
              </a:ext>
            </a:extLst>
          </p:cNvPr>
          <p:cNvSpPr>
            <a:spLocks noGrp="1"/>
          </p:cNvSpPr>
          <p:nvPr>
            <p:ph type="title"/>
          </p:nvPr>
        </p:nvSpPr>
        <p:spPr/>
        <p:txBody>
          <a:bodyPr/>
          <a:lstStyle/>
          <a:p>
            <a:pPr algn="ctr"/>
            <a:r>
              <a:rPr lang="tr-TR" dirty="0"/>
              <a:t>Daugman’s rubber: Merkez noktasının belirlenmesi</a:t>
            </a:r>
          </a:p>
        </p:txBody>
      </p:sp>
      <p:sp>
        <p:nvSpPr>
          <p:cNvPr id="3" name="İçerik Yer Tutucusu 2">
            <a:extLst>
              <a:ext uri="{FF2B5EF4-FFF2-40B4-BE49-F238E27FC236}">
                <a16:creationId xmlns:a16="http://schemas.microsoft.com/office/drawing/2014/main" id="{EC6733AA-0859-4A87-9D73-B7899F1509AA}"/>
              </a:ext>
            </a:extLst>
          </p:cNvPr>
          <p:cNvSpPr>
            <a:spLocks noGrp="1"/>
          </p:cNvSpPr>
          <p:nvPr>
            <p:ph idx="1"/>
          </p:nvPr>
        </p:nvSpPr>
        <p:spPr>
          <a:xfrm>
            <a:off x="5939161" y="2476870"/>
            <a:ext cx="5637321" cy="3347835"/>
          </a:xfrm>
        </p:spPr>
        <p:txBody>
          <a:bodyPr/>
          <a:lstStyle/>
          <a:p>
            <a:pPr marL="0" indent="0">
              <a:buNone/>
            </a:pPr>
            <a:r>
              <a:rPr lang="tr-TR" dirty="0"/>
              <a:t>Göz bebeğinin tahmini pozisyonunun bulunmasının ardından göz bebeği çemberi üzerinde birçok sayıda nokta tespit edilir. Bu noktaların birbirleri ile oluşturdukları doğruların dikey doğrularının kesişim noktaları merkez noktasıdır. Merkez noktasının bulunmasının ardından göz bebeği ve iris yarı çap değerleri hesaplanır.</a:t>
            </a:r>
          </a:p>
        </p:txBody>
      </p:sp>
      <p:pic>
        <p:nvPicPr>
          <p:cNvPr id="5" name="Resim 4">
            <a:extLst>
              <a:ext uri="{FF2B5EF4-FFF2-40B4-BE49-F238E27FC236}">
                <a16:creationId xmlns:a16="http://schemas.microsoft.com/office/drawing/2014/main" id="{59A04DAC-40A0-48BB-BCD2-5A1554A9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153" y="2197710"/>
            <a:ext cx="2468676" cy="2462580"/>
          </a:xfrm>
          <a:prstGeom prst="rect">
            <a:avLst/>
          </a:prstGeom>
        </p:spPr>
      </p:pic>
      <p:sp>
        <p:nvSpPr>
          <p:cNvPr id="6" name="Metin kutusu 5">
            <a:extLst>
              <a:ext uri="{FF2B5EF4-FFF2-40B4-BE49-F238E27FC236}">
                <a16:creationId xmlns:a16="http://schemas.microsoft.com/office/drawing/2014/main" id="{C5B8EBE6-1AE8-41A3-B62A-31DF57E94AF3}"/>
              </a:ext>
            </a:extLst>
          </p:cNvPr>
          <p:cNvSpPr txBox="1"/>
          <p:nvPr/>
        </p:nvSpPr>
        <p:spPr>
          <a:xfrm>
            <a:off x="2254928" y="4838330"/>
            <a:ext cx="1864311" cy="369332"/>
          </a:xfrm>
          <a:prstGeom prst="rect">
            <a:avLst/>
          </a:prstGeom>
          <a:noFill/>
        </p:spPr>
        <p:txBody>
          <a:bodyPr wrap="square" rtlCol="0">
            <a:spAutoFit/>
          </a:bodyPr>
          <a:lstStyle/>
          <a:p>
            <a:r>
              <a:rPr lang="tr-TR" dirty="0"/>
              <a:t>Kesişim noktası</a:t>
            </a:r>
          </a:p>
        </p:txBody>
      </p:sp>
    </p:spTree>
    <p:extLst>
      <p:ext uri="{BB962C8B-B14F-4D97-AF65-F5344CB8AC3E}">
        <p14:creationId xmlns:p14="http://schemas.microsoft.com/office/powerpoint/2010/main" val="28118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A54124-BB94-4000-990F-22A38FEEFAFF}"/>
              </a:ext>
            </a:extLst>
          </p:cNvPr>
          <p:cNvSpPr>
            <a:spLocks noGrp="1"/>
          </p:cNvSpPr>
          <p:nvPr>
            <p:ph type="title"/>
          </p:nvPr>
        </p:nvSpPr>
        <p:spPr/>
        <p:txBody>
          <a:bodyPr/>
          <a:lstStyle/>
          <a:p>
            <a:pPr algn="ctr"/>
            <a:r>
              <a:rPr lang="tr-TR" dirty="0"/>
              <a:t>Daugman’s rubber gerçeklenmesi</a:t>
            </a:r>
          </a:p>
        </p:txBody>
      </p:sp>
      <p:sp>
        <p:nvSpPr>
          <p:cNvPr id="3" name="İçerik Yer Tutucusu 2">
            <a:extLst>
              <a:ext uri="{FF2B5EF4-FFF2-40B4-BE49-F238E27FC236}">
                <a16:creationId xmlns:a16="http://schemas.microsoft.com/office/drawing/2014/main" id="{7F5D0173-3012-4CB0-B68B-ED0CB831F181}"/>
              </a:ext>
            </a:extLst>
          </p:cNvPr>
          <p:cNvSpPr>
            <a:spLocks noGrp="1"/>
          </p:cNvSpPr>
          <p:nvPr>
            <p:ph idx="1"/>
          </p:nvPr>
        </p:nvSpPr>
        <p:spPr>
          <a:xfrm>
            <a:off x="1097280" y="2583402"/>
            <a:ext cx="4105035" cy="2716567"/>
          </a:xfrm>
        </p:spPr>
        <p:txBody>
          <a:bodyPr>
            <a:normAutofit fontScale="92500" lnSpcReduction="10000"/>
          </a:bodyPr>
          <a:lstStyle/>
          <a:p>
            <a:r>
              <a:rPr lang="tr-TR" dirty="0"/>
              <a:t>Merkez noktasının, göz bebeği yarıçapının ve iris yarı çapının hesaplanmasının ardından sonucun sahip olması istenilen boyutlara göre adım adım her bir pixel kontrol edilir. İstenilen sonucun yükseklik değeri göz bebeğinin bitiş noktası ile irisin bitiş noktası arasındaki adım sayısı ile , genişlik değeri ise merkez etrafında dönerken </a:t>
            </a:r>
            <a:r>
              <a:rPr lang="tr-TR" dirty="0" err="1"/>
              <a:t>açısal</a:t>
            </a:r>
            <a:r>
              <a:rPr lang="tr-TR" dirty="0"/>
              <a:t> adım boyutu ile belirlenir.</a:t>
            </a:r>
          </a:p>
        </p:txBody>
      </p:sp>
      <p:pic>
        <p:nvPicPr>
          <p:cNvPr id="5122" name="Picture 2">
            <a:extLst>
              <a:ext uri="{FF2B5EF4-FFF2-40B4-BE49-F238E27FC236}">
                <a16:creationId xmlns:a16="http://schemas.microsoft.com/office/drawing/2014/main" id="{94397239-A503-4172-B4AA-B950F3D64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493" y="2583402"/>
            <a:ext cx="3116062" cy="2341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C2050099-BBE9-4C7B-81C8-FB84120E5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870" y="3532534"/>
            <a:ext cx="24733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Düz Ok Bağlayıcısı 5">
            <a:extLst>
              <a:ext uri="{FF2B5EF4-FFF2-40B4-BE49-F238E27FC236}">
                <a16:creationId xmlns:a16="http://schemas.microsoft.com/office/drawing/2014/main" id="{5F586C0F-618D-40A1-811A-8EC742FE13D5}"/>
              </a:ext>
            </a:extLst>
          </p:cNvPr>
          <p:cNvCxnSpPr>
            <a:cxnSpLocks/>
          </p:cNvCxnSpPr>
          <p:nvPr/>
        </p:nvCxnSpPr>
        <p:spPr>
          <a:xfrm>
            <a:off x="8851037" y="3753991"/>
            <a:ext cx="3373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Metin kutusu 6">
            <a:extLst>
              <a:ext uri="{FF2B5EF4-FFF2-40B4-BE49-F238E27FC236}">
                <a16:creationId xmlns:a16="http://schemas.microsoft.com/office/drawing/2014/main" id="{0B8A656E-D546-4CF4-8E21-D283B3915D79}"/>
              </a:ext>
            </a:extLst>
          </p:cNvPr>
          <p:cNvSpPr txBox="1"/>
          <p:nvPr/>
        </p:nvSpPr>
        <p:spPr>
          <a:xfrm>
            <a:off x="6307584" y="5120641"/>
            <a:ext cx="4793942" cy="276999"/>
          </a:xfrm>
          <a:prstGeom prst="rect">
            <a:avLst/>
          </a:prstGeom>
          <a:noFill/>
        </p:spPr>
        <p:txBody>
          <a:bodyPr wrap="square" rtlCol="0">
            <a:spAutoFit/>
          </a:bodyPr>
          <a:lstStyle/>
          <a:p>
            <a:pPr algn="ctr"/>
            <a:r>
              <a:rPr lang="tr-TR" sz="1200" dirty="0"/>
              <a:t>Sol : </a:t>
            </a:r>
            <a:r>
              <a:rPr lang="tr-TR" sz="1200" dirty="0" err="1"/>
              <a:t>çembersel</a:t>
            </a:r>
            <a:r>
              <a:rPr lang="tr-TR" sz="1200" dirty="0"/>
              <a:t> yapı , Sağ düzleştirilmiş yapı</a:t>
            </a:r>
          </a:p>
        </p:txBody>
      </p:sp>
    </p:spTree>
    <p:extLst>
      <p:ext uri="{BB962C8B-B14F-4D97-AF65-F5344CB8AC3E}">
        <p14:creationId xmlns:p14="http://schemas.microsoft.com/office/powerpoint/2010/main" val="2454132718"/>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1297</TotalTime>
  <Words>827</Words>
  <Application>Microsoft Office PowerPoint</Application>
  <PresentationFormat>Geniş ekran</PresentationFormat>
  <Paragraphs>45</Paragraphs>
  <Slides>16</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16</vt:i4>
      </vt:variant>
    </vt:vector>
  </HeadingPairs>
  <TitlesOfParts>
    <vt:vector size="19" baseType="lpstr">
      <vt:lpstr>Calibri</vt:lpstr>
      <vt:lpstr>Calibri Light</vt:lpstr>
      <vt:lpstr>Geçmişe bakış</vt:lpstr>
      <vt:lpstr>YAPAY SİNİR AĞLARINI KULLANARAK İRİS TANIMA </vt:lpstr>
      <vt:lpstr>FCN : Semantic segmentation </vt:lpstr>
      <vt:lpstr>FCN için ground truth dataset</vt:lpstr>
      <vt:lpstr>FCN: Convolution Katmanları</vt:lpstr>
      <vt:lpstr>FCN : Upsampling ve Skipping </vt:lpstr>
      <vt:lpstr>Daugman’s rubber</vt:lpstr>
      <vt:lpstr>Daugman’s rubber: Merkez noktasının belirlenmesi</vt:lpstr>
      <vt:lpstr>Daugman’s rubber: Merkez noktasının belirlenmesi</vt:lpstr>
      <vt:lpstr>Daugman’s rubber gerçeklenmesi</vt:lpstr>
      <vt:lpstr>CNN : Önişlem</vt:lpstr>
      <vt:lpstr> CNN : Özellik yakalama</vt:lpstr>
      <vt:lpstr>CNN : Sınıflandırma</vt:lpstr>
      <vt:lpstr>CNN Modellerin Birleştirilmesi</vt:lpstr>
      <vt:lpstr>Dropout ve L2 Regularization</vt:lpstr>
      <vt:lpstr>Yeniden Eğitilebilirlik</vt:lpstr>
      <vt:lpstr>Modelin Sonuçtan Eminliği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SİNİR AĞLARINI KULLANARAK İRİS TANIMA </dc:title>
  <dc:creator>ibrahim eyyüp inan</dc:creator>
  <cp:lastModifiedBy>ibrahim eyyüp inan</cp:lastModifiedBy>
  <cp:revision>46</cp:revision>
  <dcterms:created xsi:type="dcterms:W3CDTF">2020-06-15T09:11:56Z</dcterms:created>
  <dcterms:modified xsi:type="dcterms:W3CDTF">2020-06-16T06:49:45Z</dcterms:modified>
</cp:coreProperties>
</file>