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 autoAdjust="0"/>
    <p:restoredTop sz="94660"/>
  </p:normalViewPr>
  <p:slideViewPr>
    <p:cSldViewPr snapToGrid="0">
      <p:cViewPr>
        <p:scale>
          <a:sx n="64" d="100"/>
          <a:sy n="64" d="100"/>
        </p:scale>
        <p:origin x="3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41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3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F677-BAD2-4C33-8A75-ED8A5465E3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8A96B7-AE4E-4AE7-AB2E-BA07CD3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us-zip-code-latitude-and-longitude/export/?refine.state=CA" TargetMode="External"/><Relationship Id="rId2" Type="http://schemas.openxmlformats.org/officeDocument/2006/relationships/hyperlink" Target="http://www.laalmanac.com/employment/em12c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1008-91F2-421F-A20C-F83CE7313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Exploring </a:t>
            </a:r>
            <a:br>
              <a:rPr lang="en-US" b="1" dirty="0"/>
            </a:br>
            <a:r>
              <a:rPr lang="en-US" b="1" dirty="0"/>
              <a:t>the Food Vibe of </a:t>
            </a:r>
            <a:br>
              <a:rPr lang="en-US" b="1" dirty="0"/>
            </a:br>
            <a:r>
              <a:rPr lang="en-US" b="1" dirty="0"/>
              <a:t>LA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EA0F-0277-4EBE-85F8-4713038A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Eyan Yeung</a:t>
            </a:r>
          </a:p>
          <a:p>
            <a:r>
              <a:rPr lang="en-US" dirty="0"/>
              <a:t>Coursera Applied Data Science Capstone</a:t>
            </a:r>
          </a:p>
          <a:p>
            <a:r>
              <a:rPr lang="en-US" dirty="0"/>
              <a:t>3/11/2020</a:t>
            </a:r>
          </a:p>
        </p:txBody>
      </p:sp>
    </p:spTree>
    <p:extLst>
      <p:ext uri="{BB962C8B-B14F-4D97-AF65-F5344CB8AC3E}">
        <p14:creationId xmlns:p14="http://schemas.microsoft.com/office/powerpoint/2010/main" val="17375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F1C5-6C84-4617-B5A2-2C21D9FC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58337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cuisines in LA neighborhoods is useful information to foodies and restaurateurs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CEB9-20AB-472E-BA60-1D07A95F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Angeles is well known for having diverse types of food. </a:t>
            </a:r>
          </a:p>
          <a:p>
            <a:r>
              <a:rPr lang="en-US" dirty="0"/>
              <a:t>Different cuisine concentrates in different neighborhoods</a:t>
            </a:r>
          </a:p>
          <a:p>
            <a:r>
              <a:rPr lang="en-US" dirty="0"/>
              <a:t>Foodies are interested in knowing which neighborhood to go to for which kind of cuisine</a:t>
            </a:r>
          </a:p>
          <a:p>
            <a:r>
              <a:rPr lang="en-US" dirty="0"/>
              <a:t>Restaurateurs need to know the food vibe of the neighborhood before opening in a new neighborhood</a:t>
            </a:r>
          </a:p>
        </p:txBody>
      </p:sp>
    </p:spTree>
    <p:extLst>
      <p:ext uri="{BB962C8B-B14F-4D97-AF65-F5344CB8AC3E}">
        <p14:creationId xmlns:p14="http://schemas.microsoft.com/office/powerpoint/2010/main" val="28755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EF2-10BB-4A8B-B2D6-EF9393C0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377-3F33-43EB-9A6E-656725C2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code, neighborhood name in LA county from </a:t>
            </a:r>
            <a:r>
              <a:rPr lang="en-US" u="sng" dirty="0">
                <a:hlinkClick r:id="rId2"/>
              </a:rPr>
              <a:t>LA almanac</a:t>
            </a:r>
            <a:r>
              <a:rPr lang="en-US" dirty="0"/>
              <a:t>.</a:t>
            </a:r>
          </a:p>
          <a:p>
            <a:r>
              <a:rPr lang="en-US" dirty="0"/>
              <a:t>The longitude and latitude of all areas in California from </a:t>
            </a:r>
            <a:r>
              <a:rPr lang="en-US" u="sng" dirty="0" err="1">
                <a:hlinkClick r:id="rId3"/>
              </a:rPr>
              <a:t>OpenDataSoft</a:t>
            </a:r>
            <a:r>
              <a:rPr lang="en-US" u="sng" dirty="0"/>
              <a:t>.</a:t>
            </a:r>
          </a:p>
          <a:p>
            <a:r>
              <a:rPr lang="en-US" dirty="0"/>
              <a:t>Combing the zip code, neighborhood name, city, longitude and latitude information from the two datasets for neighborhoods in the Los Angeles area.</a:t>
            </a:r>
          </a:p>
          <a:p>
            <a:r>
              <a:rPr lang="en-US" dirty="0"/>
              <a:t>Longitude, latitude and neighborhood name were used as input for the </a:t>
            </a:r>
            <a:r>
              <a:rPr lang="en-US" dirty="0" err="1"/>
              <a:t>FourSquare</a:t>
            </a:r>
            <a:r>
              <a:rPr lang="en-US" dirty="0"/>
              <a:t> API to obtain the top 100 food venues in that neighborhood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17DD-D5F2-4374-92DD-408844ED04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308" y="4589752"/>
            <a:ext cx="5760720" cy="145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D81E5-2A04-463A-85A7-CE042BD08911}"/>
              </a:ext>
            </a:extLst>
          </p:cNvPr>
          <p:cNvSpPr txBox="1"/>
          <p:nvPr/>
        </p:nvSpPr>
        <p:spPr>
          <a:xfrm>
            <a:off x="2731168" y="65933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6F6BD1-2374-46F5-93C2-190A3C7FD213}"/>
              </a:ext>
            </a:extLst>
          </p:cNvPr>
          <p:cNvSpPr/>
          <p:nvPr/>
        </p:nvSpPr>
        <p:spPr>
          <a:xfrm>
            <a:off x="2095308" y="6017567"/>
            <a:ext cx="5653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Snapshot of the initial dataset used as inputted into the </a:t>
            </a:r>
            <a:r>
              <a:rPr lang="en-US" sz="12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FourSquare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API. There are 97 rows (neighborhoods) and 5 columns.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42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CDB-2B84-43A8-AD88-7EFB6008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showing the geographical distribution of the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37398-0C2E-46F6-846A-29615832A0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667" y="2160588"/>
            <a:ext cx="64047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BEF42-5FAF-4348-A6C9-E967DBBD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Top neighborhood for different cuisines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C645-E01E-44B5-8FCB-20824B68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percentage of each cuisine in each neighborhood is calculated</a:t>
            </a:r>
          </a:p>
          <a:p>
            <a:r>
              <a:rPr lang="en-US" dirty="0" err="1">
                <a:solidFill>
                  <a:schemeClr val="bg1"/>
                </a:solidFill>
              </a:rPr>
              <a:t>Sawtelle</a:t>
            </a:r>
            <a:r>
              <a:rPr lang="en-US" dirty="0">
                <a:solidFill>
                  <a:schemeClr val="bg1"/>
                </a:solidFill>
              </a:rPr>
              <a:t> : known for Japanese food</a:t>
            </a:r>
          </a:p>
          <a:p>
            <a:r>
              <a:rPr lang="en-US" dirty="0">
                <a:solidFill>
                  <a:schemeClr val="bg1"/>
                </a:solidFill>
              </a:rPr>
              <a:t>Reseda: the home of a small Vietnamese community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FE0BA-37C8-405D-9988-BCE33CECC3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1" y="1081391"/>
            <a:ext cx="5143500" cy="468270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C8E38-2FC8-43B7-A3C3-B07D757594CC}"/>
              </a:ext>
            </a:extLst>
          </p:cNvPr>
          <p:cNvSpPr/>
          <p:nvPr/>
        </p:nvSpPr>
        <p:spPr>
          <a:xfrm>
            <a:off x="6715055" y="5462200"/>
            <a:ext cx="3838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Top 5 cuisines for two of the LA neighborhoods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11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005AF-A17E-46B2-916B-A1F6A14E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Top neighborhood for different cuisines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94C82D-2A3A-4F31-88A7-E2292FB5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categories (cuisine) of the food venues were combined into 29 general categories.</a:t>
            </a:r>
          </a:p>
          <a:p>
            <a:r>
              <a:rPr lang="en-US" dirty="0">
                <a:solidFill>
                  <a:schemeClr val="bg1"/>
                </a:solidFill>
              </a:rPr>
              <a:t>Venice is highly dominated by food trucks.</a:t>
            </a:r>
          </a:p>
          <a:p>
            <a:r>
              <a:rPr lang="en-US" dirty="0">
                <a:solidFill>
                  <a:schemeClr val="bg1"/>
                </a:solidFill>
              </a:rPr>
              <a:t>Reseda has the highest percentage of Vietnamese food out of all the neighborhoods </a:t>
            </a:r>
            <a:r>
              <a:rPr lang="en-US" dirty="0" err="1">
                <a:solidFill>
                  <a:schemeClr val="bg1"/>
                </a:solidFill>
              </a:rPr>
              <a:t>analzyed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D4B4D-7A9F-4D1F-925C-975ECDA0796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58" y="383060"/>
            <a:ext cx="5514488" cy="6077897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0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629FA-CBD8-43AF-A32F-CC4FE465C5A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3739" r="7241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2DECE-1551-4190-B9C6-64C21A09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7 clusters with different food vibes from K-mean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CDACBA-994F-42A2-8717-2E8E4E7A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/>
              <a:t>Each cluster has high percentage of different food:</a:t>
            </a:r>
          </a:p>
          <a:p>
            <a:pPr lvl="1"/>
            <a:r>
              <a:rPr lang="en-US"/>
              <a:t>Blue: Korean food</a:t>
            </a:r>
          </a:p>
          <a:p>
            <a:pPr lvl="1"/>
            <a:r>
              <a:rPr lang="en-US"/>
              <a:t>Teal : Japanese food</a:t>
            </a:r>
          </a:p>
          <a:p>
            <a:pPr lvl="1"/>
            <a:r>
              <a:rPr lang="en-US"/>
              <a:t>Green: Mexican food</a:t>
            </a:r>
          </a:p>
          <a:p>
            <a:pPr lvl="1"/>
            <a:r>
              <a:rPr lang="en-US"/>
              <a:t>Brown yellow: American food</a:t>
            </a:r>
          </a:p>
          <a:p>
            <a:pPr lvl="1"/>
            <a:r>
              <a:rPr lang="en-US"/>
              <a:t>Orange: food trucks</a:t>
            </a:r>
          </a:p>
          <a:p>
            <a:r>
              <a:rPr lang="en-US"/>
              <a:t>2 clusters with miscellaneous food vibe</a:t>
            </a:r>
          </a:p>
          <a:p>
            <a:pPr lvl="1"/>
            <a:r>
              <a:rPr lang="en-US"/>
              <a:t>Red and purple</a:t>
            </a:r>
          </a:p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22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08A9-BF45-4748-9F46-1D97D61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show neighborhoods that are similar to each other in their food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A527-6EFD-427F-A649-8201E303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1984"/>
            <a:ext cx="8596668" cy="3880773"/>
          </a:xfrm>
        </p:spPr>
        <p:txBody>
          <a:bodyPr/>
          <a:lstStyle/>
          <a:p>
            <a:r>
              <a:rPr lang="en-US" dirty="0"/>
              <a:t>Suppose you are a Japanese restaurant in  </a:t>
            </a:r>
            <a:r>
              <a:rPr lang="en-US" dirty="0" err="1"/>
              <a:t>Sawtelle</a:t>
            </a:r>
            <a:r>
              <a:rPr lang="en-US" dirty="0"/>
              <a:t>.</a:t>
            </a:r>
          </a:p>
          <a:p>
            <a:r>
              <a:rPr lang="en-US" dirty="0"/>
              <a:t>One day, you decided to open a branch in a different neighborhood with similar competition and food vibe.</a:t>
            </a:r>
          </a:p>
          <a:p>
            <a:r>
              <a:rPr lang="en-US" dirty="0"/>
              <a:t>You best chance would be to go to neighborhoods belonging to the same cluster as </a:t>
            </a:r>
            <a:r>
              <a:rPr lang="en-US" dirty="0" err="1"/>
              <a:t>Sawtelle</a:t>
            </a:r>
            <a:r>
              <a:rPr lang="en-US" dirty="0"/>
              <a:t> such as Chatsworth, Encino or </a:t>
            </a:r>
            <a:r>
              <a:rPr lang="en-US" dirty="0" err="1"/>
              <a:t>Metrose</a:t>
            </a:r>
            <a:r>
              <a:rPr lang="en-US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888636-524E-4646-9158-875A862413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3665806"/>
            <a:ext cx="8719329" cy="28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BBEF-2E21-4C94-B4A5-56A1FA9A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1153-BC2C-4C75-89A2-1C280E96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Clustered 54 neighborhoods into 7 different clusters representing different food vibes.</a:t>
            </a:r>
          </a:p>
          <a:p>
            <a:r>
              <a:rPr lang="en-US" dirty="0"/>
              <a:t>These clusters show high concentration of different cuisines.</a:t>
            </a:r>
          </a:p>
          <a:p>
            <a:r>
              <a:rPr lang="en-US" dirty="0"/>
              <a:t> This information can help foodie find new neighborhood to try food, or for restaurateurs to decide where to open their new branch.</a:t>
            </a:r>
          </a:p>
        </p:txBody>
      </p:sp>
    </p:spTree>
    <p:extLst>
      <p:ext uri="{BB962C8B-B14F-4D97-AF65-F5344CB8AC3E}">
        <p14:creationId xmlns:p14="http://schemas.microsoft.com/office/powerpoint/2010/main" val="816570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</TotalTime>
  <Words>424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DengXian</vt:lpstr>
      <vt:lpstr>Arial</vt:lpstr>
      <vt:lpstr>Calibri</vt:lpstr>
      <vt:lpstr>Times New Roman</vt:lpstr>
      <vt:lpstr>Trebuchet MS</vt:lpstr>
      <vt:lpstr>Wingdings 3</vt:lpstr>
      <vt:lpstr>Facet</vt:lpstr>
      <vt:lpstr>Exploring  the Food Vibe of  LA Neighborhoods</vt:lpstr>
      <vt:lpstr>Distribution of cuisines in LA neighborhoods is useful information to foodies and restaurateurs</vt:lpstr>
      <vt:lpstr>Data Acquisition and Cleaning</vt:lpstr>
      <vt:lpstr>Map showing the geographical distribution of the neighborhoods</vt:lpstr>
      <vt:lpstr>Top neighborhood for different cuisines</vt:lpstr>
      <vt:lpstr>Top neighborhood for different cuisines</vt:lpstr>
      <vt:lpstr>7 clusters with different food vibes from K-mean clustering</vt:lpstr>
      <vt:lpstr>Clusters show neighborhoods that are similar to each other in their food distribution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Eyan Yeung</dc:creator>
  <cp:lastModifiedBy>Eyan Yeung</cp:lastModifiedBy>
  <cp:revision>90</cp:revision>
  <dcterms:created xsi:type="dcterms:W3CDTF">2020-03-12T01:59:29Z</dcterms:created>
  <dcterms:modified xsi:type="dcterms:W3CDTF">2020-03-12T02:50:39Z</dcterms:modified>
</cp:coreProperties>
</file>