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7" r:id="rId22"/>
    <p:sldId id="278" r:id="rId23"/>
    <p:sldId id="276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56" userDrawn="1">
          <p15:clr>
            <a:srgbClr val="A4A3A4"/>
          </p15:clr>
        </p15:guide>
        <p15:guide id="3" pos="7514" userDrawn="1">
          <p15:clr>
            <a:srgbClr val="A4A3A4"/>
          </p15:clr>
        </p15:guide>
        <p15:guide id="4" orient="horz" pos="164" userDrawn="1">
          <p15:clr>
            <a:srgbClr val="A4A3A4"/>
          </p15:clr>
        </p15:guide>
        <p15:guide id="6" pos="166" userDrawn="1">
          <p15:clr>
            <a:srgbClr val="A4A3A4"/>
          </p15:clr>
        </p15:guide>
        <p15:guide id="7" pos="6743" userDrawn="1">
          <p15:clr>
            <a:srgbClr val="A4A3A4"/>
          </p15:clr>
        </p15:guide>
        <p15:guide id="8" orient="horz" pos="3135" userDrawn="1">
          <p15:clr>
            <a:srgbClr val="A4A3A4"/>
          </p15:clr>
        </p15:guide>
        <p15:guide id="9" pos="937" userDrawn="1">
          <p15:clr>
            <a:srgbClr val="A4A3A4"/>
          </p15:clr>
        </p15:guide>
        <p15:guide id="10" pos="1186" userDrawn="1">
          <p15:clr>
            <a:srgbClr val="A4A3A4"/>
          </p15:clr>
        </p15:guide>
        <p15:guide id="11" pos="3840" userDrawn="1">
          <p15:clr>
            <a:srgbClr val="A4A3A4"/>
          </p15:clr>
        </p15:guide>
        <p15:guide id="12" pos="2706" userDrawn="1">
          <p15:clr>
            <a:srgbClr val="A4A3A4"/>
          </p15:clr>
        </p15:guide>
        <p15:guide id="13" pos="4974" userDrawn="1">
          <p15:clr>
            <a:srgbClr val="A4A3A4"/>
          </p15:clr>
        </p15:guide>
        <p15:guide id="14" pos="64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BFA1E"/>
    <a:srgbClr val="DCDFEC"/>
    <a:srgbClr val="F4FECE"/>
    <a:srgbClr val="A2CD05"/>
    <a:srgbClr val="F2F3F8"/>
    <a:srgbClr val="FEEECE"/>
    <a:srgbClr val="B6BCD8"/>
    <a:srgbClr val="FCCD70"/>
    <a:srgbClr val="FDDD9D"/>
    <a:srgbClr val="F8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33" autoAdjust="0"/>
    <p:restoredTop sz="95748"/>
  </p:normalViewPr>
  <p:slideViewPr>
    <p:cSldViewPr snapToGrid="0">
      <p:cViewPr varScale="1">
        <p:scale>
          <a:sx n="109" d="100"/>
          <a:sy n="109" d="100"/>
        </p:scale>
        <p:origin x="1242" y="114"/>
      </p:cViewPr>
      <p:guideLst>
        <p:guide orient="horz" pos="4156"/>
        <p:guide pos="7514"/>
        <p:guide orient="horz" pos="164"/>
        <p:guide pos="166"/>
        <p:guide pos="6743"/>
        <p:guide orient="horz" pos="3135"/>
        <p:guide pos="937"/>
        <p:guide pos="1186"/>
        <p:guide pos="3840"/>
        <p:guide pos="2706"/>
        <p:guide pos="4974"/>
        <p:guide pos="64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57600" cy="576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98BF5F-A7B3-41C4-B95B-9B3D9C49D203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5C78A-FE54-4EAB-B967-1E4CDC8732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9657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5C78A-FE54-4EAB-B967-1E4CDC8732A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526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5C78A-FE54-4EAB-B967-1E4CDC8732A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985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9E5E26-66F0-4AAF-BA4F-335DA9D12F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3AC5C-A419-4893-8D8F-849410BE1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F70D70-D4E4-4243-8554-4450D0BF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2EE6-4A00-4CF5-A955-B1FB2564A8E9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1A9CC6-76C1-4A2E-9F0D-1AD44A83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B119A-C847-4D95-AE30-FF52DA3FF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E57-B4B0-4D62-8155-047495E14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283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6B364-F7BB-4580-9B6B-E7180744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9E6916E-953C-4BBC-A4A9-FB21082A7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932D4-5D2A-460D-A5A9-02638457E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2EE6-4A00-4CF5-A955-B1FB2564A8E9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56BC7A-2AD6-42CC-8913-31AAF579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7E5CF-4C40-4004-B10D-7E3AB29F5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E57-B4B0-4D62-8155-047495E14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301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9CA8E9-843C-4CBC-954B-B558060C8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7AFBFB-03D5-4BC0-A19F-F9CC822F2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71F00E-C17F-4FD5-AB24-7ACC92504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2EE6-4A00-4CF5-A955-B1FB2564A8E9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B3409-EC86-44A3-9AD9-569946D3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DEEB5B-0D5D-4E0F-B82A-7A88E1BD3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E57-B4B0-4D62-8155-047495E14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5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B62964-A708-4F10-AB3A-B25936936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9E0312-E25F-4A40-BFB4-D3AEBED9F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953C5E-2A78-4BAA-878F-048FD238D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2EE6-4A00-4CF5-A955-B1FB2564A8E9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B8C427-7D82-4BC3-82FE-EF504530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BE0E05-D22D-4FF7-9255-A69ACECE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E57-B4B0-4D62-8155-047495E14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112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D8D5D1-5D6B-4B4B-8BCB-F63745CAA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5E9F08-A9BC-449D-A1C2-140D1D605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F11F6C-B57A-4D21-AF5C-43B605C1C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2EE6-4A00-4CF5-A955-B1FB2564A8E9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D3B30-7449-418C-992F-AB18C8F3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88D0DD-9068-44A6-B8EE-F1D1D1C1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E57-B4B0-4D62-8155-047495E14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730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F5BF67-2E67-4C26-A492-8DBD7519E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FB5CD1-684F-4F71-A092-4BA013712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1F611C-A2C2-4159-A4A3-43BD3431B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0D88FC-EC7B-4B57-A61D-5E191F563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2EE6-4A00-4CF5-A955-B1FB2564A8E9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ABAF00-5B80-4A03-B849-9BF59FC29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B7DE5D-D129-4390-9DBC-AEA9A00C0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E57-B4B0-4D62-8155-047495E14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235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78E7EF-F7A3-4D7A-8B36-5943482C8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14E047-4B3D-4930-B272-B97BB101B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32EB0A-EA3B-4C46-A72E-5BD4C8457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799BB3C-7FF7-4AF8-AFFC-910F361E4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4B83018-78A0-4565-8CF5-498FA2025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59DA92-767A-4D7A-977F-505F3ACE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2EE6-4A00-4CF5-A955-B1FB2564A8E9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CE2059-9BB6-4730-B745-0BA9E59F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77DABB-0F5D-4F00-B3C9-A955A9A1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E57-B4B0-4D62-8155-047495E14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871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60F38-DBE3-4FC5-8DD3-BE8375BB0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682A843-A0F8-4D49-B496-B90BC7907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2EE6-4A00-4CF5-A955-B1FB2564A8E9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C1812D-1156-4A3E-B305-433A3F480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5CC1F-DD92-4A43-A062-4B2C7ED2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E57-B4B0-4D62-8155-047495E14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10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7B9F7C-BCD0-4392-B5AB-2C8F08BE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2EE6-4A00-4CF5-A955-B1FB2564A8E9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CC17528-2B8C-4613-87BF-D67280AF9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307286-1B50-4A8A-A47F-E665107B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E57-B4B0-4D62-8155-047495E14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555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B7BF0-4ACB-4D0D-952D-4B9F68EC7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42AC4-74BB-4699-BE7C-4E6A95A66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A51A95-DCA3-43D4-BD37-FA315D7640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1429C3-CC97-408B-A24A-085F7945E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2EE6-4A00-4CF5-A955-B1FB2564A8E9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C0584BE-DADB-4B18-8F6F-3FC384009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2BC4A9-08B7-4D84-B115-7CCDDE394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E57-B4B0-4D62-8155-047495E14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25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4904A3-C06A-4E48-B4A9-9EEFFEFC6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46C860-740E-4EE1-BC19-68110717E0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AD31D9-C330-4381-9E7F-A76A035BA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3FB2CD-157A-4162-8E89-306901DA5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B2EE6-4A00-4CF5-A955-B1FB2564A8E9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38FB0E-EFB2-4F88-A366-E5E23AB0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3F0EDA-443D-40B5-9B83-FE71980A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F4FE57-B4B0-4D62-8155-047495E14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15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7FD956-0D18-48C0-BAEF-205204CCE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93E363-20AF-4DCE-9643-E19267CF2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6A8395-94F9-4D11-BD04-2FDF760AC5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B2EE6-4A00-4CF5-A955-B1FB2564A8E9}" type="datetimeFigureOut">
              <a:rPr lang="ko-KR" altLang="en-US" smtClean="0"/>
              <a:t>2022-08-25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B12124-054D-461A-BE22-292B0CE3B1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B04AF2-6933-4A17-88F5-E858DE756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F4FE57-B4B0-4D62-8155-047495E14A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530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09B6B8-D5FA-402F-B85E-839CC1607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8056" y="573779"/>
            <a:ext cx="6715888" cy="43854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13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6350">
            <a:bevelT w="25400" h="19050"/>
            <a:contourClr>
              <a:srgbClr val="969696"/>
            </a:contourClr>
          </a:sp3d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D8A3D7A2-5C53-7167-6C7D-D8400C718C26}"/>
              </a:ext>
            </a:extLst>
          </p:cNvPr>
          <p:cNvSpPr/>
          <p:nvPr/>
        </p:nvSpPr>
        <p:spPr>
          <a:xfrm>
            <a:off x="3819526" y="6076353"/>
            <a:ext cx="3248025" cy="112569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9EBA84-5443-47F5-AEB9-A18E9371C6F3}"/>
              </a:ext>
            </a:extLst>
          </p:cNvPr>
          <p:cNvSpPr/>
          <p:nvPr/>
        </p:nvSpPr>
        <p:spPr>
          <a:xfrm>
            <a:off x="3472543" y="4369839"/>
            <a:ext cx="5246915" cy="1390362"/>
          </a:xfrm>
          <a:prstGeom prst="rect">
            <a:avLst/>
          </a:prstGeom>
          <a:solidFill>
            <a:srgbClr val="CBFA1E"/>
          </a:solidFill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MAEIL</a:t>
            </a:r>
            <a:endParaRPr lang="ko-KR" altLang="en-US" sz="12000" dirty="0">
              <a:solidFill>
                <a:schemeClr val="tx1">
                  <a:lumMod val="75000"/>
                  <a:lumOff val="25000"/>
                </a:schemeClr>
              </a:solidFill>
              <a:latin typeface="a말머리4" panose="02020600000000000000" pitchFamily="18" charset="-127"/>
              <a:ea typeface="a말머리4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510674-6EFB-4BC4-9456-CC5A9A0BF2B5}"/>
              </a:ext>
            </a:extLst>
          </p:cNvPr>
          <p:cNvSpPr/>
          <p:nvPr/>
        </p:nvSpPr>
        <p:spPr>
          <a:xfrm>
            <a:off x="3624555" y="5829000"/>
            <a:ext cx="3645723" cy="45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WEB DESIGN RENEWAL PROJECT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F1207A8-FC73-4FE5-B847-3CC80039B18D}"/>
              </a:ext>
            </a:extLst>
          </p:cNvPr>
          <p:cNvSpPr/>
          <p:nvPr/>
        </p:nvSpPr>
        <p:spPr>
          <a:xfrm>
            <a:off x="7059577" y="5893752"/>
            <a:ext cx="1515094" cy="310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JUNGHEE.L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a말머리4" panose="02020600000000000000" pitchFamily="18" charset="-127"/>
              <a:ea typeface="a말머리4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6309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8029C4E-F7E8-49CD-95AA-1C5261683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399" y="1955058"/>
            <a:ext cx="8377201" cy="2222792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0939B4-7330-672D-FC8A-2456AB486838}"/>
              </a:ext>
            </a:extLst>
          </p:cNvPr>
          <p:cNvSpPr/>
          <p:nvPr/>
        </p:nvSpPr>
        <p:spPr>
          <a:xfrm>
            <a:off x="4252701" y="5628420"/>
            <a:ext cx="3135772" cy="112005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B4661A-FC6D-98CD-4095-70D436A0AE3E}"/>
              </a:ext>
            </a:extLst>
          </p:cNvPr>
          <p:cNvSpPr/>
          <p:nvPr/>
        </p:nvSpPr>
        <p:spPr>
          <a:xfrm>
            <a:off x="4202140" y="5184123"/>
            <a:ext cx="3787720" cy="546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자사 브랜드를 메인 하단에서 어렵지 않게 찾아볼 수 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많은 양임에도 슬라이드 배너 형식을 이용해 나열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8A5D56-2184-4182-AF86-B9880B617297}"/>
              </a:ext>
            </a:extLst>
          </p:cNvPr>
          <p:cNvSpPr/>
          <p:nvPr/>
        </p:nvSpPr>
        <p:spPr>
          <a:xfrm>
            <a:off x="3988517" y="266700"/>
            <a:ext cx="4214966" cy="50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RENEWAL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CONCERT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B31E97-028D-4961-B2BC-6CED56102812}"/>
              </a:ext>
            </a:extLst>
          </p:cNvPr>
          <p:cNvSpPr/>
          <p:nvPr/>
        </p:nvSpPr>
        <p:spPr>
          <a:xfrm>
            <a:off x="8125202" y="492674"/>
            <a:ext cx="1104523" cy="21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홈페이지 장점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FD8DE3-B9B0-4E7B-8828-4FDDF15FE0D0}"/>
              </a:ext>
            </a:extLst>
          </p:cNvPr>
          <p:cNvSpPr/>
          <p:nvPr/>
        </p:nvSpPr>
        <p:spPr>
          <a:xfrm>
            <a:off x="3069716" y="3819593"/>
            <a:ext cx="6064759" cy="30239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1A2969A-4FEE-E184-8BF9-78FD75122B51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FB7FA25-5C1B-F711-65C2-75049EC928D1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0144C4A5-24ED-61C5-A06C-C2B71C6B0414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217FF23-D0C8-4FD7-BEF7-7011F22B8073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AEDFA47-8E4C-479C-9D6A-1FDF597FBF9E}"/>
              </a:ext>
            </a:extLst>
          </p:cNvPr>
          <p:cNvSpPr/>
          <p:nvPr/>
        </p:nvSpPr>
        <p:spPr>
          <a:xfrm>
            <a:off x="11714901" y="6314994"/>
            <a:ext cx="232624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97286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C1441D9-A7B3-4DA1-A9FC-DA26A7C1A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378" y="1643703"/>
            <a:ext cx="8417245" cy="264971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0939B4-7330-672D-FC8A-2456AB486838}"/>
              </a:ext>
            </a:extLst>
          </p:cNvPr>
          <p:cNvSpPr/>
          <p:nvPr/>
        </p:nvSpPr>
        <p:spPr>
          <a:xfrm>
            <a:off x="3865351" y="5909405"/>
            <a:ext cx="2925974" cy="112005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598BE0-72D8-42F2-9E86-17136FB5F8B8}"/>
              </a:ext>
            </a:extLst>
          </p:cNvPr>
          <p:cNvSpPr/>
          <p:nvPr/>
        </p:nvSpPr>
        <p:spPr>
          <a:xfrm>
            <a:off x="3865351" y="5365053"/>
            <a:ext cx="2303674" cy="112005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8A5D56-2184-4182-AF86-B9880B617297}"/>
              </a:ext>
            </a:extLst>
          </p:cNvPr>
          <p:cNvSpPr/>
          <p:nvPr/>
        </p:nvSpPr>
        <p:spPr>
          <a:xfrm>
            <a:off x="3988517" y="266700"/>
            <a:ext cx="4214966" cy="50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RENEWAL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CONCERT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B31E97-028D-4961-B2BC-6CED56102812}"/>
              </a:ext>
            </a:extLst>
          </p:cNvPr>
          <p:cNvSpPr/>
          <p:nvPr/>
        </p:nvSpPr>
        <p:spPr>
          <a:xfrm>
            <a:off x="8125202" y="492674"/>
            <a:ext cx="1071186" cy="21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홈페이지 장점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B4661A-FC6D-98CD-4095-70D436A0AE3E}"/>
              </a:ext>
            </a:extLst>
          </p:cNvPr>
          <p:cNvSpPr/>
          <p:nvPr/>
        </p:nvSpPr>
        <p:spPr>
          <a:xfrm>
            <a:off x="3804430" y="5014353"/>
            <a:ext cx="4491845" cy="11720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자사를 대표하는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포인트 컬러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의 활용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GNB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오버와 본문 제목에 포인트 컬러를 사용함으로 유제품을 만드는 자사 브랜드에 청량함과 깨끗한 이미지를 부여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496FC7-68FA-4954-83F4-8740E73D78EC}"/>
              </a:ext>
            </a:extLst>
          </p:cNvPr>
          <p:cNvSpPr/>
          <p:nvPr/>
        </p:nvSpPr>
        <p:spPr>
          <a:xfrm>
            <a:off x="5724524" y="1866899"/>
            <a:ext cx="704851" cy="571501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EF4ADD7-C135-CE33-BF4B-E9D9114B2A79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949AA28-4056-5967-21E4-3FD62C9E15E0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7D56DE5-AF60-0A95-424C-4AEC857405D6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2FA5FE8-27A5-4925-91A1-2CD06E8BFC46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88DF21-7DA8-45B3-868E-CBB62DB6ED68}"/>
              </a:ext>
            </a:extLst>
          </p:cNvPr>
          <p:cNvSpPr/>
          <p:nvPr/>
        </p:nvSpPr>
        <p:spPr>
          <a:xfrm>
            <a:off x="11601450" y="6314994"/>
            <a:ext cx="346075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218309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5C6BC85-96BF-4BC0-BE6F-DF0986CE6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377" y="1702539"/>
            <a:ext cx="8417245" cy="287946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B598BE0-72D8-42F2-9E86-17136FB5F8B8}"/>
              </a:ext>
            </a:extLst>
          </p:cNvPr>
          <p:cNvSpPr/>
          <p:nvPr/>
        </p:nvSpPr>
        <p:spPr>
          <a:xfrm>
            <a:off x="6369429" y="5628416"/>
            <a:ext cx="1088646" cy="112005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8A5D56-2184-4182-AF86-B9880B617297}"/>
              </a:ext>
            </a:extLst>
          </p:cNvPr>
          <p:cNvSpPr/>
          <p:nvPr/>
        </p:nvSpPr>
        <p:spPr>
          <a:xfrm>
            <a:off x="3988517" y="266700"/>
            <a:ext cx="4214966" cy="50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RENEWAL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CONCERT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B31E97-028D-4961-B2BC-6CED56102812}"/>
              </a:ext>
            </a:extLst>
          </p:cNvPr>
          <p:cNvSpPr/>
          <p:nvPr/>
        </p:nvSpPr>
        <p:spPr>
          <a:xfrm>
            <a:off x="8125202" y="492674"/>
            <a:ext cx="1063248" cy="21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홈페이지 단점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B4661A-FC6D-98CD-4095-70D436A0AE3E}"/>
              </a:ext>
            </a:extLst>
          </p:cNvPr>
          <p:cNvSpPr/>
          <p:nvPr/>
        </p:nvSpPr>
        <p:spPr>
          <a:xfrm>
            <a:off x="4673115" y="5446066"/>
            <a:ext cx="2845770" cy="30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2depth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의 줄 간격이 좁아 가독성이 떨어짐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BBE00A-D5E7-4D93-A43B-DC7EE66A60F9}"/>
              </a:ext>
            </a:extLst>
          </p:cNvPr>
          <p:cNvSpPr/>
          <p:nvPr/>
        </p:nvSpPr>
        <p:spPr>
          <a:xfrm>
            <a:off x="4062093" y="2333624"/>
            <a:ext cx="414657" cy="2009776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43E4F0A8-D646-68C3-2327-81C98AAC6BE9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59914-28B0-EEF5-CEEE-E818419BF6BF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E65C4F26-2246-6EC6-2DE9-F0CE8E563533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D8ACF8B-2EEF-4FBA-8384-113D91CE886F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2D89C65-A25D-4AB8-BCD4-EAEF5FC5E06E}"/>
              </a:ext>
            </a:extLst>
          </p:cNvPr>
          <p:cNvSpPr/>
          <p:nvPr/>
        </p:nvSpPr>
        <p:spPr>
          <a:xfrm>
            <a:off x="11601450" y="6314994"/>
            <a:ext cx="346075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52223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5286BC-7DCA-437C-BE0E-554D732687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8899" y="1702539"/>
            <a:ext cx="6934200" cy="310515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B598BE0-72D8-42F2-9E86-17136FB5F8B8}"/>
              </a:ext>
            </a:extLst>
          </p:cNvPr>
          <p:cNvSpPr/>
          <p:nvPr/>
        </p:nvSpPr>
        <p:spPr>
          <a:xfrm>
            <a:off x="5572125" y="5633178"/>
            <a:ext cx="985838" cy="112005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8A5D56-2184-4182-AF86-B9880B617297}"/>
              </a:ext>
            </a:extLst>
          </p:cNvPr>
          <p:cNvSpPr/>
          <p:nvPr/>
        </p:nvSpPr>
        <p:spPr>
          <a:xfrm>
            <a:off x="3988517" y="266700"/>
            <a:ext cx="4214966" cy="50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RENEWAL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CONCERT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B31E97-028D-4961-B2BC-6CED56102812}"/>
              </a:ext>
            </a:extLst>
          </p:cNvPr>
          <p:cNvSpPr/>
          <p:nvPr/>
        </p:nvSpPr>
        <p:spPr>
          <a:xfrm>
            <a:off x="8125202" y="492674"/>
            <a:ext cx="1072773" cy="21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홈페이지 단점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B4661A-FC6D-98CD-4095-70D436A0AE3E}"/>
              </a:ext>
            </a:extLst>
          </p:cNvPr>
          <p:cNvSpPr/>
          <p:nvPr/>
        </p:nvSpPr>
        <p:spPr>
          <a:xfrm>
            <a:off x="5521272" y="5446066"/>
            <a:ext cx="1149457" cy="30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폰트 깨짐 현상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905EC5-3C27-4DDA-B4D6-7A7031004C09}"/>
              </a:ext>
            </a:extLst>
          </p:cNvPr>
          <p:cNvSpPr/>
          <p:nvPr/>
        </p:nvSpPr>
        <p:spPr>
          <a:xfrm>
            <a:off x="3041141" y="3428999"/>
            <a:ext cx="2851659" cy="66402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112E31-8909-4497-90C9-B06CA947E7E8}"/>
              </a:ext>
            </a:extLst>
          </p:cNvPr>
          <p:cNvSpPr/>
          <p:nvPr/>
        </p:nvSpPr>
        <p:spPr>
          <a:xfrm>
            <a:off x="2726310" y="2629974"/>
            <a:ext cx="3122948" cy="403512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4621BF7-7565-4C47-8BA2-7028CEE41E91}"/>
              </a:ext>
            </a:extLst>
          </p:cNvPr>
          <p:cNvSpPr/>
          <p:nvPr/>
        </p:nvSpPr>
        <p:spPr>
          <a:xfrm>
            <a:off x="6371774" y="3428998"/>
            <a:ext cx="2264226" cy="66402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DD583D9-2328-7E1A-EF68-7D553BF90BC5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998C40F-E746-98EE-09B6-A8447D0A28CD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AC89C3BE-A070-2B73-A5F8-5BA9CCB61411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52D49C-4A33-44EE-8189-924E77AF5E3F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E0281B-17A6-4142-A1DB-B16A8CD0E0B0}"/>
              </a:ext>
            </a:extLst>
          </p:cNvPr>
          <p:cNvSpPr/>
          <p:nvPr/>
        </p:nvSpPr>
        <p:spPr>
          <a:xfrm>
            <a:off x="11601450" y="6314994"/>
            <a:ext cx="346075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951722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9A8B6898-01C4-486E-8885-EB8EFAC5F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947" y="3610858"/>
            <a:ext cx="1457070" cy="2237426"/>
          </a:xfrm>
          <a:prstGeom prst="rect">
            <a:avLst/>
          </a:prstGeom>
        </p:spPr>
      </p:pic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B5D733-0930-71F5-F874-010F73E2BBFF}"/>
              </a:ext>
            </a:extLst>
          </p:cNvPr>
          <p:cNvSpPr/>
          <p:nvPr/>
        </p:nvSpPr>
        <p:spPr>
          <a:xfrm>
            <a:off x="6674090" y="1879673"/>
            <a:ext cx="530449" cy="112005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D5D"/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856FE3-B846-A3C6-98A6-302BDB21443B}"/>
              </a:ext>
            </a:extLst>
          </p:cNvPr>
          <p:cNvSpPr/>
          <p:nvPr/>
        </p:nvSpPr>
        <p:spPr>
          <a:xfrm>
            <a:off x="1879088" y="3385504"/>
            <a:ext cx="837117" cy="112005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0939B4-7330-672D-FC8A-2456AB486838}"/>
              </a:ext>
            </a:extLst>
          </p:cNvPr>
          <p:cNvSpPr/>
          <p:nvPr/>
        </p:nvSpPr>
        <p:spPr>
          <a:xfrm>
            <a:off x="1882702" y="1885777"/>
            <a:ext cx="439811" cy="112005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B4661A-FC6D-98CD-4095-70D436A0AE3E}"/>
              </a:ext>
            </a:extLst>
          </p:cNvPr>
          <p:cNvSpPr/>
          <p:nvPr/>
        </p:nvSpPr>
        <p:spPr>
          <a:xfrm>
            <a:off x="1811902" y="2194999"/>
            <a:ext cx="1961005" cy="191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Poppins / Binggrae-Bold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C62092-1954-3398-8BEA-6491C85A219C}"/>
              </a:ext>
            </a:extLst>
          </p:cNvPr>
          <p:cNvSpPr/>
          <p:nvPr/>
        </p:nvSpPr>
        <p:spPr>
          <a:xfrm>
            <a:off x="1816632" y="3691377"/>
            <a:ext cx="516396" cy="207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22pt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18pt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16pt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14pt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12pt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10pt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FE9086-5D92-77A9-134F-2F117E969AC7}"/>
              </a:ext>
            </a:extLst>
          </p:cNvPr>
          <p:cNvSpPr/>
          <p:nvPr/>
        </p:nvSpPr>
        <p:spPr>
          <a:xfrm>
            <a:off x="1819202" y="3139035"/>
            <a:ext cx="1006305" cy="451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FONT SIZE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5E9A94-8B33-B9DD-9952-C813B19B7D13}"/>
              </a:ext>
            </a:extLst>
          </p:cNvPr>
          <p:cNvSpPr/>
          <p:nvPr/>
        </p:nvSpPr>
        <p:spPr>
          <a:xfrm>
            <a:off x="6599978" y="1630911"/>
            <a:ext cx="687320" cy="451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COLOR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EEC55A-015C-3AB8-8AF8-0AF726E84483}"/>
              </a:ext>
            </a:extLst>
          </p:cNvPr>
          <p:cNvGrpSpPr/>
          <p:nvPr/>
        </p:nvGrpSpPr>
        <p:grpSpPr>
          <a:xfrm>
            <a:off x="6690758" y="2259143"/>
            <a:ext cx="1170607" cy="1798576"/>
            <a:chOff x="6844800" y="3392023"/>
            <a:chExt cx="835938" cy="1284375"/>
          </a:xfrm>
          <a:effectLst>
            <a:outerShdw blurRad="76200" dist="38100" dir="5400000" algn="t" rotWithShape="0">
              <a:srgbClr val="464D5D">
                <a:alpha val="15000"/>
              </a:srgbClr>
            </a:outerShdw>
          </a:effectLst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161FB8-A433-372A-50E9-BD60609BBCD4}"/>
                </a:ext>
              </a:extLst>
            </p:cNvPr>
            <p:cNvSpPr/>
            <p:nvPr/>
          </p:nvSpPr>
          <p:spPr>
            <a:xfrm>
              <a:off x="6844800" y="3392023"/>
              <a:ext cx="835938" cy="835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64D5D"/>
                </a:solidFill>
                <a:latin typeface="a말머리2" panose="02020600000000000000" pitchFamily="18" charset="-127"/>
                <a:ea typeface="a말머리2" panose="02020600000000000000" pitchFamily="18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BCBE15-69BA-40BA-B825-DECF6A2A9D5F}"/>
                </a:ext>
              </a:extLst>
            </p:cNvPr>
            <p:cNvSpPr/>
            <p:nvPr/>
          </p:nvSpPr>
          <p:spPr>
            <a:xfrm>
              <a:off x="6844800" y="4235400"/>
              <a:ext cx="835938" cy="4409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64D5D"/>
                </a:solidFill>
                <a:latin typeface="a말머리2" panose="02020600000000000000" pitchFamily="18" charset="-127"/>
                <a:ea typeface="a말머리2" panose="02020600000000000000" pitchFamily="18" charset="-127"/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AFE851-9F0E-B8C6-8DA7-63DA87791B25}"/>
              </a:ext>
            </a:extLst>
          </p:cNvPr>
          <p:cNvSpPr/>
          <p:nvPr/>
        </p:nvSpPr>
        <p:spPr>
          <a:xfrm>
            <a:off x="6645925" y="3797542"/>
            <a:ext cx="756056" cy="191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#FFFFFF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AD5CAC8-9037-47EA-B7E8-59091611D4A5}"/>
              </a:ext>
            </a:extLst>
          </p:cNvPr>
          <p:cNvGrpSpPr/>
          <p:nvPr/>
        </p:nvGrpSpPr>
        <p:grpSpPr>
          <a:xfrm>
            <a:off x="8015658" y="2263756"/>
            <a:ext cx="1222607" cy="1788159"/>
            <a:chOff x="8015658" y="1763014"/>
            <a:chExt cx="1222607" cy="1788159"/>
          </a:xfrm>
          <a:effectLst>
            <a:outerShdw blurRad="76200" dist="38100" dir="5400000" algn="ctr" rotWithShape="0">
              <a:srgbClr val="464D5D">
                <a:alpha val="15000"/>
              </a:srgbClr>
            </a:outerShdw>
          </a:effectLst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4658F3E-3848-84B4-909B-BAFCDB081B98}"/>
                </a:ext>
              </a:extLst>
            </p:cNvPr>
            <p:cNvSpPr/>
            <p:nvPr/>
          </p:nvSpPr>
          <p:spPr>
            <a:xfrm>
              <a:off x="8067658" y="1763014"/>
              <a:ext cx="1170607" cy="1170607"/>
            </a:xfrm>
            <a:prstGeom prst="rect">
              <a:avLst/>
            </a:prstGeom>
            <a:solidFill>
              <a:srgbClr val="E632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464D5D"/>
                </a:solidFill>
                <a:latin typeface="a말머리2" panose="02020600000000000000" pitchFamily="18" charset="-127"/>
                <a:ea typeface="a말머리2" panose="02020600000000000000" pitchFamily="18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53F8D05-2F55-F61D-F9DF-622014F6B73F}"/>
                </a:ext>
              </a:extLst>
            </p:cNvPr>
            <p:cNvSpPr/>
            <p:nvPr/>
          </p:nvSpPr>
          <p:spPr>
            <a:xfrm>
              <a:off x="8067658" y="2933621"/>
              <a:ext cx="1170607" cy="6175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64D5D"/>
                </a:solidFill>
                <a:latin typeface="a말머리2" panose="02020600000000000000" pitchFamily="18" charset="-127"/>
                <a:ea typeface="a말머리2" panose="02020600000000000000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8A90EFE-21A0-C862-ABD4-92C5BAE62571}"/>
                </a:ext>
              </a:extLst>
            </p:cNvPr>
            <p:cNvSpPr/>
            <p:nvPr/>
          </p:nvSpPr>
          <p:spPr>
            <a:xfrm>
              <a:off x="8057986" y="2941229"/>
              <a:ext cx="568035" cy="191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2" panose="02020600000000000000" pitchFamily="18" charset="-127"/>
                  <a:ea typeface="a말머리2" panose="02020600000000000000" pitchFamily="18" charset="-127"/>
                </a:rPr>
                <a:t>POINT</a:t>
              </a: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591DDF-7AFB-67D6-CC82-24EFA3C97AA8}"/>
                </a:ext>
              </a:extLst>
            </p:cNvPr>
            <p:cNvSpPr/>
            <p:nvPr/>
          </p:nvSpPr>
          <p:spPr>
            <a:xfrm>
              <a:off x="8015658" y="3296800"/>
              <a:ext cx="756056" cy="191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0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a말머리2" panose="02020600000000000000" pitchFamily="18" charset="-127"/>
                  <a:ea typeface="a말머리2" panose="02020600000000000000" pitchFamily="18" charset="-127"/>
                </a:rPr>
                <a:t>#E63229</a:t>
              </a: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523E32-F58B-FF0D-A33E-8B8EEBA613C9}"/>
              </a:ext>
            </a:extLst>
          </p:cNvPr>
          <p:cNvSpPr/>
          <p:nvPr/>
        </p:nvSpPr>
        <p:spPr>
          <a:xfrm>
            <a:off x="6690758" y="3444780"/>
            <a:ext cx="516396" cy="191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MAIN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8A5D56-2184-4182-AF86-B9880B617297}"/>
              </a:ext>
            </a:extLst>
          </p:cNvPr>
          <p:cNvSpPr/>
          <p:nvPr/>
        </p:nvSpPr>
        <p:spPr>
          <a:xfrm>
            <a:off x="3988517" y="266700"/>
            <a:ext cx="4214966" cy="50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RENEWAL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CONCERT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B31E97-028D-4961-B2BC-6CED56102812}"/>
              </a:ext>
            </a:extLst>
          </p:cNvPr>
          <p:cNvSpPr/>
          <p:nvPr/>
        </p:nvSpPr>
        <p:spPr>
          <a:xfrm>
            <a:off x="8125202" y="492674"/>
            <a:ext cx="1263273" cy="21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타홈페이지 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BC7CB0-BCB9-45AD-9FAE-514C6E0F870B}"/>
              </a:ext>
            </a:extLst>
          </p:cNvPr>
          <p:cNvSpPr/>
          <p:nvPr/>
        </p:nvSpPr>
        <p:spPr>
          <a:xfrm>
            <a:off x="1817788" y="1642161"/>
            <a:ext cx="624836" cy="451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FONT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360066A-C25D-3C85-1167-82F9728D21CC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E8D4EE-FA2E-DC3A-DB05-0DF0FF8CE3DE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5776B732-F56F-CC06-1553-5F55BA1A87AF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2C6FA4-89F5-4B17-96EA-ABD217A0DE68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A7BFE2E-6EC8-492C-9238-D4A97E4E0991}"/>
              </a:ext>
            </a:extLst>
          </p:cNvPr>
          <p:cNvSpPr/>
          <p:nvPr/>
        </p:nvSpPr>
        <p:spPr>
          <a:xfrm>
            <a:off x="11601450" y="6314994"/>
            <a:ext cx="346075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13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0F54F122-D96D-4414-9045-D7E3EF671B72}"/>
              </a:ext>
            </a:extLst>
          </p:cNvPr>
          <p:cNvCxnSpPr>
            <a:cxnSpLocks/>
          </p:cNvCxnSpPr>
          <p:nvPr/>
        </p:nvCxnSpPr>
        <p:spPr>
          <a:xfrm>
            <a:off x="1487488" y="1741221"/>
            <a:ext cx="43926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4AF5053-028F-4748-BF9E-4EAB925CD49D}"/>
              </a:ext>
            </a:extLst>
          </p:cNvPr>
          <p:cNvCxnSpPr>
            <a:cxnSpLocks/>
          </p:cNvCxnSpPr>
          <p:nvPr/>
        </p:nvCxnSpPr>
        <p:spPr>
          <a:xfrm>
            <a:off x="1487488" y="2082793"/>
            <a:ext cx="43926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99444D7-BFA8-484E-90FA-C43909844C1C}"/>
              </a:ext>
            </a:extLst>
          </p:cNvPr>
          <p:cNvCxnSpPr>
            <a:cxnSpLocks/>
          </p:cNvCxnSpPr>
          <p:nvPr/>
        </p:nvCxnSpPr>
        <p:spPr>
          <a:xfrm>
            <a:off x="1487488" y="3241240"/>
            <a:ext cx="43926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6E1E400-9C0A-4697-A437-D1A3FE4DF829}"/>
              </a:ext>
            </a:extLst>
          </p:cNvPr>
          <p:cNvCxnSpPr>
            <a:cxnSpLocks/>
          </p:cNvCxnSpPr>
          <p:nvPr/>
        </p:nvCxnSpPr>
        <p:spPr>
          <a:xfrm>
            <a:off x="1487488" y="3582812"/>
            <a:ext cx="43926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41BED25-0E33-435F-BDB7-09F3987E8892}"/>
              </a:ext>
            </a:extLst>
          </p:cNvPr>
          <p:cNvCxnSpPr>
            <a:cxnSpLocks/>
          </p:cNvCxnSpPr>
          <p:nvPr/>
        </p:nvCxnSpPr>
        <p:spPr>
          <a:xfrm>
            <a:off x="6311900" y="1741221"/>
            <a:ext cx="43926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DE0C0-2DC9-449C-959B-7EDD74F992D4}"/>
              </a:ext>
            </a:extLst>
          </p:cNvPr>
          <p:cNvCxnSpPr>
            <a:cxnSpLocks/>
          </p:cNvCxnSpPr>
          <p:nvPr/>
        </p:nvCxnSpPr>
        <p:spPr>
          <a:xfrm>
            <a:off x="6311900" y="2082793"/>
            <a:ext cx="43926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50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1E1BCE3-DF77-4956-A81B-9E0311C881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45" y="1505253"/>
            <a:ext cx="4934909" cy="2971437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0939B4-7330-672D-FC8A-2456AB486838}"/>
              </a:ext>
            </a:extLst>
          </p:cNvPr>
          <p:cNvSpPr/>
          <p:nvPr/>
        </p:nvSpPr>
        <p:spPr>
          <a:xfrm>
            <a:off x="5194300" y="5628420"/>
            <a:ext cx="1127125" cy="112005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B4661A-FC6D-98CD-4095-70D436A0AE3E}"/>
              </a:ext>
            </a:extLst>
          </p:cNvPr>
          <p:cNvSpPr/>
          <p:nvPr/>
        </p:nvSpPr>
        <p:spPr>
          <a:xfrm>
            <a:off x="4673115" y="5184123"/>
            <a:ext cx="2845770" cy="546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오버 시 숨겨져 있던 아이콘이 나타나면서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확실한 시각적 효과를 줌 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8A5D56-2184-4182-AF86-B9880B617297}"/>
              </a:ext>
            </a:extLst>
          </p:cNvPr>
          <p:cNvSpPr/>
          <p:nvPr/>
        </p:nvSpPr>
        <p:spPr>
          <a:xfrm>
            <a:off x="3988517" y="266700"/>
            <a:ext cx="4214966" cy="50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RENEWAL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CONCERT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B31E97-028D-4961-B2BC-6CED56102812}"/>
              </a:ext>
            </a:extLst>
          </p:cNvPr>
          <p:cNvSpPr/>
          <p:nvPr/>
        </p:nvSpPr>
        <p:spPr>
          <a:xfrm>
            <a:off x="8125202" y="492674"/>
            <a:ext cx="1199773" cy="21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타홈페이지 장점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FD8DE3-B9B0-4E7B-8828-4FDDF15FE0D0}"/>
              </a:ext>
            </a:extLst>
          </p:cNvPr>
          <p:cNvSpPr/>
          <p:nvPr/>
        </p:nvSpPr>
        <p:spPr>
          <a:xfrm>
            <a:off x="6117590" y="2226037"/>
            <a:ext cx="2319020" cy="302398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D69D1F9-AB88-3590-1E2D-E39D2F256922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79A8668-3C3F-F6C0-6356-2CA3E803151F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1087E93-5B8D-0282-EF34-2523D3D4456D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C46E0C0-F020-431F-8DE7-F1087A130B27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F21874-0546-440A-84A2-923D2365DC96}"/>
              </a:ext>
            </a:extLst>
          </p:cNvPr>
          <p:cNvSpPr/>
          <p:nvPr/>
        </p:nvSpPr>
        <p:spPr>
          <a:xfrm>
            <a:off x="11601450" y="6314994"/>
            <a:ext cx="346075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912863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C0814A-7E50-4E26-B519-C775AE5F32AF}"/>
              </a:ext>
            </a:extLst>
          </p:cNvPr>
          <p:cNvSpPr/>
          <p:nvPr/>
        </p:nvSpPr>
        <p:spPr>
          <a:xfrm>
            <a:off x="4019473" y="5621275"/>
            <a:ext cx="1252615" cy="112005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DE2FD28-6C4E-4EB3-A8ED-93699EEA5DEE}"/>
              </a:ext>
            </a:extLst>
          </p:cNvPr>
          <p:cNvSpPr/>
          <p:nvPr/>
        </p:nvSpPr>
        <p:spPr>
          <a:xfrm>
            <a:off x="3949458" y="5184122"/>
            <a:ext cx="4293085" cy="546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상품 카테고리를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3d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이미지를 사용하여 슬라이드 형식으로 배치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이용자의 흥미 유발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EEE650-1972-4392-985C-F015D11AEC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5063" y="2091770"/>
            <a:ext cx="7381874" cy="1787983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B4661A-FC6D-98CD-4095-70D436A0AE3E}"/>
              </a:ext>
            </a:extLst>
          </p:cNvPr>
          <p:cNvSpPr/>
          <p:nvPr/>
        </p:nvSpPr>
        <p:spPr>
          <a:xfrm>
            <a:off x="4673115" y="5184123"/>
            <a:ext cx="2845770" cy="546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8A5D56-2184-4182-AF86-B9880B617297}"/>
              </a:ext>
            </a:extLst>
          </p:cNvPr>
          <p:cNvSpPr/>
          <p:nvPr/>
        </p:nvSpPr>
        <p:spPr>
          <a:xfrm>
            <a:off x="3988517" y="266700"/>
            <a:ext cx="4214966" cy="50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RENEWAL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CONCERT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B31E97-028D-4961-B2BC-6CED56102812}"/>
              </a:ext>
            </a:extLst>
          </p:cNvPr>
          <p:cNvSpPr/>
          <p:nvPr/>
        </p:nvSpPr>
        <p:spPr>
          <a:xfrm>
            <a:off x="8125202" y="492674"/>
            <a:ext cx="1206123" cy="21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타홈페이지 장점</a:t>
            </a: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A909C23-B1E9-6350-D91C-810CCA3D2847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072B16B-1485-E0FB-C569-54A7AD4715C1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771D45D-BD75-4F82-F7DE-D641E4F8A171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61953B-D15D-421B-8132-FF597883684A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D3627C9-7419-4B05-A934-F655EAB815D4}"/>
              </a:ext>
            </a:extLst>
          </p:cNvPr>
          <p:cNvSpPr/>
          <p:nvPr/>
        </p:nvSpPr>
        <p:spPr>
          <a:xfrm>
            <a:off x="11601450" y="6314994"/>
            <a:ext cx="346075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010898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A7D1EAE-BF7D-416C-B55D-E659F1E94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275" y="1702539"/>
            <a:ext cx="7620000" cy="3136000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B598BE0-72D8-42F2-9E86-17136FB5F8B8}"/>
              </a:ext>
            </a:extLst>
          </p:cNvPr>
          <p:cNvSpPr/>
          <p:nvPr/>
        </p:nvSpPr>
        <p:spPr>
          <a:xfrm>
            <a:off x="5715497" y="5770061"/>
            <a:ext cx="1237267" cy="112005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8A5D56-2184-4182-AF86-B9880B617297}"/>
              </a:ext>
            </a:extLst>
          </p:cNvPr>
          <p:cNvSpPr/>
          <p:nvPr/>
        </p:nvSpPr>
        <p:spPr>
          <a:xfrm>
            <a:off x="3988517" y="266700"/>
            <a:ext cx="4214966" cy="50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RENEWAL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CONCERT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B31E97-028D-4961-B2BC-6CED56102812}"/>
              </a:ext>
            </a:extLst>
          </p:cNvPr>
          <p:cNvSpPr/>
          <p:nvPr/>
        </p:nvSpPr>
        <p:spPr>
          <a:xfrm>
            <a:off x="8125202" y="492674"/>
            <a:ext cx="1209298" cy="21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타홈페이지 단점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BBE00A-D5E7-4D93-A43B-DC7EE66A60F9}"/>
              </a:ext>
            </a:extLst>
          </p:cNvPr>
          <p:cNvSpPr/>
          <p:nvPr/>
        </p:nvSpPr>
        <p:spPr>
          <a:xfrm>
            <a:off x="7387031" y="2340227"/>
            <a:ext cx="1071169" cy="555373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B4661A-FC6D-98CD-4095-70D436A0AE3E}"/>
              </a:ext>
            </a:extLst>
          </p:cNvPr>
          <p:cNvSpPr/>
          <p:nvPr/>
        </p:nvSpPr>
        <p:spPr>
          <a:xfrm>
            <a:off x="3990095" y="5299659"/>
            <a:ext cx="4211810" cy="601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마우스 오버 시 커서가 손가락 형태로 변하여 클릭이 가능하지만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서브 페이지로 넘어가거나 부가적 효과는 없음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F0B79D2-BB2D-1B48-387C-F94ADC7F23DA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1A10AE-96CD-08F1-2FA0-B1002302272C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1A46E3C-17E9-9C19-09FF-3BC85AD8AA1E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39CDE0-7016-4C29-9A22-211981B57B06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2748EC-EF4B-46C7-B743-69CFE1DC575C}"/>
              </a:ext>
            </a:extLst>
          </p:cNvPr>
          <p:cNvSpPr/>
          <p:nvPr/>
        </p:nvSpPr>
        <p:spPr>
          <a:xfrm>
            <a:off x="11601450" y="6314994"/>
            <a:ext cx="346075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9613638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1A96C90-631A-446F-B4D0-96AF9E7259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722" y="1388737"/>
            <a:ext cx="6634555" cy="356483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B598BE0-72D8-42F2-9E86-17136FB5F8B8}"/>
              </a:ext>
            </a:extLst>
          </p:cNvPr>
          <p:cNvSpPr/>
          <p:nvPr/>
        </p:nvSpPr>
        <p:spPr>
          <a:xfrm>
            <a:off x="5527265" y="5763711"/>
            <a:ext cx="1124788" cy="112005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8A5D56-2184-4182-AF86-B9880B617297}"/>
              </a:ext>
            </a:extLst>
          </p:cNvPr>
          <p:cNvSpPr/>
          <p:nvPr/>
        </p:nvSpPr>
        <p:spPr>
          <a:xfrm>
            <a:off x="3988517" y="266700"/>
            <a:ext cx="4214966" cy="50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RENEWAL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CONCERT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B31E97-028D-4961-B2BC-6CED56102812}"/>
              </a:ext>
            </a:extLst>
          </p:cNvPr>
          <p:cNvSpPr/>
          <p:nvPr/>
        </p:nvSpPr>
        <p:spPr>
          <a:xfrm>
            <a:off x="8125202" y="492674"/>
            <a:ext cx="1234698" cy="21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타홈페이지 단점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CBBE00A-D5E7-4D93-A43B-DC7EE66A60F9}"/>
              </a:ext>
            </a:extLst>
          </p:cNvPr>
          <p:cNvSpPr/>
          <p:nvPr/>
        </p:nvSpPr>
        <p:spPr>
          <a:xfrm>
            <a:off x="2917348" y="1565527"/>
            <a:ext cx="6353652" cy="796673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B4661A-FC6D-98CD-4095-70D436A0AE3E}"/>
              </a:ext>
            </a:extLst>
          </p:cNvPr>
          <p:cNvSpPr/>
          <p:nvPr/>
        </p:nvSpPr>
        <p:spPr>
          <a:xfrm>
            <a:off x="5440936" y="5420311"/>
            <a:ext cx="1310129" cy="601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조잡한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3d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아이콘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99A875-A2D2-4370-9025-C82D73641BC2}"/>
              </a:ext>
            </a:extLst>
          </p:cNvPr>
          <p:cNvSpPr/>
          <p:nvPr/>
        </p:nvSpPr>
        <p:spPr>
          <a:xfrm>
            <a:off x="4876800" y="2538990"/>
            <a:ext cx="1092200" cy="796673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04BBBF-353F-4141-AEAF-ECD8F222704E}"/>
              </a:ext>
            </a:extLst>
          </p:cNvPr>
          <p:cNvSpPr/>
          <p:nvPr/>
        </p:nvSpPr>
        <p:spPr>
          <a:xfrm>
            <a:off x="8203483" y="2565199"/>
            <a:ext cx="1092200" cy="796673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22C17D-ED28-4066-B452-BF9682024B54}"/>
              </a:ext>
            </a:extLst>
          </p:cNvPr>
          <p:cNvSpPr/>
          <p:nvPr/>
        </p:nvSpPr>
        <p:spPr>
          <a:xfrm>
            <a:off x="2942031" y="3496129"/>
            <a:ext cx="6353652" cy="1457443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B4D2794-74A1-3AB6-4A06-A43C7A02564F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435F21-F33D-3822-458A-277CFC708523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BAE0618D-D3A7-BD70-767B-C7DC19AB8CA1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99A65F-CA83-4DDD-8DB8-FA2E1F3C6A0C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D4AABF2-0196-40AA-BB62-2D43FB22E3BE}"/>
              </a:ext>
            </a:extLst>
          </p:cNvPr>
          <p:cNvSpPr/>
          <p:nvPr/>
        </p:nvSpPr>
        <p:spPr>
          <a:xfrm>
            <a:off x="11601450" y="6314994"/>
            <a:ext cx="346075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196508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9AE58673-03C6-C2F9-DD8F-2FC6A7CD65E8}"/>
              </a:ext>
            </a:extLst>
          </p:cNvPr>
          <p:cNvSpPr/>
          <p:nvPr/>
        </p:nvSpPr>
        <p:spPr>
          <a:xfrm>
            <a:off x="4459790" y="5455954"/>
            <a:ext cx="2810166" cy="112005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0709EF-C08D-F061-BD82-82E2CCE16FFD}"/>
              </a:ext>
            </a:extLst>
          </p:cNvPr>
          <p:cNvSpPr/>
          <p:nvPr/>
        </p:nvSpPr>
        <p:spPr>
          <a:xfrm>
            <a:off x="4456112" y="4306027"/>
            <a:ext cx="1862138" cy="112005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2A946B-D685-FA06-DE11-C18888374A42}"/>
              </a:ext>
            </a:extLst>
          </p:cNvPr>
          <p:cNvSpPr/>
          <p:nvPr/>
        </p:nvSpPr>
        <p:spPr>
          <a:xfrm>
            <a:off x="4457699" y="3197952"/>
            <a:ext cx="1885952" cy="112005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C2F22FA-F596-3726-F4A6-986920576CE4}"/>
              </a:ext>
            </a:extLst>
          </p:cNvPr>
          <p:cNvSpPr/>
          <p:nvPr/>
        </p:nvSpPr>
        <p:spPr>
          <a:xfrm>
            <a:off x="4467224" y="2104165"/>
            <a:ext cx="3624263" cy="112005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8A5D56-2184-4182-AF86-B9880B617297}"/>
              </a:ext>
            </a:extLst>
          </p:cNvPr>
          <p:cNvSpPr/>
          <p:nvPr/>
        </p:nvSpPr>
        <p:spPr>
          <a:xfrm>
            <a:off x="3988517" y="266700"/>
            <a:ext cx="4214966" cy="50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RENEWAL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CONCERT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B31E97-028D-4961-B2BC-6CED56102812}"/>
              </a:ext>
            </a:extLst>
          </p:cNvPr>
          <p:cNvSpPr/>
          <p:nvPr/>
        </p:nvSpPr>
        <p:spPr>
          <a:xfrm>
            <a:off x="8125202" y="492674"/>
            <a:ext cx="955298" cy="21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SWOT </a:t>
            </a:r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분석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99116AC-3E12-4843-926D-A2D9AFEFD481}"/>
              </a:ext>
            </a:extLst>
          </p:cNvPr>
          <p:cNvSpPr/>
          <p:nvPr/>
        </p:nvSpPr>
        <p:spPr>
          <a:xfrm>
            <a:off x="3619571" y="1294347"/>
            <a:ext cx="723783" cy="80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S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4" panose="02020600000000000000" pitchFamily="18" charset="-127"/>
              <a:ea typeface="a말머리4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888CE80-0BFA-46A1-9AF7-5CE42D38CE1C}"/>
              </a:ext>
            </a:extLst>
          </p:cNvPr>
          <p:cNvSpPr/>
          <p:nvPr/>
        </p:nvSpPr>
        <p:spPr>
          <a:xfrm>
            <a:off x="3517971" y="2416417"/>
            <a:ext cx="723783" cy="80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W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34777C2-EC28-4B41-B701-E90C46106205}"/>
              </a:ext>
            </a:extLst>
          </p:cNvPr>
          <p:cNvSpPr/>
          <p:nvPr/>
        </p:nvSpPr>
        <p:spPr>
          <a:xfrm>
            <a:off x="3581471" y="3538487"/>
            <a:ext cx="723783" cy="80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O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D667B7-1102-40A9-AB41-42DE55527879}"/>
              </a:ext>
            </a:extLst>
          </p:cNvPr>
          <p:cNvSpPr/>
          <p:nvPr/>
        </p:nvSpPr>
        <p:spPr>
          <a:xfrm>
            <a:off x="3606871" y="4660558"/>
            <a:ext cx="723783" cy="8005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4C2567-4799-4492-946B-2C24AAD8FB0F}"/>
              </a:ext>
            </a:extLst>
          </p:cNvPr>
          <p:cNvSpPr/>
          <p:nvPr/>
        </p:nvSpPr>
        <p:spPr>
          <a:xfrm>
            <a:off x="4381454" y="1909485"/>
            <a:ext cx="3967205" cy="30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깔끔하고 청량한 이미지가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그대로 드러나는 사이트 첫인상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478AD4-626A-4D0F-A7C2-03B42EB2AD6A}"/>
              </a:ext>
            </a:extLst>
          </p:cNvPr>
          <p:cNvSpPr/>
          <p:nvPr/>
        </p:nvSpPr>
        <p:spPr>
          <a:xfrm>
            <a:off x="4378821" y="4110722"/>
            <a:ext cx="1983879" cy="30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브랜드 사이트로 간편한 연계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595E96-D59C-4A1E-A99E-00AD343F290C}"/>
              </a:ext>
            </a:extLst>
          </p:cNvPr>
          <p:cNvSpPr/>
          <p:nvPr/>
        </p:nvSpPr>
        <p:spPr>
          <a:xfrm>
            <a:off x="4378049" y="5303930"/>
            <a:ext cx="3006361" cy="210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직영 스토어 등의 대체 가능한 사이트가 존재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4665EDF-E0ED-422B-8B7E-39EC0BB91A3D}"/>
              </a:ext>
            </a:extLst>
          </p:cNvPr>
          <p:cNvSpPr/>
          <p:nvPr/>
        </p:nvSpPr>
        <p:spPr>
          <a:xfrm>
            <a:off x="4384140" y="3030209"/>
            <a:ext cx="2092283" cy="2550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낡은 느낌을 주는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컨텐츠 사진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98F8CAA-A781-8F77-8BFE-984E165D96FC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185E066-EA9D-0BA0-3D05-73D84D042E73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461893BF-6444-80F3-D5AE-E766FA802C19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D857E0-E041-4D22-972F-50CE2D12009D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B5B4D1-6094-4626-8F1B-BFFAD4DA0D70}"/>
              </a:ext>
            </a:extLst>
          </p:cNvPr>
          <p:cNvSpPr/>
          <p:nvPr/>
        </p:nvSpPr>
        <p:spPr>
          <a:xfrm>
            <a:off x="11601450" y="6314994"/>
            <a:ext cx="346075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198555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직사각형 43">
            <a:extLst>
              <a:ext uri="{FF2B5EF4-FFF2-40B4-BE49-F238E27FC236}">
                <a16:creationId xmlns:a16="http://schemas.microsoft.com/office/drawing/2014/main" id="{C25ED4A6-FEB2-EBEE-9337-DB86F226578A}"/>
              </a:ext>
            </a:extLst>
          </p:cNvPr>
          <p:cNvSpPr/>
          <p:nvPr/>
        </p:nvSpPr>
        <p:spPr>
          <a:xfrm rot="19922883">
            <a:off x="5402580" y="3284221"/>
            <a:ext cx="327660" cy="121920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60BA113-6CB9-11A3-75A1-2F389C0D30A9}"/>
              </a:ext>
            </a:extLst>
          </p:cNvPr>
          <p:cNvSpPr/>
          <p:nvPr/>
        </p:nvSpPr>
        <p:spPr>
          <a:xfrm rot="19922883">
            <a:off x="7574280" y="3284221"/>
            <a:ext cx="327660" cy="121920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CD4D33C-F3CF-6D81-00B7-E7D0BB125933}"/>
              </a:ext>
            </a:extLst>
          </p:cNvPr>
          <p:cNvSpPr/>
          <p:nvPr/>
        </p:nvSpPr>
        <p:spPr>
          <a:xfrm rot="19922883">
            <a:off x="9867900" y="3284222"/>
            <a:ext cx="327660" cy="121920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1A3E791-23F8-B80C-667D-C346D4CD5201}"/>
              </a:ext>
            </a:extLst>
          </p:cNvPr>
          <p:cNvSpPr/>
          <p:nvPr/>
        </p:nvSpPr>
        <p:spPr>
          <a:xfrm rot="19922883">
            <a:off x="3192780" y="3573780"/>
            <a:ext cx="327660" cy="121920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DDC7DDA-288D-9F6F-1EA9-952FE7E780D2}"/>
              </a:ext>
            </a:extLst>
          </p:cNvPr>
          <p:cNvSpPr/>
          <p:nvPr/>
        </p:nvSpPr>
        <p:spPr>
          <a:xfrm rot="19922883">
            <a:off x="1127760" y="3558540"/>
            <a:ext cx="327660" cy="121920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5D8624-6578-4A4C-B092-E50B633ED72E}"/>
              </a:ext>
            </a:extLst>
          </p:cNvPr>
          <p:cNvSpPr/>
          <p:nvPr/>
        </p:nvSpPr>
        <p:spPr>
          <a:xfrm>
            <a:off x="5147027" y="350133"/>
            <a:ext cx="1508995" cy="3420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INDEX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말머리4" panose="02020600000000000000" pitchFamily="18" charset="-127"/>
              <a:ea typeface="a말머리4" panose="02020600000000000000" pitchFamily="18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C7569434-B245-ED84-AD67-E354835097D9}"/>
              </a:ext>
            </a:extLst>
          </p:cNvPr>
          <p:cNvGrpSpPr/>
          <p:nvPr/>
        </p:nvGrpSpPr>
        <p:grpSpPr>
          <a:xfrm>
            <a:off x="1081280" y="3545407"/>
            <a:ext cx="1436147" cy="891936"/>
            <a:chOff x="856937" y="3507307"/>
            <a:chExt cx="1436147" cy="891936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7BC7CB0-BCB9-45AD-9FAE-514C6E0F870B}"/>
                </a:ext>
              </a:extLst>
            </p:cNvPr>
            <p:cNvSpPr/>
            <p:nvPr/>
          </p:nvSpPr>
          <p:spPr>
            <a:xfrm>
              <a:off x="856937" y="3507307"/>
              <a:ext cx="1436147" cy="42534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4" panose="02020600000000000000" pitchFamily="18" charset="-127"/>
                  <a:ea typeface="a말머리4" panose="02020600000000000000" pitchFamily="18" charset="-127"/>
                </a:rPr>
                <a:t>01</a:t>
              </a:r>
              <a:r>
                <a:rPr lang="en-US" altLang="ko-KR" sz="1600" dirty="0">
                  <a:solidFill>
                    <a:schemeClr val="bg1">
                      <a:lumMod val="85000"/>
                    </a:schemeClr>
                  </a:solidFill>
                  <a:latin typeface="a말머리4" panose="02020600000000000000" pitchFamily="18" charset="-127"/>
                  <a:ea typeface="a말머리4" panose="02020600000000000000" pitchFamily="18" charset="-127"/>
                </a:rPr>
                <a:t> </a:t>
              </a:r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4" panose="02020600000000000000" pitchFamily="18" charset="-127"/>
                  <a:ea typeface="a말머리4" panose="02020600000000000000" pitchFamily="18" charset="-127"/>
                </a:rPr>
                <a:t>INTRODUCE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8E8186CD-E547-4B56-8D11-75E4E3019C28}"/>
                </a:ext>
              </a:extLst>
            </p:cNvPr>
            <p:cNvSpPr/>
            <p:nvPr/>
          </p:nvSpPr>
          <p:spPr>
            <a:xfrm>
              <a:off x="900884" y="4218856"/>
              <a:ext cx="1143052" cy="180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2" panose="02020600000000000000" pitchFamily="18" charset="-127"/>
                  <a:ea typeface="a말머리2" panose="02020600000000000000" pitchFamily="18" charset="-127"/>
                </a:rPr>
                <a:t>매일유업 소개</a:t>
              </a: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68E99657-DBC9-4BA8-5E8F-B33DF32C092C}"/>
              </a:ext>
            </a:extLst>
          </p:cNvPr>
          <p:cNvGrpSpPr/>
          <p:nvPr/>
        </p:nvGrpSpPr>
        <p:grpSpPr>
          <a:xfrm>
            <a:off x="3127725" y="3504509"/>
            <a:ext cx="1643951" cy="908406"/>
            <a:chOff x="3144308" y="3453709"/>
            <a:chExt cx="1643951" cy="908406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CE1B567-B683-434D-BA81-9F20C83AC946}"/>
                </a:ext>
              </a:extLst>
            </p:cNvPr>
            <p:cNvSpPr/>
            <p:nvPr/>
          </p:nvSpPr>
          <p:spPr>
            <a:xfrm>
              <a:off x="3144308" y="3453709"/>
              <a:ext cx="1643951" cy="5146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4" panose="02020600000000000000" pitchFamily="18" charset="-127"/>
                  <a:ea typeface="a말머리4" panose="02020600000000000000" pitchFamily="18" charset="-127"/>
                </a:rPr>
                <a:t>02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4" panose="02020600000000000000" pitchFamily="18" charset="-127"/>
                  <a:ea typeface="a말머리4" panose="02020600000000000000" pitchFamily="18" charset="-127"/>
                </a:rPr>
                <a:t>REQUITEMENT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1CCA196-7E65-420C-B1E3-896828025DE9}"/>
                </a:ext>
              </a:extLst>
            </p:cNvPr>
            <p:cNvSpPr/>
            <p:nvPr/>
          </p:nvSpPr>
          <p:spPr>
            <a:xfrm>
              <a:off x="3156402" y="4181728"/>
              <a:ext cx="1278826" cy="1803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2" panose="02020600000000000000" pitchFamily="18" charset="-127"/>
                  <a:ea typeface="a말머리2" panose="02020600000000000000" pitchFamily="18" charset="-127"/>
                </a:rPr>
                <a:t>요구사항 및 분석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032E587-98A3-8A1E-89B7-11C62640833D}"/>
              </a:ext>
            </a:extLst>
          </p:cNvPr>
          <p:cNvGrpSpPr/>
          <p:nvPr/>
        </p:nvGrpSpPr>
        <p:grpSpPr>
          <a:xfrm>
            <a:off x="5351591" y="3196941"/>
            <a:ext cx="1531809" cy="1695405"/>
            <a:chOff x="5639483" y="3196941"/>
            <a:chExt cx="1537106" cy="1695405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B70C900-DBC2-4877-8551-720739A3518C}"/>
                </a:ext>
              </a:extLst>
            </p:cNvPr>
            <p:cNvSpPr/>
            <p:nvPr/>
          </p:nvSpPr>
          <p:spPr>
            <a:xfrm>
              <a:off x="5639483" y="3196941"/>
              <a:ext cx="1235746" cy="80462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4" panose="02020600000000000000" pitchFamily="18" charset="-127"/>
                  <a:ea typeface="a말머리4" panose="02020600000000000000" pitchFamily="18" charset="-127"/>
                </a:rPr>
                <a:t>03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4" panose="02020600000000000000" pitchFamily="18" charset="-127"/>
                  <a:ea typeface="a말머리4" panose="02020600000000000000" pitchFamily="18" charset="-127"/>
                </a:rPr>
                <a:t>TARGET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4" panose="02020600000000000000" pitchFamily="18" charset="-127"/>
                  <a:ea typeface="a말머리4" panose="02020600000000000000" pitchFamily="18" charset="-127"/>
                </a:rPr>
                <a:t>ANALYSIS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72D2776-07F8-4605-BAAD-0B5610793B27}"/>
                </a:ext>
              </a:extLst>
            </p:cNvPr>
            <p:cNvSpPr/>
            <p:nvPr/>
          </p:nvSpPr>
          <p:spPr>
            <a:xfrm>
              <a:off x="5639525" y="4287819"/>
              <a:ext cx="1537064" cy="60452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2" panose="02020600000000000000" pitchFamily="18" charset="-127"/>
                  <a:ea typeface="a말머리2" panose="02020600000000000000" pitchFamily="18" charset="-127"/>
                </a:rPr>
                <a:t>홈페이지 방문자 분석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2" panose="02020600000000000000" pitchFamily="18" charset="-127"/>
                  <a:ea typeface="a말머리2" panose="02020600000000000000" pitchFamily="18" charset="-127"/>
                </a:rPr>
                <a:t>타겟 설정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2" panose="02020600000000000000" pitchFamily="18" charset="-127"/>
                  <a:ea typeface="a말머리2" panose="02020600000000000000" pitchFamily="18" charset="-127"/>
                </a:rPr>
                <a:t>페르소나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9E493710-69B2-FFAE-9C12-6A3555CBD005}"/>
              </a:ext>
            </a:extLst>
          </p:cNvPr>
          <p:cNvGrpSpPr/>
          <p:nvPr/>
        </p:nvGrpSpPr>
        <p:grpSpPr>
          <a:xfrm>
            <a:off x="7524178" y="3187970"/>
            <a:ext cx="1472531" cy="2315324"/>
            <a:chOff x="7726453" y="3187970"/>
            <a:chExt cx="1572869" cy="2315324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FF1B43E-344D-4223-89E3-92FA8FF16538}"/>
                </a:ext>
              </a:extLst>
            </p:cNvPr>
            <p:cNvSpPr/>
            <p:nvPr/>
          </p:nvSpPr>
          <p:spPr>
            <a:xfrm>
              <a:off x="7726453" y="3187970"/>
              <a:ext cx="1235520" cy="82257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4" panose="02020600000000000000" pitchFamily="18" charset="-127"/>
                  <a:ea typeface="a말머리4" panose="02020600000000000000" pitchFamily="18" charset="-127"/>
                </a:rPr>
                <a:t>04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4" panose="02020600000000000000" pitchFamily="18" charset="-127"/>
                  <a:ea typeface="a말머리4" panose="02020600000000000000" pitchFamily="18" charset="-127"/>
                </a:rPr>
                <a:t>RENEWAL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4" panose="02020600000000000000" pitchFamily="18" charset="-127"/>
                  <a:ea typeface="a말머리4" panose="02020600000000000000" pitchFamily="18" charset="-127"/>
                </a:rPr>
                <a:t>CONCERT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4067E27-1CD1-40C9-820C-03E2981B673F}"/>
                </a:ext>
              </a:extLst>
            </p:cNvPr>
            <p:cNvSpPr/>
            <p:nvPr/>
          </p:nvSpPr>
          <p:spPr>
            <a:xfrm>
              <a:off x="7761194" y="4207435"/>
              <a:ext cx="1538128" cy="129585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2" panose="02020600000000000000" pitchFamily="18" charset="-127"/>
                  <a:ea typeface="a말머리2" panose="02020600000000000000" pitchFamily="18" charset="-127"/>
                </a:rPr>
                <a:t>홈페이지 분석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2" panose="02020600000000000000" pitchFamily="18" charset="-127"/>
                  <a:ea typeface="a말머리2" panose="02020600000000000000" pitchFamily="18" charset="-127"/>
                </a:rPr>
                <a:t>홈페이지 장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2" panose="02020600000000000000" pitchFamily="18" charset="-127"/>
                  <a:ea typeface="a말머리2" panose="02020600000000000000" pitchFamily="18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2" panose="02020600000000000000" pitchFamily="18" charset="-127"/>
                  <a:ea typeface="a말머리2" panose="02020600000000000000" pitchFamily="18" charset="-127"/>
                </a:rPr>
                <a:t>단점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2" panose="02020600000000000000" pitchFamily="18" charset="-127"/>
                  <a:ea typeface="a말머리2" panose="02020600000000000000" pitchFamily="18" charset="-127"/>
                </a:rPr>
                <a:t>타홈페이지 분석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2" panose="02020600000000000000" pitchFamily="18" charset="-127"/>
                  <a:ea typeface="a말머리2" panose="02020600000000000000" pitchFamily="18" charset="-127"/>
                </a:rPr>
                <a:t>타홈페이지 장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2" panose="02020600000000000000" pitchFamily="18" charset="-127"/>
                  <a:ea typeface="a말머리2" panose="02020600000000000000" pitchFamily="18" charset="-127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2" panose="02020600000000000000" pitchFamily="18" charset="-127"/>
                  <a:ea typeface="a말머리2" panose="02020600000000000000" pitchFamily="18" charset="-127"/>
                </a:rPr>
                <a:t>단점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2" panose="02020600000000000000" pitchFamily="18" charset="-127"/>
                  <a:ea typeface="a말머리2" panose="02020600000000000000" pitchFamily="18" charset="-127"/>
                </a:rPr>
                <a:t>SWOT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2" panose="02020600000000000000" pitchFamily="18" charset="-127"/>
                  <a:ea typeface="a말머리2" panose="02020600000000000000" pitchFamily="18" charset="-127"/>
                </a:rPr>
                <a:t>분석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97FAF0E-3FE7-3539-C332-FFB1522F2D4A}"/>
              </a:ext>
            </a:extLst>
          </p:cNvPr>
          <p:cNvGrpSpPr/>
          <p:nvPr/>
        </p:nvGrpSpPr>
        <p:grpSpPr>
          <a:xfrm>
            <a:off x="9830601" y="3191620"/>
            <a:ext cx="1220671" cy="2402611"/>
            <a:chOff x="9807307" y="3191620"/>
            <a:chExt cx="1220671" cy="2402611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FC48254-D792-4FE3-B596-ED4E54A82838}"/>
                </a:ext>
              </a:extLst>
            </p:cNvPr>
            <p:cNvSpPr/>
            <p:nvPr/>
          </p:nvSpPr>
          <p:spPr>
            <a:xfrm>
              <a:off x="9813197" y="3191620"/>
              <a:ext cx="1166719" cy="8225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4" panose="02020600000000000000" pitchFamily="18" charset="-127"/>
                  <a:ea typeface="a말머리4" panose="02020600000000000000" pitchFamily="18" charset="-127"/>
                </a:rPr>
                <a:t>05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4" panose="02020600000000000000" pitchFamily="18" charset="-127"/>
                  <a:ea typeface="a말머리4" panose="02020600000000000000" pitchFamily="18" charset="-127"/>
                </a:rPr>
                <a:t>BENCH</a:t>
              </a:r>
            </a:p>
            <a:p>
              <a:r>
                <a: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4" panose="02020600000000000000" pitchFamily="18" charset="-127"/>
                  <a:ea typeface="a말머리4" panose="02020600000000000000" pitchFamily="18" charset="-127"/>
                </a:rPr>
                <a:t>MARKING</a:t>
              </a:r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2546C08-AA59-4B18-81AF-178067A96D1D}"/>
                </a:ext>
              </a:extLst>
            </p:cNvPr>
            <p:cNvSpPr/>
            <p:nvPr/>
          </p:nvSpPr>
          <p:spPr>
            <a:xfrm>
              <a:off x="9807307" y="4168786"/>
              <a:ext cx="1220671" cy="14254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2" panose="02020600000000000000" pitchFamily="18" charset="-127"/>
                  <a:ea typeface="a말머리2" panose="02020600000000000000" pitchFamily="18" charset="-127"/>
                </a:rPr>
                <a:t>구체적 구현방안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2" panose="02020600000000000000" pitchFamily="18" charset="-127"/>
                  <a:ea typeface="a말머리2" panose="02020600000000000000" pitchFamily="18" charset="-127"/>
                </a:rPr>
                <a:t>아이디어 스케치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2" panose="02020600000000000000" pitchFamily="18" charset="-127"/>
                  <a:ea typeface="a말머리2" panose="02020600000000000000" pitchFamily="18" charset="-127"/>
                </a:rPr>
                <a:t>와이어 프레임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2" panose="02020600000000000000" pitchFamily="18" charset="-127"/>
                  <a:ea typeface="a말머리2" panose="02020600000000000000" pitchFamily="18" charset="-127"/>
                </a:rPr>
                <a:t>사이트 맵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endParaRPr>
            </a:p>
            <a:p>
              <a:pPr>
                <a:lnSpc>
                  <a:spcPct val="150000"/>
                </a:lnSpc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말머리2" panose="02020600000000000000" pitchFamily="18" charset="-127"/>
                  <a:ea typeface="a말머리2" panose="02020600000000000000" pitchFamily="18" charset="-127"/>
                </a:rPr>
                <a:t>스토리보드</a:t>
              </a: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A78A109-6087-4A0B-8905-50565883C1AA}"/>
              </a:ext>
            </a:extLst>
          </p:cNvPr>
          <p:cNvSpPr/>
          <p:nvPr/>
        </p:nvSpPr>
        <p:spPr>
          <a:xfrm>
            <a:off x="6537821" y="521140"/>
            <a:ext cx="493043" cy="1803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목차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09FABF-B730-BF09-FAC9-C76A8AEE07A0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86A41FC-9646-BB45-DB50-0B882096F915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730ECAA-56A8-56D5-AA8B-F37F607A9DE9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44CA3B-A82E-4152-AFCE-95B595CAD68B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419DD0A-6F2E-4A1E-ACB8-28B3498E6244}"/>
              </a:ext>
            </a:extLst>
          </p:cNvPr>
          <p:cNvSpPr/>
          <p:nvPr/>
        </p:nvSpPr>
        <p:spPr>
          <a:xfrm>
            <a:off x="11714901" y="6314994"/>
            <a:ext cx="232624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0839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8A5D56-2184-4182-AF86-B9880B617297}"/>
              </a:ext>
            </a:extLst>
          </p:cNvPr>
          <p:cNvSpPr/>
          <p:nvPr/>
        </p:nvSpPr>
        <p:spPr>
          <a:xfrm>
            <a:off x="4292959" y="266700"/>
            <a:ext cx="3606083" cy="50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BENCH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MARKING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B31E97-028D-4961-B2BC-6CED56102812}"/>
              </a:ext>
            </a:extLst>
          </p:cNvPr>
          <p:cNvSpPr/>
          <p:nvPr/>
        </p:nvSpPr>
        <p:spPr>
          <a:xfrm>
            <a:off x="7998202" y="492674"/>
            <a:ext cx="1088648" cy="21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구체적인 방안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4C2567-4799-4492-946B-2C24AAD8FB0F}"/>
              </a:ext>
            </a:extLst>
          </p:cNvPr>
          <p:cNvSpPr/>
          <p:nvPr/>
        </p:nvSpPr>
        <p:spPr>
          <a:xfrm>
            <a:off x="2939815" y="1996124"/>
            <a:ext cx="6312371" cy="28657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Font Noto Sans KR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 변경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 marL="228600" indent="-228600">
              <a:lnSpc>
                <a:spcPct val="150000"/>
              </a:lnSpc>
              <a:buAutoNum type="arabicPeriod"/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Main Color #FAFAFF, Point Color #2741CC,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Sub Color #383838, #F0F4FF, #E2E8FE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브랜드 서치 컨텐츠를 상단에 배치하여 이용자의 불필요한 동작을 최소화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신제품 카테고리 컨텐츠 오버 시 해당 제품의 동작 애니메이션과 함께 상세 내용이 나타나도록하여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이용자의 이해를 돕고 시각적 재미를 부여한다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신제품 소개 컨텐츠에 동작 오버 효과를 줘 이용자의 흥미 유발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매일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Movie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는 오버 시 동영상이 자동 재생되도록 한다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다양한 색체를 가진 제품 이미지를 사용하여 밝고 화사한 인상을 주고 청량한 색감의 이미지를 기업에게 입히고자 하였다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96340C9-CE82-952D-BBBB-CAB2919E5F3C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9E701F-5FE6-4560-2385-DE61B79BF730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E4AE482-75F5-149A-FF68-C811A4A1CA4B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C6878C-783D-43D8-A50F-F951BD44DD04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757E05-688A-48FB-BA29-53FB91292953}"/>
              </a:ext>
            </a:extLst>
          </p:cNvPr>
          <p:cNvSpPr/>
          <p:nvPr/>
        </p:nvSpPr>
        <p:spPr>
          <a:xfrm>
            <a:off x="11601450" y="6314994"/>
            <a:ext cx="346075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4259745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8A5D56-2184-4182-AF86-B9880B617297}"/>
              </a:ext>
            </a:extLst>
          </p:cNvPr>
          <p:cNvSpPr/>
          <p:nvPr/>
        </p:nvSpPr>
        <p:spPr>
          <a:xfrm>
            <a:off x="4635680" y="266700"/>
            <a:ext cx="2920641" cy="50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IDEA SKETCH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B31E97-028D-4961-B2BC-6CED56102812}"/>
              </a:ext>
            </a:extLst>
          </p:cNvPr>
          <p:cNvSpPr/>
          <p:nvPr/>
        </p:nvSpPr>
        <p:spPr>
          <a:xfrm>
            <a:off x="7556321" y="492674"/>
            <a:ext cx="1207711" cy="21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아이디어 스케치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96340C9-CE82-952D-BBBB-CAB2919E5F3C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9E701F-5FE6-4560-2385-DE61B79BF730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E4AE482-75F5-149A-FF68-C811A4A1CA4B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C6878C-783D-43D8-A50F-F951BD44DD04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757E05-688A-48FB-BA29-53FB91292953}"/>
              </a:ext>
            </a:extLst>
          </p:cNvPr>
          <p:cNvSpPr/>
          <p:nvPr/>
        </p:nvSpPr>
        <p:spPr>
          <a:xfrm>
            <a:off x="11601450" y="6314994"/>
            <a:ext cx="346075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20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4B7871-12BE-4DDC-AE25-30B763A49B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232" y="936917"/>
            <a:ext cx="3770860" cy="53333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170975F-F9E3-4BB3-AE74-98423D9C6E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49616"/>
            <a:ext cx="3770860" cy="533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6761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8A5D56-2184-4182-AF86-B9880B617297}"/>
              </a:ext>
            </a:extLst>
          </p:cNvPr>
          <p:cNvSpPr/>
          <p:nvPr/>
        </p:nvSpPr>
        <p:spPr>
          <a:xfrm>
            <a:off x="4702098" y="266700"/>
            <a:ext cx="2787804" cy="50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WIRE FRAME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B31E97-028D-4961-B2BC-6CED56102812}"/>
              </a:ext>
            </a:extLst>
          </p:cNvPr>
          <p:cNvSpPr/>
          <p:nvPr/>
        </p:nvSpPr>
        <p:spPr>
          <a:xfrm>
            <a:off x="7556321" y="492674"/>
            <a:ext cx="1207711" cy="21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와이어 프레임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196340C9-CE82-952D-BBBB-CAB2919E5F3C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9E701F-5FE6-4560-2385-DE61B79BF730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E4AE482-75F5-149A-FF68-C811A4A1CA4B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C6878C-783D-43D8-A50F-F951BD44DD04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C757E05-688A-48FB-BA29-53FB91292953}"/>
              </a:ext>
            </a:extLst>
          </p:cNvPr>
          <p:cNvSpPr/>
          <p:nvPr/>
        </p:nvSpPr>
        <p:spPr>
          <a:xfrm>
            <a:off x="11601450" y="6314994"/>
            <a:ext cx="346075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21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BA38B5-E158-49A1-B9AD-E620F5EF30E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8071"/>
          <a:stretch/>
        </p:blipFill>
        <p:spPr>
          <a:xfrm>
            <a:off x="2854461" y="1229809"/>
            <a:ext cx="3079556" cy="48607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D69B553-58E4-4090-997F-4B5544D4DB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11"/>
          <a:stretch/>
        </p:blipFill>
        <p:spPr>
          <a:xfrm>
            <a:off x="6403129" y="1218035"/>
            <a:ext cx="3076034" cy="453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994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9164E3B-DFD4-462C-A2D2-B8C77B353F0E}"/>
              </a:ext>
            </a:extLst>
          </p:cNvPr>
          <p:cNvSpPr/>
          <p:nvPr/>
        </p:nvSpPr>
        <p:spPr>
          <a:xfrm>
            <a:off x="1347597" y="1422400"/>
            <a:ext cx="9496806" cy="254000"/>
          </a:xfrm>
          <a:prstGeom prst="rect">
            <a:avLst/>
          </a:prstGeom>
          <a:solidFill>
            <a:srgbClr val="F4F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8A5D56-2184-4182-AF86-B9880B617297}"/>
              </a:ext>
            </a:extLst>
          </p:cNvPr>
          <p:cNvSpPr/>
          <p:nvPr/>
        </p:nvSpPr>
        <p:spPr>
          <a:xfrm>
            <a:off x="4292959" y="266700"/>
            <a:ext cx="3606083" cy="50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BENCH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MARKING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B31E97-028D-4961-B2BC-6CED56102812}"/>
              </a:ext>
            </a:extLst>
          </p:cNvPr>
          <p:cNvSpPr/>
          <p:nvPr/>
        </p:nvSpPr>
        <p:spPr>
          <a:xfrm>
            <a:off x="7998202" y="492674"/>
            <a:ext cx="796548" cy="21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사이트 맵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74C2567-4799-4492-946B-2C24AAD8FB0F}"/>
              </a:ext>
            </a:extLst>
          </p:cNvPr>
          <p:cNvSpPr/>
          <p:nvPr/>
        </p:nvSpPr>
        <p:spPr>
          <a:xfrm>
            <a:off x="1960019" y="1349045"/>
            <a:ext cx="847085" cy="339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회사소개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DB3D7E-1C87-FC55-FDF9-DFBAD85548E8}"/>
              </a:ext>
            </a:extLst>
          </p:cNvPr>
          <p:cNvSpPr/>
          <p:nvPr/>
        </p:nvSpPr>
        <p:spPr>
          <a:xfrm>
            <a:off x="3352043" y="1349045"/>
            <a:ext cx="728031" cy="339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브랜드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FD2CF7-1EBA-E9EB-FA03-259692E634CC}"/>
              </a:ext>
            </a:extLst>
          </p:cNvPr>
          <p:cNvSpPr/>
          <p:nvPr/>
        </p:nvSpPr>
        <p:spPr>
          <a:xfrm>
            <a:off x="4637713" y="1349045"/>
            <a:ext cx="839827" cy="339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사회공헌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A8DFFE-9D1D-2B3B-BEE9-55F0C15DF314}"/>
              </a:ext>
            </a:extLst>
          </p:cNvPr>
          <p:cNvSpPr/>
          <p:nvPr/>
        </p:nvSpPr>
        <p:spPr>
          <a:xfrm>
            <a:off x="6098679" y="1349045"/>
            <a:ext cx="1473030" cy="339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상생</a:t>
            </a: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 /</a:t>
            </a:r>
            <a:r>
              <a:rPr lang="ko-KR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 윤리경영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7CC108-1E46-B6F2-9103-F361839FCFBD}"/>
              </a:ext>
            </a:extLst>
          </p:cNvPr>
          <p:cNvSpPr/>
          <p:nvPr/>
        </p:nvSpPr>
        <p:spPr>
          <a:xfrm>
            <a:off x="8129348" y="1349045"/>
            <a:ext cx="373646" cy="339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IR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F54964-DEB6-3A2D-DB99-8347376F43F2}"/>
              </a:ext>
            </a:extLst>
          </p:cNvPr>
          <p:cNvSpPr/>
          <p:nvPr/>
        </p:nvSpPr>
        <p:spPr>
          <a:xfrm>
            <a:off x="9340034" y="1349045"/>
            <a:ext cx="419955" cy="3395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PR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9BDA0C-1345-0AE7-C5A8-1AEF29DB7AA9}"/>
              </a:ext>
            </a:extLst>
          </p:cNvPr>
          <p:cNvSpPr/>
          <p:nvPr/>
        </p:nvSpPr>
        <p:spPr>
          <a:xfrm>
            <a:off x="1977177" y="1602245"/>
            <a:ext cx="1083523" cy="2347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기업소개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가치체계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인사말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연구소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공장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글로벌사업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오시는길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766081-6BAE-81A3-6ADE-909E85F5CB82}"/>
              </a:ext>
            </a:extLst>
          </p:cNvPr>
          <p:cNvSpPr/>
          <p:nvPr/>
        </p:nvSpPr>
        <p:spPr>
          <a:xfrm>
            <a:off x="3361477" y="1733309"/>
            <a:ext cx="1083523" cy="45745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우유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발효유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치즈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주스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커피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, Tea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곡물음료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유아식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건강식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간편식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아이간식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디저트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유지류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수입상품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수출상품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B2B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전체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FD88D26-0E27-AFC3-608D-4276A69CB6C0}"/>
              </a:ext>
            </a:extLst>
          </p:cNvPr>
          <p:cNvSpPr/>
          <p:nvPr/>
        </p:nvSpPr>
        <p:spPr>
          <a:xfrm>
            <a:off x="4644177" y="1871797"/>
            <a:ext cx="1083523" cy="995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사회공헌 소개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나눔 활동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사회공헌 연혁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나눔소개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FA6098E-F6D9-C921-A09C-5202D18444AB}"/>
              </a:ext>
            </a:extLst>
          </p:cNvPr>
          <p:cNvSpPr/>
          <p:nvPr/>
        </p:nvSpPr>
        <p:spPr>
          <a:xfrm>
            <a:off x="6090454" y="1871797"/>
            <a:ext cx="1442169" cy="995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상생경영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윤리경영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가족친화 경영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매일유업 동반성장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2B5F2B7-9D8A-E6E1-D514-819AB535CC3C}"/>
              </a:ext>
            </a:extLst>
          </p:cNvPr>
          <p:cNvSpPr/>
          <p:nvPr/>
        </p:nvSpPr>
        <p:spPr>
          <a:xfrm>
            <a:off x="8111277" y="1834034"/>
            <a:ext cx="905723" cy="13250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경영정보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재무정보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공시정보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IR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자료실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공고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D53750-B25F-5BA5-2F61-C4B9590BCFFA}"/>
              </a:ext>
            </a:extLst>
          </p:cNvPr>
          <p:cNvSpPr/>
          <p:nvPr/>
        </p:nvSpPr>
        <p:spPr>
          <a:xfrm>
            <a:off x="9335991" y="1818488"/>
            <a:ext cx="996295" cy="822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공지사항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광고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매일 레시피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7C31494-F63C-61AA-8E70-A28B0C216AA8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6534D1-567C-0DD7-107D-AD516A341A3A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9A0B604-C59B-C6C5-1DD5-DB9CF31EFABB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D3F3ED-F13A-419A-9AF6-0582CEDF9F87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69960CB-BCCD-4C25-9808-13A03C2EC029}"/>
              </a:ext>
            </a:extLst>
          </p:cNvPr>
          <p:cNvSpPr/>
          <p:nvPr/>
        </p:nvSpPr>
        <p:spPr>
          <a:xfrm>
            <a:off x="11601450" y="6314994"/>
            <a:ext cx="346075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3618595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그림 124">
            <a:extLst>
              <a:ext uri="{FF2B5EF4-FFF2-40B4-BE49-F238E27FC236}">
                <a16:creationId xmlns:a16="http://schemas.microsoft.com/office/drawing/2014/main" id="{FBBDA1EA-6046-45F4-9140-A4560B0F32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511"/>
          <a:stretch/>
        </p:blipFill>
        <p:spPr>
          <a:xfrm>
            <a:off x="5134076" y="1644825"/>
            <a:ext cx="2733302" cy="4028476"/>
          </a:xfrm>
          <a:prstGeom prst="rect">
            <a:avLst/>
          </a:prstGeom>
        </p:spPr>
      </p:pic>
      <p:pic>
        <p:nvPicPr>
          <p:cNvPr id="124" name="그림 123">
            <a:extLst>
              <a:ext uri="{FF2B5EF4-FFF2-40B4-BE49-F238E27FC236}">
                <a16:creationId xmlns:a16="http://schemas.microsoft.com/office/drawing/2014/main" id="{772CFDA1-3C91-412B-9D72-C4E02E73BA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8071"/>
          <a:stretch/>
        </p:blipFill>
        <p:spPr>
          <a:xfrm>
            <a:off x="2235972" y="1652606"/>
            <a:ext cx="2707584" cy="4273631"/>
          </a:xfrm>
          <a:prstGeom prst="rect">
            <a:avLst/>
          </a:prstGeom>
        </p:spPr>
      </p:pic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8A5D56-2184-4182-AF86-B9880B617297}"/>
              </a:ext>
            </a:extLst>
          </p:cNvPr>
          <p:cNvSpPr/>
          <p:nvPr/>
        </p:nvSpPr>
        <p:spPr>
          <a:xfrm>
            <a:off x="4562398" y="266700"/>
            <a:ext cx="3067205" cy="50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STORY BOARD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B31E97-028D-4961-B2BC-6CED56102812}"/>
              </a:ext>
            </a:extLst>
          </p:cNvPr>
          <p:cNvSpPr/>
          <p:nvPr/>
        </p:nvSpPr>
        <p:spPr>
          <a:xfrm>
            <a:off x="7781634" y="492674"/>
            <a:ext cx="879098" cy="21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스토리보드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87C31494-F63C-61AA-8E70-A28B0C216AA8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6534D1-567C-0DD7-107D-AD516A341A3A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39A0B604-C59B-C6C5-1DD5-DB9CF31EFABB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5F1E3E8-4522-4F44-A402-7A9E3C2C57F1}"/>
              </a:ext>
            </a:extLst>
          </p:cNvPr>
          <p:cNvSpPr txBox="1"/>
          <p:nvPr/>
        </p:nvSpPr>
        <p:spPr>
          <a:xfrm>
            <a:off x="1620837" y="956237"/>
            <a:ext cx="1008063" cy="21431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말머리1" panose="02020600000000000000" pitchFamily="18" charset="-127"/>
                <a:ea typeface="a말머리1" panose="02020600000000000000" pitchFamily="18" charset="-127"/>
              </a:rPr>
              <a:t>프로젝트이름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B67CEC5-2EEA-456F-9E5B-D578BB3A5B79}"/>
              </a:ext>
            </a:extLst>
          </p:cNvPr>
          <p:cNvSpPr txBox="1"/>
          <p:nvPr/>
        </p:nvSpPr>
        <p:spPr>
          <a:xfrm>
            <a:off x="1620837" y="1172137"/>
            <a:ext cx="1008063" cy="21431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말머리1" panose="02020600000000000000" pitchFamily="18" charset="-127"/>
                <a:ea typeface="a말머리1" panose="02020600000000000000" pitchFamily="18" charset="-127"/>
              </a:rPr>
              <a:t>내용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4438CC5-99A8-4806-B04B-E44D7AF3E51B}"/>
              </a:ext>
            </a:extLst>
          </p:cNvPr>
          <p:cNvSpPr txBox="1"/>
          <p:nvPr/>
        </p:nvSpPr>
        <p:spPr>
          <a:xfrm>
            <a:off x="2625725" y="956237"/>
            <a:ext cx="2455862" cy="21431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MAEIL </a:t>
            </a:r>
            <a:r>
              <a:rPr lang="ko-KR" altLang="en-US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웹사이트 리뉴얼 프로젝트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E1B75E9-BB6E-4376-940B-42D02FBB9A61}"/>
              </a:ext>
            </a:extLst>
          </p:cNvPr>
          <p:cNvSpPr txBox="1"/>
          <p:nvPr/>
        </p:nvSpPr>
        <p:spPr>
          <a:xfrm>
            <a:off x="2625725" y="1172137"/>
            <a:ext cx="5929312" cy="21431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메인 페이지 레이아웃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01577C-03B2-4A8A-AF85-1BCBAE3AD709}"/>
              </a:ext>
            </a:extLst>
          </p:cNvPr>
          <p:cNvSpPr txBox="1"/>
          <p:nvPr/>
        </p:nvSpPr>
        <p:spPr>
          <a:xfrm>
            <a:off x="8548687" y="956237"/>
            <a:ext cx="849313" cy="21431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말머리1" panose="02020600000000000000" pitchFamily="18" charset="-127"/>
                <a:ea typeface="a말머리1" panose="02020600000000000000" pitchFamily="18" charset="-127"/>
              </a:rPr>
              <a:t>버전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F0CD4AC-49D0-4EBD-A922-FB3544F37F55}"/>
              </a:ext>
            </a:extLst>
          </p:cNvPr>
          <p:cNvSpPr txBox="1"/>
          <p:nvPr/>
        </p:nvSpPr>
        <p:spPr>
          <a:xfrm>
            <a:off x="8548687" y="1172137"/>
            <a:ext cx="849313" cy="21431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말머리1" panose="02020600000000000000" pitchFamily="18" charset="-127"/>
                <a:ea typeface="a말머리1" panose="02020600000000000000" pitchFamily="18" charset="-127"/>
              </a:rPr>
              <a:t>작성자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6C72886-5A6B-4E9A-AA83-F01253E402C3}"/>
              </a:ext>
            </a:extLst>
          </p:cNvPr>
          <p:cNvSpPr txBox="1"/>
          <p:nvPr/>
        </p:nvSpPr>
        <p:spPr>
          <a:xfrm>
            <a:off x="9398000" y="956237"/>
            <a:ext cx="1165225" cy="21431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1.0</a:t>
            </a:r>
            <a:endParaRPr lang="ko-KR" altLang="en-US" sz="800" dirty="0">
              <a:latin typeface="a말머리1" panose="02020600000000000000" pitchFamily="18" charset="-127"/>
              <a:ea typeface="a말머리1" panose="02020600000000000000" pitchFamily="18" charset="-127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72F8DA0-348A-41DD-AC32-15D359159FD3}"/>
              </a:ext>
            </a:extLst>
          </p:cNvPr>
          <p:cNvSpPr txBox="1"/>
          <p:nvPr/>
        </p:nvSpPr>
        <p:spPr>
          <a:xfrm>
            <a:off x="9398000" y="1172137"/>
            <a:ext cx="1165225" cy="21431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이정희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7600361-7284-4392-A1A7-90B4216A8CBB}"/>
              </a:ext>
            </a:extLst>
          </p:cNvPr>
          <p:cNvSpPr txBox="1"/>
          <p:nvPr/>
        </p:nvSpPr>
        <p:spPr>
          <a:xfrm>
            <a:off x="5081587" y="956237"/>
            <a:ext cx="1008063" cy="214312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말머리1" panose="02020600000000000000" pitchFamily="18" charset="-127"/>
                <a:ea typeface="a말머리1" panose="02020600000000000000" pitchFamily="18" charset="-127"/>
              </a:rPr>
              <a:t>화면이름</a:t>
            </a:r>
            <a:r>
              <a:rPr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말머리1" panose="02020600000000000000" pitchFamily="18" charset="-127"/>
                <a:ea typeface="a말머리1" panose="02020600000000000000" pitchFamily="18" charset="-127"/>
              </a:rPr>
              <a:t>(ID)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a말머리1" panose="02020600000000000000" pitchFamily="18" charset="-127"/>
              <a:ea typeface="a말머리1" panose="02020600000000000000" pitchFamily="18" charset="-12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6B2A91-0500-4D7A-81E2-67CD745DB4BB}"/>
              </a:ext>
            </a:extLst>
          </p:cNvPr>
          <p:cNvSpPr txBox="1"/>
          <p:nvPr/>
        </p:nvSpPr>
        <p:spPr>
          <a:xfrm>
            <a:off x="6096000" y="956237"/>
            <a:ext cx="2452687" cy="21431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메인 페이지 </a:t>
            </a:r>
            <a:r>
              <a:rPr lang="en-US" altLang="ko-KR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( </a:t>
            </a:r>
            <a:r>
              <a:rPr lang="ko-KR" altLang="en-US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메인</a:t>
            </a:r>
            <a:r>
              <a:rPr lang="en-US" altLang="ko-KR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 )</a:t>
            </a:r>
            <a:endParaRPr lang="ko-KR" altLang="en-US" sz="800" dirty="0">
              <a:latin typeface="a말머리1" panose="02020600000000000000" pitchFamily="18" charset="-127"/>
              <a:ea typeface="a말머리1" panose="02020600000000000000" pitchFamily="18" charset="-12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AB5E148-5A8A-479B-8CC1-FFC548F9C90A}"/>
              </a:ext>
            </a:extLst>
          </p:cNvPr>
          <p:cNvSpPr txBox="1"/>
          <p:nvPr/>
        </p:nvSpPr>
        <p:spPr>
          <a:xfrm>
            <a:off x="8548687" y="1384862"/>
            <a:ext cx="2014538" cy="21590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anchor="ctr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1" lang="en-US" altLang="ko-KR" sz="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말머리1" panose="02020600000000000000" pitchFamily="18" charset="-127"/>
                <a:ea typeface="a말머리1" panose="02020600000000000000" pitchFamily="18" charset="-127"/>
              </a:rPr>
              <a:t>Description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a말머리1" panose="02020600000000000000" pitchFamily="18" charset="-127"/>
              <a:ea typeface="a말머리1" panose="02020600000000000000" pitchFamily="18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3A567C2-0B29-4289-B472-F5AA6186C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3175" y="1600762"/>
            <a:ext cx="167005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800">
                <a:latin typeface="a말머리1" panose="02020600000000000000" pitchFamily="18" charset="-127"/>
                <a:ea typeface="a말머리1" panose="02020600000000000000" pitchFamily="18" charset="-127"/>
              </a:rPr>
              <a:t>설명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B714D05-C01F-4B0F-8AA1-BDBE341AE4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8687" y="1597587"/>
            <a:ext cx="414338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1pPr>
            <a:lvl2pPr marL="742950" indent="-28575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1430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6002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057400" indent="-228600" latinLnBrk="1"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/>
            <a:r>
              <a:rPr lang="ko-KR" altLang="en-US" sz="800">
                <a:latin typeface="a말머리1" panose="02020600000000000000" pitchFamily="18" charset="-127"/>
                <a:ea typeface="a말머리1" panose="02020600000000000000" pitchFamily="18" charset="-127"/>
              </a:rPr>
              <a:t>번호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B102F4A-17C3-44B1-9497-6D93A6B9B64D}"/>
              </a:ext>
            </a:extLst>
          </p:cNvPr>
          <p:cNvSpPr txBox="1"/>
          <p:nvPr/>
        </p:nvSpPr>
        <p:spPr>
          <a:xfrm>
            <a:off x="8616185" y="1823011"/>
            <a:ext cx="30081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1</a:t>
            </a:r>
            <a:endParaRPr lang="ko-KR" altLang="en-US" sz="800" dirty="0">
              <a:latin typeface="a말머리1" panose="02020600000000000000" pitchFamily="18" charset="-127"/>
              <a:ea typeface="a말머리1" panose="02020600000000000000" pitchFamily="18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7DFBD31-D0F3-48F5-818C-395E110584DE}"/>
              </a:ext>
            </a:extLst>
          </p:cNvPr>
          <p:cNvSpPr txBox="1"/>
          <p:nvPr/>
        </p:nvSpPr>
        <p:spPr>
          <a:xfrm>
            <a:off x="8893175" y="1813487"/>
            <a:ext cx="1670050" cy="21544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로고</a:t>
            </a:r>
            <a:r>
              <a:rPr lang="en-US" altLang="ko-KR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, </a:t>
            </a:r>
            <a:r>
              <a:rPr lang="ko-KR" altLang="en-US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탑 메뉴 바</a:t>
            </a:r>
            <a:r>
              <a:rPr lang="en-US" altLang="ko-KR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, </a:t>
            </a:r>
            <a:r>
              <a:rPr lang="ko-KR" altLang="en-US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로그인</a:t>
            </a:r>
            <a:r>
              <a:rPr lang="en-US" altLang="ko-KR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, </a:t>
            </a:r>
            <a:r>
              <a:rPr lang="ko-KR" altLang="en-US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빅비주얼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3DD6A45B-1566-48C4-9D7E-67FD94131A79}"/>
              </a:ext>
            </a:extLst>
          </p:cNvPr>
          <p:cNvCxnSpPr>
            <a:cxnSpLocks/>
          </p:cNvCxnSpPr>
          <p:nvPr/>
        </p:nvCxnSpPr>
        <p:spPr>
          <a:xfrm>
            <a:off x="8547100" y="1365922"/>
            <a:ext cx="0" cy="482647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923CF87E-7127-402D-9E33-4A7781058DA4}"/>
              </a:ext>
            </a:extLst>
          </p:cNvPr>
          <p:cNvCxnSpPr>
            <a:cxnSpLocks/>
          </p:cNvCxnSpPr>
          <p:nvPr/>
        </p:nvCxnSpPr>
        <p:spPr>
          <a:xfrm>
            <a:off x="8893175" y="1600762"/>
            <a:ext cx="0" cy="459163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01D5DB0B-3FC0-4822-A807-AFF60B2DD499}"/>
              </a:ext>
            </a:extLst>
          </p:cNvPr>
          <p:cNvCxnSpPr>
            <a:cxnSpLocks/>
          </p:cNvCxnSpPr>
          <p:nvPr/>
        </p:nvCxnSpPr>
        <p:spPr>
          <a:xfrm>
            <a:off x="10563225" y="1365922"/>
            <a:ext cx="0" cy="4826473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>
            <a:extLst>
              <a:ext uri="{FF2B5EF4-FFF2-40B4-BE49-F238E27FC236}">
                <a16:creationId xmlns:a16="http://schemas.microsoft.com/office/drawing/2014/main" id="{CD809830-D084-48A5-9795-34B8F9173AD0}"/>
              </a:ext>
            </a:extLst>
          </p:cNvPr>
          <p:cNvCxnSpPr>
            <a:cxnSpLocks/>
          </p:cNvCxnSpPr>
          <p:nvPr/>
        </p:nvCxnSpPr>
        <p:spPr>
          <a:xfrm flipH="1">
            <a:off x="1619250" y="6192395"/>
            <a:ext cx="8943975" cy="0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4E42013B-C470-45D9-BCB2-39CCEE5BE403}"/>
              </a:ext>
            </a:extLst>
          </p:cNvPr>
          <p:cNvCxnSpPr>
            <a:cxnSpLocks/>
          </p:cNvCxnSpPr>
          <p:nvPr/>
        </p:nvCxnSpPr>
        <p:spPr>
          <a:xfrm>
            <a:off x="1619250" y="1154784"/>
            <a:ext cx="0" cy="5037611"/>
          </a:xfrm>
          <a:prstGeom prst="line">
            <a:avLst/>
          </a:prstGeom>
          <a:ln w="95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0DB76782-4021-4DDC-9E6B-99D296C98995}"/>
              </a:ext>
            </a:extLst>
          </p:cNvPr>
          <p:cNvCxnSpPr>
            <a:cxnSpLocks/>
          </p:cNvCxnSpPr>
          <p:nvPr/>
        </p:nvCxnSpPr>
        <p:spPr>
          <a:xfrm flipH="1">
            <a:off x="8487590" y="1832537"/>
            <a:ext cx="558001" cy="0"/>
          </a:xfrm>
          <a:prstGeom prst="line">
            <a:avLst/>
          </a:prstGeom>
          <a:ln w="952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ED0EBFA4-5147-4704-8800-745A98B2CA99}"/>
              </a:ext>
            </a:extLst>
          </p:cNvPr>
          <p:cNvSpPr txBox="1"/>
          <p:nvPr/>
        </p:nvSpPr>
        <p:spPr>
          <a:xfrm>
            <a:off x="8616185" y="2052002"/>
            <a:ext cx="30081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2</a:t>
            </a:r>
            <a:endParaRPr lang="ko-KR" altLang="en-US" sz="800" dirty="0">
              <a:latin typeface="a말머리1" panose="02020600000000000000" pitchFamily="18" charset="-127"/>
              <a:ea typeface="a말머리1" panose="02020600000000000000" pitchFamily="18" charset="-127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A975F0D7-164E-4C37-AF5F-6FAA778FB040}"/>
              </a:ext>
            </a:extLst>
          </p:cNvPr>
          <p:cNvSpPr txBox="1"/>
          <p:nvPr/>
        </p:nvSpPr>
        <p:spPr>
          <a:xfrm>
            <a:off x="8893175" y="2047860"/>
            <a:ext cx="1670050" cy="2159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자사 브랜드 바로가기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DC829DE-430C-47DB-B507-4EA0C73D5701}"/>
              </a:ext>
            </a:extLst>
          </p:cNvPr>
          <p:cNvSpPr txBox="1"/>
          <p:nvPr/>
        </p:nvSpPr>
        <p:spPr>
          <a:xfrm>
            <a:off x="8616185" y="2308879"/>
            <a:ext cx="30081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3</a:t>
            </a:r>
            <a:endParaRPr lang="ko-KR" altLang="en-US" sz="800" dirty="0">
              <a:latin typeface="a말머리1" panose="02020600000000000000" pitchFamily="18" charset="-127"/>
              <a:ea typeface="a말머리1" panose="02020600000000000000" pitchFamily="18" charset="-127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7C937F0-0F09-476A-86CB-844D892BEE87}"/>
              </a:ext>
            </a:extLst>
          </p:cNvPr>
          <p:cNvSpPr txBox="1"/>
          <p:nvPr/>
        </p:nvSpPr>
        <p:spPr>
          <a:xfrm>
            <a:off x="8893175" y="2282689"/>
            <a:ext cx="1670050" cy="21544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매일 소식지</a:t>
            </a:r>
            <a:r>
              <a:rPr lang="en-US" altLang="ko-KR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, </a:t>
            </a:r>
            <a:r>
              <a:rPr lang="ko-KR" altLang="en-US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이벤트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DE978F6-B6AB-4800-AB08-5AAABDF5B81C}"/>
              </a:ext>
            </a:extLst>
          </p:cNvPr>
          <p:cNvSpPr txBox="1"/>
          <p:nvPr/>
        </p:nvSpPr>
        <p:spPr>
          <a:xfrm>
            <a:off x="8616185" y="2661238"/>
            <a:ext cx="30081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4</a:t>
            </a:r>
            <a:endParaRPr lang="ko-KR" altLang="en-US" sz="800" dirty="0">
              <a:latin typeface="a말머리1" panose="02020600000000000000" pitchFamily="18" charset="-127"/>
              <a:ea typeface="a말머리1" panose="02020600000000000000" pitchFamily="18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6B26B6E-8478-4B29-A869-9C86E747D758}"/>
              </a:ext>
            </a:extLst>
          </p:cNvPr>
          <p:cNvSpPr txBox="1"/>
          <p:nvPr/>
        </p:nvSpPr>
        <p:spPr>
          <a:xfrm>
            <a:off x="8893175" y="2640172"/>
            <a:ext cx="1670050" cy="21544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신제품 소개</a:t>
            </a:r>
            <a:r>
              <a:rPr lang="en-US" altLang="ko-KR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, </a:t>
            </a:r>
            <a:r>
              <a:rPr lang="ko-KR" altLang="en-US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바로가기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3D8C894-EBB1-4085-9690-3A7B118C7378}"/>
              </a:ext>
            </a:extLst>
          </p:cNvPr>
          <p:cNvSpPr txBox="1"/>
          <p:nvPr/>
        </p:nvSpPr>
        <p:spPr>
          <a:xfrm>
            <a:off x="8616185" y="2974585"/>
            <a:ext cx="30081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5</a:t>
            </a:r>
            <a:endParaRPr lang="ko-KR" altLang="en-US" sz="800" dirty="0">
              <a:latin typeface="a말머리1" panose="02020600000000000000" pitchFamily="18" charset="-127"/>
              <a:ea typeface="a말머리1" panose="02020600000000000000" pitchFamily="18" charset="-127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6CF7E48-EA3D-4826-87D4-A8920F2D016A}"/>
              </a:ext>
            </a:extLst>
          </p:cNvPr>
          <p:cNvSpPr txBox="1"/>
          <p:nvPr/>
        </p:nvSpPr>
        <p:spPr>
          <a:xfrm>
            <a:off x="8616185" y="3280245"/>
            <a:ext cx="30081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6</a:t>
            </a:r>
            <a:endParaRPr lang="ko-KR" altLang="en-US" sz="800" dirty="0">
              <a:latin typeface="a말머리1" panose="02020600000000000000" pitchFamily="18" charset="-127"/>
              <a:ea typeface="a말머리1" panose="02020600000000000000" pitchFamily="18" charset="-127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518774A-E3CD-4F4B-8DF9-5CA54F1C77FB}"/>
              </a:ext>
            </a:extLst>
          </p:cNvPr>
          <p:cNvSpPr txBox="1"/>
          <p:nvPr/>
        </p:nvSpPr>
        <p:spPr>
          <a:xfrm>
            <a:off x="8616185" y="3554901"/>
            <a:ext cx="300810" cy="21544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7</a:t>
            </a:r>
            <a:endParaRPr lang="ko-KR" altLang="en-US" sz="800" dirty="0">
              <a:latin typeface="a말머리1" panose="02020600000000000000" pitchFamily="18" charset="-127"/>
              <a:ea typeface="a말머리1" panose="02020600000000000000" pitchFamily="18" charset="-127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9919606-0651-49A8-89D7-8D2D6FD3CBFD}"/>
              </a:ext>
            </a:extLst>
          </p:cNvPr>
          <p:cNvSpPr txBox="1"/>
          <p:nvPr/>
        </p:nvSpPr>
        <p:spPr>
          <a:xfrm>
            <a:off x="8893175" y="2983494"/>
            <a:ext cx="1670050" cy="21544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매일 광고</a:t>
            </a:r>
            <a:r>
              <a:rPr lang="en-US" altLang="ko-KR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, </a:t>
            </a:r>
            <a:r>
              <a:rPr lang="ko-KR" altLang="en-US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영상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24833CA-9DD8-439D-9630-67CB8C18B89A}"/>
              </a:ext>
            </a:extLst>
          </p:cNvPr>
          <p:cNvSpPr txBox="1"/>
          <p:nvPr/>
        </p:nvSpPr>
        <p:spPr>
          <a:xfrm>
            <a:off x="8893175" y="3259729"/>
            <a:ext cx="1670050" cy="21544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공지사항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DB1D70-9C34-4AD3-8711-1691020A02D7}"/>
              </a:ext>
            </a:extLst>
          </p:cNvPr>
          <p:cNvSpPr txBox="1"/>
          <p:nvPr/>
        </p:nvSpPr>
        <p:spPr>
          <a:xfrm>
            <a:off x="8893175" y="3520197"/>
            <a:ext cx="1670050" cy="21544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800" dirty="0">
                <a:latin typeface="a말머리1" panose="02020600000000000000" pitchFamily="18" charset="-127"/>
                <a:ea typeface="a말머리1" panose="02020600000000000000" pitchFamily="18" charset="-127"/>
              </a:rPr>
              <a:t>Footer</a:t>
            </a:r>
          </a:p>
        </p:txBody>
      </p:sp>
      <p:sp>
        <p:nvSpPr>
          <p:cNvPr id="104" name="타원 103">
            <a:extLst>
              <a:ext uri="{FF2B5EF4-FFF2-40B4-BE49-F238E27FC236}">
                <a16:creationId xmlns:a16="http://schemas.microsoft.com/office/drawing/2014/main" id="{85C904BC-12DA-4712-9257-1D93ABE2AF7F}"/>
              </a:ext>
            </a:extLst>
          </p:cNvPr>
          <p:cNvSpPr/>
          <p:nvPr/>
        </p:nvSpPr>
        <p:spPr>
          <a:xfrm>
            <a:off x="4475811" y="2334392"/>
            <a:ext cx="173174" cy="1731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1</a:t>
            </a:r>
            <a:endParaRPr lang="ko-KR" altLang="en-US" sz="800" dirty="0">
              <a:solidFill>
                <a:schemeClr val="bg1"/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50F254BB-7D8C-42EB-B2E9-A054736BB47C}"/>
              </a:ext>
            </a:extLst>
          </p:cNvPr>
          <p:cNvSpPr/>
          <p:nvPr/>
        </p:nvSpPr>
        <p:spPr>
          <a:xfrm>
            <a:off x="4450342" y="3015001"/>
            <a:ext cx="173174" cy="1731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2</a:t>
            </a:r>
            <a:endParaRPr lang="ko-KR" altLang="en-US" sz="800" dirty="0">
              <a:solidFill>
                <a:schemeClr val="bg1"/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</p:txBody>
      </p:sp>
      <p:sp>
        <p:nvSpPr>
          <p:cNvPr id="106" name="타원 105">
            <a:extLst>
              <a:ext uri="{FF2B5EF4-FFF2-40B4-BE49-F238E27FC236}">
                <a16:creationId xmlns:a16="http://schemas.microsoft.com/office/drawing/2014/main" id="{BC035987-F6B1-4847-9A25-976EC5BFB296}"/>
              </a:ext>
            </a:extLst>
          </p:cNvPr>
          <p:cNvSpPr/>
          <p:nvPr/>
        </p:nvSpPr>
        <p:spPr>
          <a:xfrm>
            <a:off x="4452620" y="3587003"/>
            <a:ext cx="173174" cy="1731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3</a:t>
            </a:r>
            <a:endParaRPr lang="ko-KR" altLang="en-US" sz="800" dirty="0">
              <a:solidFill>
                <a:schemeClr val="bg1"/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</p:txBody>
      </p:sp>
      <p:sp>
        <p:nvSpPr>
          <p:cNvPr id="107" name="타원 106">
            <a:extLst>
              <a:ext uri="{FF2B5EF4-FFF2-40B4-BE49-F238E27FC236}">
                <a16:creationId xmlns:a16="http://schemas.microsoft.com/office/drawing/2014/main" id="{74B92D40-B8CA-4E1E-A0B7-CACF7DC2FBDC}"/>
              </a:ext>
            </a:extLst>
          </p:cNvPr>
          <p:cNvSpPr/>
          <p:nvPr/>
        </p:nvSpPr>
        <p:spPr>
          <a:xfrm>
            <a:off x="4450342" y="4604625"/>
            <a:ext cx="173174" cy="1731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4</a:t>
            </a:r>
            <a:endParaRPr lang="ko-KR" altLang="en-US" sz="800" dirty="0">
              <a:solidFill>
                <a:schemeClr val="bg1"/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9F22F4EC-5906-4B9A-BC2A-E43953902ACE}"/>
              </a:ext>
            </a:extLst>
          </p:cNvPr>
          <p:cNvSpPr/>
          <p:nvPr/>
        </p:nvSpPr>
        <p:spPr>
          <a:xfrm>
            <a:off x="7353780" y="1979193"/>
            <a:ext cx="173174" cy="1731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5</a:t>
            </a:r>
            <a:endParaRPr lang="ko-KR" altLang="en-US" sz="800" dirty="0">
              <a:solidFill>
                <a:schemeClr val="bg1"/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CB549BB2-BCC7-4D3C-9566-AD1F4794D8A3}"/>
              </a:ext>
            </a:extLst>
          </p:cNvPr>
          <p:cNvSpPr/>
          <p:nvPr/>
        </p:nvSpPr>
        <p:spPr>
          <a:xfrm>
            <a:off x="7367453" y="3577905"/>
            <a:ext cx="173174" cy="1731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6</a:t>
            </a:r>
            <a:endParaRPr lang="ko-KR" altLang="en-US" sz="800" dirty="0">
              <a:solidFill>
                <a:schemeClr val="bg1"/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A1D0CDF0-2F52-4A5D-8AD4-33EA867C6FBA}"/>
              </a:ext>
            </a:extLst>
          </p:cNvPr>
          <p:cNvSpPr/>
          <p:nvPr/>
        </p:nvSpPr>
        <p:spPr>
          <a:xfrm>
            <a:off x="7367453" y="4773868"/>
            <a:ext cx="173174" cy="173174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7</a:t>
            </a:r>
            <a:endParaRPr lang="ko-KR" altLang="en-US" sz="800" dirty="0">
              <a:solidFill>
                <a:schemeClr val="bg1"/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CAA792A0-207F-4DD0-BEC5-4089D8B550BE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23" name="직사각형 122">
            <a:extLst>
              <a:ext uri="{FF2B5EF4-FFF2-40B4-BE49-F238E27FC236}">
                <a16:creationId xmlns:a16="http://schemas.microsoft.com/office/drawing/2014/main" id="{EFCC3816-50E4-4A16-BDFD-916BA03E9A6B}"/>
              </a:ext>
            </a:extLst>
          </p:cNvPr>
          <p:cNvSpPr/>
          <p:nvPr/>
        </p:nvSpPr>
        <p:spPr>
          <a:xfrm>
            <a:off x="11601450" y="6314994"/>
            <a:ext cx="346075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692497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2C005A-1B62-5EAF-B093-FA148058D1E1}"/>
              </a:ext>
            </a:extLst>
          </p:cNvPr>
          <p:cNvSpPr/>
          <p:nvPr/>
        </p:nvSpPr>
        <p:spPr>
          <a:xfrm>
            <a:off x="975360" y="3339737"/>
            <a:ext cx="3078480" cy="129540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3C27F8-A5B6-045F-EE9F-D60C4B631DE8}"/>
              </a:ext>
            </a:extLst>
          </p:cNvPr>
          <p:cNvSpPr/>
          <p:nvPr/>
        </p:nvSpPr>
        <p:spPr>
          <a:xfrm>
            <a:off x="4625697" y="266743"/>
            <a:ext cx="2940606" cy="50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ITNRODEUCE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말머리4" panose="02020600000000000000" pitchFamily="18" charset="-127"/>
              <a:ea typeface="a말머리4" panose="02020600000000000000" pitchFamily="18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E8849D8-6080-485D-B4DA-FB86CB0F4A3B}"/>
              </a:ext>
            </a:extLst>
          </p:cNvPr>
          <p:cNvSpPr/>
          <p:nvPr/>
        </p:nvSpPr>
        <p:spPr>
          <a:xfrm>
            <a:off x="7393683" y="502199"/>
            <a:ext cx="1162569" cy="21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매일유업 소개</a:t>
            </a:r>
          </a:p>
        </p:txBody>
      </p:sp>
      <p:pic>
        <p:nvPicPr>
          <p:cNvPr id="11" name="그림 10" descr="사람, 실내, 머리카락이(가) 표시된 사진&#10;&#10;자동 생성된 설명">
            <a:extLst>
              <a:ext uri="{FF2B5EF4-FFF2-40B4-BE49-F238E27FC236}">
                <a16:creationId xmlns:a16="http://schemas.microsoft.com/office/drawing/2014/main" id="{68F0D43D-A0F8-936C-4222-2CDBF5537D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927" y="1210629"/>
            <a:ext cx="6236638" cy="5117065"/>
          </a:xfrm>
          <a:prstGeom prst="rect">
            <a:avLst/>
          </a:prstGeom>
          <a:effectLst/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7BC7CB0-BCB9-45AD-9FAE-514C6E0F870B}"/>
              </a:ext>
            </a:extLst>
          </p:cNvPr>
          <p:cNvSpPr/>
          <p:nvPr/>
        </p:nvSpPr>
        <p:spPr>
          <a:xfrm>
            <a:off x="934168" y="3149560"/>
            <a:ext cx="3922865" cy="1418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유제품을 통해 국민의 건강한 삶을 만든다는 신념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을 담아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1969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년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, 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한국낙농가공주식회사로 출범한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 매일유업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이러한 창업정신은 오늘까지 이어져 매일 묻고 매일 답하는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성실한 자세로 건강한 사회를 만들기 위해 노력하고 있습니다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8789178-7031-4140-DDAE-31D21830D4BC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E00BA5-ABBE-F922-833D-8CFCD4383618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6D0A87B2-F995-9F63-D502-F1D3C396B22F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2B73981-EFCD-4215-B441-4D5A68B5DF4A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45CD91-D8C2-406C-A681-E3C7DA5A540B}"/>
              </a:ext>
            </a:extLst>
          </p:cNvPr>
          <p:cNvSpPr/>
          <p:nvPr/>
        </p:nvSpPr>
        <p:spPr>
          <a:xfrm>
            <a:off x="11714901" y="6314994"/>
            <a:ext cx="232624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1417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37BC7CB0-BCB9-45AD-9FAE-514C6E0F870B}"/>
              </a:ext>
            </a:extLst>
          </p:cNvPr>
          <p:cNvSpPr/>
          <p:nvPr/>
        </p:nvSpPr>
        <p:spPr>
          <a:xfrm>
            <a:off x="2649984" y="2000282"/>
            <a:ext cx="3821446" cy="280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강렬한 브랜드 이미지를 남길 수 있는 첫인상이 필요합니다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7BA607F-B7D3-4554-A5EC-B380E5AE3A57}"/>
              </a:ext>
            </a:extLst>
          </p:cNvPr>
          <p:cNvSpPr/>
          <p:nvPr/>
        </p:nvSpPr>
        <p:spPr>
          <a:xfrm>
            <a:off x="2673751" y="3281673"/>
            <a:ext cx="5086345" cy="280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메인 화면에 신제품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주력 제품을 소개하는 페이지 면적이 할당되었으면 합니다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8BB281-8043-4C61-9AA7-3E23A8521460}"/>
              </a:ext>
            </a:extLst>
          </p:cNvPr>
          <p:cNvSpPr/>
          <p:nvPr/>
        </p:nvSpPr>
        <p:spPr>
          <a:xfrm>
            <a:off x="2652942" y="4607885"/>
            <a:ext cx="3474042" cy="280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‘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매일 소식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’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의 새 뉴스가 가장 잘 보이게 해주세요</a:t>
            </a: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.</a:t>
            </a:r>
            <a:r>
              <a:rPr lang="ko-KR" alt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 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FF59CE5A-68D7-4C6B-8138-F9E706CB80E2}"/>
              </a:ext>
            </a:extLst>
          </p:cNvPr>
          <p:cNvSpPr/>
          <p:nvPr/>
        </p:nvSpPr>
        <p:spPr>
          <a:xfrm>
            <a:off x="4855878" y="2496507"/>
            <a:ext cx="4779100" cy="280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캐릭터 오브젝트나 브랜드 이미지를 잘 나타내는 사진을 사용하겠습니다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33E37D3-C166-4490-A986-7AFFCC219DC6}"/>
              </a:ext>
            </a:extLst>
          </p:cNvPr>
          <p:cNvSpPr/>
          <p:nvPr/>
        </p:nvSpPr>
        <p:spPr>
          <a:xfrm>
            <a:off x="4851653" y="3791321"/>
            <a:ext cx="4203591" cy="280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중요도를 고려하여 페이지 상단에 위치하도록 고려하겠습니다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1E335E3-4122-4DB0-950A-5566488FBA6B}"/>
              </a:ext>
            </a:extLst>
          </p:cNvPr>
          <p:cNvSpPr/>
          <p:nvPr/>
        </p:nvSpPr>
        <p:spPr>
          <a:xfrm>
            <a:off x="4849044" y="5110277"/>
            <a:ext cx="3728241" cy="2805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새 게시물에 큰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비중을 두고 크기 분배를 하겠습니다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CB28A3-A69F-B370-3A5A-003A1ED71C72}"/>
              </a:ext>
            </a:extLst>
          </p:cNvPr>
          <p:cNvSpPr/>
          <p:nvPr/>
        </p:nvSpPr>
        <p:spPr>
          <a:xfrm>
            <a:off x="4540800" y="266700"/>
            <a:ext cx="3110400" cy="50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REQUITEMENT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말머리4" panose="02020600000000000000" pitchFamily="18" charset="-127"/>
              <a:ea typeface="a말머리4" panose="02020600000000000000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2C211E3-DAD3-4395-9D3E-3A8B2EF69ED3}"/>
              </a:ext>
            </a:extLst>
          </p:cNvPr>
          <p:cNvSpPr/>
          <p:nvPr/>
        </p:nvSpPr>
        <p:spPr>
          <a:xfrm>
            <a:off x="7516529" y="492674"/>
            <a:ext cx="1278826" cy="21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요구사항 및 분석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F134272-8235-CB92-C005-C8AF0B3FC446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EBEB21E-639F-3EB4-F944-446EB9AF4AC0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0B013CDA-AC5C-5B5C-1A17-B4BA3E17BB57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EED4D2E-E988-4B4E-97CE-6E029F9C7184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D723C1F-7F48-4206-B8C0-9B1DDD673CBB}"/>
              </a:ext>
            </a:extLst>
          </p:cNvPr>
          <p:cNvSpPr/>
          <p:nvPr/>
        </p:nvSpPr>
        <p:spPr>
          <a:xfrm>
            <a:off x="11714901" y="6314994"/>
            <a:ext cx="232624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965192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2AEBA616-8EDA-6B24-3015-1F58B3C50459}"/>
              </a:ext>
            </a:extLst>
          </p:cNvPr>
          <p:cNvSpPr/>
          <p:nvPr/>
        </p:nvSpPr>
        <p:spPr>
          <a:xfrm>
            <a:off x="7733845" y="4286250"/>
            <a:ext cx="2022475" cy="101600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A9ED470-710E-3444-55E1-F31B8FCED321}"/>
              </a:ext>
            </a:extLst>
          </p:cNvPr>
          <p:cNvSpPr/>
          <p:nvPr/>
        </p:nvSpPr>
        <p:spPr>
          <a:xfrm>
            <a:off x="7737020" y="4552950"/>
            <a:ext cx="1838325" cy="101600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703CF3-876A-F0C0-213D-E3AB1D98FA0B}"/>
              </a:ext>
            </a:extLst>
          </p:cNvPr>
          <p:cNvSpPr/>
          <p:nvPr/>
        </p:nvSpPr>
        <p:spPr>
          <a:xfrm>
            <a:off x="8194220" y="3568700"/>
            <a:ext cx="1838325" cy="101600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F1A1846-0636-362F-DF5E-27D702CFE560}"/>
              </a:ext>
            </a:extLst>
          </p:cNvPr>
          <p:cNvSpPr/>
          <p:nvPr/>
        </p:nvSpPr>
        <p:spPr>
          <a:xfrm>
            <a:off x="8324395" y="3848100"/>
            <a:ext cx="1762125" cy="101600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BC7CB0-BCB9-45AD-9FAE-514C6E0F870B}"/>
              </a:ext>
            </a:extLst>
          </p:cNvPr>
          <p:cNvSpPr/>
          <p:nvPr/>
        </p:nvSpPr>
        <p:spPr>
          <a:xfrm>
            <a:off x="7668116" y="4076223"/>
            <a:ext cx="3821446" cy="601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직접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(29.28%)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및 추천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(3.96%)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에서 트래픽을 수신합니다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활용도가 낮은 채널은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‘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소셜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’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. 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171AAE-366D-4B10-94AB-CC3055F729B2}"/>
              </a:ext>
            </a:extLst>
          </p:cNvPr>
          <p:cNvSpPr/>
          <p:nvPr/>
        </p:nvSpPr>
        <p:spPr>
          <a:xfrm>
            <a:off x="7658591" y="3369024"/>
            <a:ext cx="3158220" cy="6014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청중은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남성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58.05%,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여성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41.95%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방문객의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가장 큰 연령대는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25-34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세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입니다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3D3A07F-D287-004E-676B-755D815D0B3A}"/>
              </a:ext>
            </a:extLst>
          </p:cNvPr>
          <p:cNvSpPr/>
          <p:nvPr/>
        </p:nvSpPr>
        <p:spPr>
          <a:xfrm>
            <a:off x="4026029" y="292100"/>
            <a:ext cx="4139942" cy="4552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TARGET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ANALYSIS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말머리4" panose="02020600000000000000" pitchFamily="18" charset="-127"/>
              <a:ea typeface="a말머리4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27F725-FE3E-4FC3-8579-CAF88AA218E7}"/>
              </a:ext>
            </a:extLst>
          </p:cNvPr>
          <p:cNvSpPr/>
          <p:nvPr/>
        </p:nvSpPr>
        <p:spPr>
          <a:xfrm>
            <a:off x="7963277" y="492674"/>
            <a:ext cx="1547380" cy="21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홈페이지 방문자 분석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A392B4-8B06-9CFA-0B7A-12A02F8046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8682" y="1632055"/>
            <a:ext cx="4252913" cy="22176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94BB5B26-2766-C0A3-2F92-E19E2F631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920" y="4109845"/>
            <a:ext cx="4241025" cy="98998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A4441106-A6C0-3672-3A3A-572EC55A6135}"/>
              </a:ext>
            </a:extLst>
          </p:cNvPr>
          <p:cNvSpPr/>
          <p:nvPr/>
        </p:nvSpPr>
        <p:spPr>
          <a:xfrm>
            <a:off x="7670742" y="4779331"/>
            <a:ext cx="3861991" cy="3195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chemeClr val="bg2">
                    <a:lumMod val="7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출처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https://www.similarweb.com/website/maeil.com/#overview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0D31714-A161-FF37-93DF-F01BA966AB01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0B81A43-7643-187F-E5E6-444732E22264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E567EA5-BD76-4621-A619-437AB88007EA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56C02794-53E5-0EF2-8817-A656B4B28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107" y="1629996"/>
            <a:ext cx="2227263" cy="2486391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23F435E-936F-4D9C-9BCF-7CFCAF07355F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FD0AAD8-63C7-40ED-A3E0-2DB4F756A05A}"/>
              </a:ext>
            </a:extLst>
          </p:cNvPr>
          <p:cNvSpPr/>
          <p:nvPr/>
        </p:nvSpPr>
        <p:spPr>
          <a:xfrm>
            <a:off x="11714901" y="6314994"/>
            <a:ext cx="232624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95194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타원 19">
            <a:extLst>
              <a:ext uri="{FF2B5EF4-FFF2-40B4-BE49-F238E27FC236}">
                <a16:creationId xmlns:a16="http://schemas.microsoft.com/office/drawing/2014/main" id="{ADF3C084-6F22-4139-B2F0-1C85151CCFD3}"/>
              </a:ext>
            </a:extLst>
          </p:cNvPr>
          <p:cNvSpPr/>
          <p:nvPr/>
        </p:nvSpPr>
        <p:spPr>
          <a:xfrm>
            <a:off x="8081194" y="2474245"/>
            <a:ext cx="2027041" cy="2027041"/>
          </a:xfrm>
          <a:prstGeom prst="ellipse">
            <a:avLst/>
          </a:prstGeom>
          <a:solidFill>
            <a:srgbClr val="DCDF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5A8EF5B9-076F-46DA-8F52-88567BB65AA8}"/>
              </a:ext>
            </a:extLst>
          </p:cNvPr>
          <p:cNvSpPr/>
          <p:nvPr/>
        </p:nvSpPr>
        <p:spPr>
          <a:xfrm>
            <a:off x="2083767" y="2474245"/>
            <a:ext cx="2027041" cy="2027041"/>
          </a:xfrm>
          <a:prstGeom prst="ellipse">
            <a:avLst/>
          </a:prstGeom>
          <a:solidFill>
            <a:srgbClr val="F4FE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BC7CB0-BCB9-45AD-9FAE-514C6E0F870B}"/>
              </a:ext>
            </a:extLst>
          </p:cNvPr>
          <p:cNvSpPr/>
          <p:nvPr/>
        </p:nvSpPr>
        <p:spPr>
          <a:xfrm>
            <a:off x="1811409" y="4905181"/>
            <a:ext cx="2579746" cy="5467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사이트 주소를 직접 작성하여 접속하고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,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기업 제품에 관심이 많은 이용자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1171AAE-366D-4B10-94AB-CC3055F729B2}"/>
              </a:ext>
            </a:extLst>
          </p:cNvPr>
          <p:cNvSpPr/>
          <p:nvPr/>
        </p:nvSpPr>
        <p:spPr>
          <a:xfrm>
            <a:off x="7984160" y="4740099"/>
            <a:ext cx="2229271" cy="880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친인척 혹은 지인의 추천을 통해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사이트를 방문한 고객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6008FC2-BCF4-B92C-C45D-8DAF0091C5A8}"/>
              </a:ext>
            </a:extLst>
          </p:cNvPr>
          <p:cNvSpPr/>
          <p:nvPr/>
        </p:nvSpPr>
        <p:spPr>
          <a:xfrm>
            <a:off x="4026029" y="266700"/>
            <a:ext cx="3936871" cy="50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TARGET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ANALYSIS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말머리4" panose="02020600000000000000" pitchFamily="18" charset="-127"/>
              <a:ea typeface="a말머리4" panose="02020600000000000000" pitchFamily="18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FE1C6EC-9D63-4D3E-9737-3871552B3F42}"/>
              </a:ext>
            </a:extLst>
          </p:cNvPr>
          <p:cNvSpPr/>
          <p:nvPr/>
        </p:nvSpPr>
        <p:spPr>
          <a:xfrm>
            <a:off x="7963277" y="492674"/>
            <a:ext cx="785436" cy="21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타겟 설정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4B16410-D814-CC1A-145F-1170B5A1FFFD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B51359-F53E-54BC-93A9-A028DACF46A4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BB800F2F-FAD8-08A0-10BC-FA8692186013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6505B9-3F73-4A5D-A7C1-EAA210AFF92E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C8DCF6-035F-42CC-B8E8-2189DC5ABA41}"/>
              </a:ext>
            </a:extLst>
          </p:cNvPr>
          <p:cNvSpPr/>
          <p:nvPr/>
        </p:nvSpPr>
        <p:spPr>
          <a:xfrm>
            <a:off x="11714901" y="6314994"/>
            <a:ext cx="232624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5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63E1142-321D-4C61-BFD9-DDD2FB70F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3768" y="2057802"/>
            <a:ext cx="2212007" cy="221200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1586734-9BCC-498A-8734-C7F0399ACE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601" y="2057802"/>
            <a:ext cx="2212007" cy="221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705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6C9696E-BA6C-4E1F-BB6C-7E583F5BE61A}"/>
              </a:ext>
            </a:extLst>
          </p:cNvPr>
          <p:cNvSpPr/>
          <p:nvPr/>
        </p:nvSpPr>
        <p:spPr>
          <a:xfrm>
            <a:off x="1492250" y="2833651"/>
            <a:ext cx="2771775" cy="135541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BC7CB0-BCB9-45AD-9FAE-514C6E0F870B}"/>
              </a:ext>
            </a:extLst>
          </p:cNvPr>
          <p:cNvSpPr/>
          <p:nvPr/>
        </p:nvSpPr>
        <p:spPr>
          <a:xfrm>
            <a:off x="1423123" y="2660551"/>
            <a:ext cx="3149339" cy="308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특수 분유를 이용중인 </a:t>
            </a:r>
            <a:r>
              <a:rPr lang="en-US" altLang="ko-KR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30</a:t>
            </a: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대 초반의 주부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D24B67-4779-436A-8A31-6566C722ABAF}"/>
              </a:ext>
            </a:extLst>
          </p:cNvPr>
          <p:cNvSpPr/>
          <p:nvPr/>
        </p:nvSpPr>
        <p:spPr>
          <a:xfrm>
            <a:off x="4026029" y="266700"/>
            <a:ext cx="4139942" cy="50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TARGET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ANALYSIS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말머리4" panose="02020600000000000000" pitchFamily="18" charset="-127"/>
              <a:ea typeface="a말머리4" panose="02020600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4F11646-9B60-470D-A48A-A8C6683F48AF}"/>
              </a:ext>
            </a:extLst>
          </p:cNvPr>
          <p:cNvSpPr/>
          <p:nvPr/>
        </p:nvSpPr>
        <p:spPr>
          <a:xfrm>
            <a:off x="7963277" y="492674"/>
            <a:ext cx="742573" cy="21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페르소나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FBDDC69-CCC8-B2F6-7B4E-8C4ED0D50D26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05A671E-7D2B-ED4E-280B-FA631F990628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02EE19A-7AA7-BAA6-76D9-56AD4677CCEE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E31AE5-51AB-697D-303C-9E0050FE4AAB}"/>
              </a:ext>
            </a:extLst>
          </p:cNvPr>
          <p:cNvSpPr/>
          <p:nvPr/>
        </p:nvSpPr>
        <p:spPr>
          <a:xfrm>
            <a:off x="1422771" y="3041604"/>
            <a:ext cx="5851154" cy="207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피치 못할 사정으로 국내에서는 매일유업이 유일하게 생산하는 분유를 사용하게 된 민석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홈페이지는 제품군이 잘 분류되어 있어 원하는 페이지로 넘어가는 게 어렵진 않았다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다만 제목이 작아 본문의 용도 파악에 시간이 걸렸다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민식은 메인 페이지의 컨텐츠들이 뚜렷하게 구분되어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있고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자주 찾는 브랜드 분류 컨텐츠가 본문 상단에 위치해 있으면 사용자들이 홈페이지를 이용하는 데에 편리하였을 거란 생각을 하였다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E2CB93-6CAF-435C-85D2-D60A7D9CD8B0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880473E-CBA2-4187-BB5C-BCB1FCA45C84}"/>
              </a:ext>
            </a:extLst>
          </p:cNvPr>
          <p:cNvSpPr/>
          <p:nvPr/>
        </p:nvSpPr>
        <p:spPr>
          <a:xfrm>
            <a:off x="11714901" y="6314994"/>
            <a:ext cx="232624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6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52BDE6E-554B-4B08-97EC-22327B359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566" y="1607318"/>
            <a:ext cx="2662783" cy="364336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519776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E2EAEEC1-4652-4964-A5C3-9E8768913593}"/>
              </a:ext>
            </a:extLst>
          </p:cNvPr>
          <p:cNvSpPr/>
          <p:nvPr/>
        </p:nvSpPr>
        <p:spPr>
          <a:xfrm>
            <a:off x="5005387" y="2835601"/>
            <a:ext cx="3612357" cy="135541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BC7CB0-BCB9-45AD-9FAE-514C6E0F870B}"/>
              </a:ext>
            </a:extLst>
          </p:cNvPr>
          <p:cNvSpPr/>
          <p:nvPr/>
        </p:nvSpPr>
        <p:spPr>
          <a:xfrm>
            <a:off x="4946836" y="2587706"/>
            <a:ext cx="3687578" cy="451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3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친구의 소개로 매일유업의 제품을 알게 된 대학원생 </a:t>
            </a:r>
            <a:endParaRPr lang="en-US" altLang="ko-KR" sz="1300" dirty="0">
              <a:solidFill>
                <a:schemeClr val="tx1">
                  <a:lumMod val="75000"/>
                  <a:lumOff val="25000"/>
                </a:schemeClr>
              </a:solidFill>
              <a:latin typeface="a말머리3" panose="02020600000000000000" pitchFamily="18" charset="-127"/>
              <a:ea typeface="a말머리3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DCD718-5DB4-4173-8855-86CA6A8C6532}"/>
              </a:ext>
            </a:extLst>
          </p:cNvPr>
          <p:cNvSpPr/>
          <p:nvPr/>
        </p:nvSpPr>
        <p:spPr>
          <a:xfrm>
            <a:off x="4026029" y="266700"/>
            <a:ext cx="4139942" cy="50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TARGET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ANALYSIS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a말머리4" panose="02020600000000000000" pitchFamily="18" charset="-127"/>
              <a:ea typeface="a말머리4" panose="02020600000000000000" pitchFamily="18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7C0F0E7-15B3-4D87-9F6B-F763AF55CD5A}"/>
              </a:ext>
            </a:extLst>
          </p:cNvPr>
          <p:cNvSpPr/>
          <p:nvPr/>
        </p:nvSpPr>
        <p:spPr>
          <a:xfrm>
            <a:off x="7963277" y="492674"/>
            <a:ext cx="756861" cy="21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페르소나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E0E0DF9-C88D-D159-51FD-BC0FA9552753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C40976-9655-00DB-9E16-7B92DC2FE6AC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4B95C79-EF32-7271-152F-D06810D2C4D2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3BD2336A-835A-4581-A316-EFBBDFCB0850}"/>
              </a:ext>
            </a:extLst>
          </p:cNvPr>
          <p:cNvSpPr/>
          <p:nvPr/>
        </p:nvSpPr>
        <p:spPr>
          <a:xfrm>
            <a:off x="4946835" y="3052287"/>
            <a:ext cx="5851154" cy="20763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우유를 잘 소화시키지 못하는 진아는 친구의 추천으로 매일유업의 한 제품을 알게 되었다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덕분에 우유를 마실 수 있게 된 진아는 우유의 주 원재료와 탄생 비화를 알고 싶어 홈페이지를 방문한다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.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첫 페이지에 걸려있는 오래된 사진에 당황했고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,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찾는 페이지로 넘어갈 때 걸리는 클릭 수에 살짝 짜증이 치밀기도 하였다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. 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제품이 많기도 하고 한눈에 파악하기 쉬운 구조로 보여주어야 하기 때문이란 사실을 알지만 클릭 수를 줄일 수 있는 방법은 없었을까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?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6DA93F-F969-4C25-9AC8-D04945360B2F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14859F-D5C9-4804-857B-63BA7CE54A7A}"/>
              </a:ext>
            </a:extLst>
          </p:cNvPr>
          <p:cNvSpPr/>
          <p:nvPr/>
        </p:nvSpPr>
        <p:spPr>
          <a:xfrm>
            <a:off x="11714901" y="6314994"/>
            <a:ext cx="232624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7</a:t>
            </a: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0C435BD1-8945-43F6-B55C-5AC316B3E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957" y="1611606"/>
            <a:ext cx="2516135" cy="3643363"/>
          </a:xfrm>
          <a:prstGeom prst="roundRect">
            <a:avLst>
              <a:gd name="adj" fmla="val 0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53325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직사각형 51">
            <a:extLst>
              <a:ext uri="{FF2B5EF4-FFF2-40B4-BE49-F238E27FC236}">
                <a16:creationId xmlns:a16="http://schemas.microsoft.com/office/drawing/2014/main" id="{58B5D733-0930-71F5-F874-010F73E2BBFF}"/>
              </a:ext>
            </a:extLst>
          </p:cNvPr>
          <p:cNvSpPr/>
          <p:nvPr/>
        </p:nvSpPr>
        <p:spPr>
          <a:xfrm>
            <a:off x="6674090" y="1429731"/>
            <a:ext cx="530449" cy="112005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464D5D"/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F856FE3-B846-A3C6-98A6-302BDB21443B}"/>
              </a:ext>
            </a:extLst>
          </p:cNvPr>
          <p:cNvSpPr/>
          <p:nvPr/>
        </p:nvSpPr>
        <p:spPr>
          <a:xfrm>
            <a:off x="1853688" y="2935562"/>
            <a:ext cx="837117" cy="112005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A0939B4-7330-672D-FC8A-2456AB486838}"/>
              </a:ext>
            </a:extLst>
          </p:cNvPr>
          <p:cNvSpPr/>
          <p:nvPr/>
        </p:nvSpPr>
        <p:spPr>
          <a:xfrm>
            <a:off x="1870002" y="1435835"/>
            <a:ext cx="439811" cy="112005"/>
          </a:xfrm>
          <a:prstGeom prst="rect">
            <a:avLst/>
          </a:prstGeom>
          <a:solidFill>
            <a:srgbClr val="CBFA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B4661A-FC6D-98CD-4095-70D436A0AE3E}"/>
              </a:ext>
            </a:extLst>
          </p:cNvPr>
          <p:cNvSpPr/>
          <p:nvPr/>
        </p:nvSpPr>
        <p:spPr>
          <a:xfrm>
            <a:off x="1821109" y="1745057"/>
            <a:ext cx="1217630" cy="191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Nanum Square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AC62092-1954-3398-8BEA-6491C85A219C}"/>
              </a:ext>
            </a:extLst>
          </p:cNvPr>
          <p:cNvSpPr/>
          <p:nvPr/>
        </p:nvSpPr>
        <p:spPr>
          <a:xfrm>
            <a:off x="1835682" y="3487047"/>
            <a:ext cx="516396" cy="228402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25pt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21pt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19pt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17pt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15pt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14pt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13pt</a:t>
            </a:r>
          </a:p>
          <a:p>
            <a:pPr>
              <a:lnSpc>
                <a:spcPct val="20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12pt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9FE9086-5D92-77A9-134F-2F117E969AC7}"/>
              </a:ext>
            </a:extLst>
          </p:cNvPr>
          <p:cNvSpPr/>
          <p:nvPr/>
        </p:nvSpPr>
        <p:spPr>
          <a:xfrm>
            <a:off x="1793802" y="2689093"/>
            <a:ext cx="1006305" cy="451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FONT SIZE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5E9A94-8B33-B9DD-9952-C813B19B7D13}"/>
              </a:ext>
            </a:extLst>
          </p:cNvPr>
          <p:cNvSpPr/>
          <p:nvPr/>
        </p:nvSpPr>
        <p:spPr>
          <a:xfrm>
            <a:off x="6599978" y="1180969"/>
            <a:ext cx="687320" cy="451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COLOR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AFEEC55A-015C-3AB8-8AF8-0AF726E84483}"/>
              </a:ext>
            </a:extLst>
          </p:cNvPr>
          <p:cNvGrpSpPr/>
          <p:nvPr/>
        </p:nvGrpSpPr>
        <p:grpSpPr>
          <a:xfrm>
            <a:off x="6690758" y="1796501"/>
            <a:ext cx="1170607" cy="1798576"/>
            <a:chOff x="6844800" y="3392023"/>
            <a:chExt cx="835938" cy="1284375"/>
          </a:xfrm>
          <a:effectLst>
            <a:outerShdw blurRad="76200" dist="38100" dir="5400000" algn="t" rotWithShape="0">
              <a:srgbClr val="464D5D">
                <a:alpha val="15000"/>
              </a:srgbClr>
            </a:outerShdw>
          </a:effectLst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E161FB8-A433-372A-50E9-BD60609BBCD4}"/>
                </a:ext>
              </a:extLst>
            </p:cNvPr>
            <p:cNvSpPr/>
            <p:nvPr/>
          </p:nvSpPr>
          <p:spPr>
            <a:xfrm>
              <a:off x="6844800" y="3392023"/>
              <a:ext cx="835938" cy="83593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64D5D"/>
                </a:solidFill>
                <a:latin typeface="a말머리2" panose="02020600000000000000" pitchFamily="18" charset="-127"/>
                <a:ea typeface="a말머리2" panose="02020600000000000000" pitchFamily="18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ABCBE15-69BA-40BA-B825-DECF6A2A9D5F}"/>
                </a:ext>
              </a:extLst>
            </p:cNvPr>
            <p:cNvSpPr/>
            <p:nvPr/>
          </p:nvSpPr>
          <p:spPr>
            <a:xfrm>
              <a:off x="6844800" y="4235400"/>
              <a:ext cx="835938" cy="4409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64D5D"/>
                </a:solidFill>
                <a:latin typeface="a말머리2" panose="02020600000000000000" pitchFamily="18" charset="-127"/>
                <a:ea typeface="a말머리2" panose="02020600000000000000" pitchFamily="18" charset="-127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A26B3A9-F09B-1CE5-125A-D132E140E18E}"/>
              </a:ext>
            </a:extLst>
          </p:cNvPr>
          <p:cNvGrpSpPr/>
          <p:nvPr/>
        </p:nvGrpSpPr>
        <p:grpSpPr>
          <a:xfrm>
            <a:off x="8067658" y="1801114"/>
            <a:ext cx="1170607" cy="1788159"/>
            <a:chOff x="8032985" y="3408415"/>
            <a:chExt cx="835938" cy="1276936"/>
          </a:xfrm>
          <a:effectLst>
            <a:outerShdw blurRad="76200" dist="38100" dir="5400000" algn="t" rotWithShape="0">
              <a:srgbClr val="464D5D">
                <a:alpha val="15000"/>
              </a:srgbClr>
            </a:outerShdw>
          </a:effectLst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4658F3E-3848-84B4-909B-BAFCDB081B98}"/>
                </a:ext>
              </a:extLst>
            </p:cNvPr>
            <p:cNvSpPr/>
            <p:nvPr/>
          </p:nvSpPr>
          <p:spPr>
            <a:xfrm>
              <a:off x="8032985" y="3408415"/>
              <a:ext cx="835938" cy="835938"/>
            </a:xfrm>
            <a:prstGeom prst="rect">
              <a:avLst/>
            </a:prstGeom>
            <a:solidFill>
              <a:srgbClr val="194E9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64D5D"/>
                </a:solidFill>
                <a:latin typeface="a말머리2" panose="02020600000000000000" pitchFamily="18" charset="-127"/>
                <a:ea typeface="a말머리2" panose="02020600000000000000" pitchFamily="18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53F8D05-2F55-F61D-F9DF-622014F6B73F}"/>
                </a:ext>
              </a:extLst>
            </p:cNvPr>
            <p:cNvSpPr/>
            <p:nvPr/>
          </p:nvSpPr>
          <p:spPr>
            <a:xfrm>
              <a:off x="8032985" y="4244353"/>
              <a:ext cx="835938" cy="4409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64D5D"/>
                </a:solidFill>
                <a:latin typeface="a말머리2" panose="02020600000000000000" pitchFamily="18" charset="-127"/>
                <a:ea typeface="a말머리2" panose="02020600000000000000" pitchFamily="18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F08C232-1766-61B0-D539-1236BF970087}"/>
              </a:ext>
            </a:extLst>
          </p:cNvPr>
          <p:cNvGrpSpPr/>
          <p:nvPr/>
        </p:nvGrpSpPr>
        <p:grpSpPr>
          <a:xfrm>
            <a:off x="9478924" y="1801114"/>
            <a:ext cx="1170607" cy="1788159"/>
            <a:chOff x="9221171" y="3392023"/>
            <a:chExt cx="835938" cy="1276936"/>
          </a:xfrm>
          <a:effectLst>
            <a:outerShdw blurRad="76200" dist="38100" dir="5400000" algn="t" rotWithShape="0">
              <a:srgbClr val="464D5D">
                <a:alpha val="15000"/>
              </a:srgbClr>
            </a:outerShdw>
          </a:effectLst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FFE9FED-C58F-7D36-67B7-F9CCE6E40A33}"/>
                </a:ext>
              </a:extLst>
            </p:cNvPr>
            <p:cNvSpPr/>
            <p:nvPr/>
          </p:nvSpPr>
          <p:spPr>
            <a:xfrm>
              <a:off x="9221171" y="3392023"/>
              <a:ext cx="835938" cy="835938"/>
            </a:xfrm>
            <a:prstGeom prst="rect">
              <a:avLst/>
            </a:prstGeom>
            <a:solidFill>
              <a:srgbClr val="464D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64D5D"/>
                </a:solidFill>
                <a:latin typeface="a말머리2" panose="02020600000000000000" pitchFamily="18" charset="-127"/>
                <a:ea typeface="a말머리2" panose="02020600000000000000" pitchFamily="18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BC615A1-7521-B792-AE2B-934596808EA3}"/>
                </a:ext>
              </a:extLst>
            </p:cNvPr>
            <p:cNvSpPr/>
            <p:nvPr/>
          </p:nvSpPr>
          <p:spPr>
            <a:xfrm>
              <a:off x="9221171" y="4227961"/>
              <a:ext cx="835938" cy="44099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464D5D"/>
                </a:solidFill>
                <a:latin typeface="a말머리2" panose="02020600000000000000" pitchFamily="18" charset="-127"/>
                <a:ea typeface="a말머리2" panose="02020600000000000000" pitchFamily="18" charset="-127"/>
              </a:endParaRPr>
            </a:p>
          </p:txBody>
        </p:sp>
      </p:grp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A90EFE-21A0-C862-ABD4-92C5BAE62571}"/>
              </a:ext>
            </a:extLst>
          </p:cNvPr>
          <p:cNvSpPr/>
          <p:nvPr/>
        </p:nvSpPr>
        <p:spPr>
          <a:xfrm>
            <a:off x="8057986" y="2979329"/>
            <a:ext cx="568035" cy="191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POINT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6169CB-E656-01D1-3D6A-98899D652346}"/>
              </a:ext>
            </a:extLst>
          </p:cNvPr>
          <p:cNvSpPr/>
          <p:nvPr/>
        </p:nvSpPr>
        <p:spPr>
          <a:xfrm>
            <a:off x="9478924" y="2974726"/>
            <a:ext cx="469450" cy="191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SUB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545DA1FC-7481-46EF-8EA0-D821EAE4E6D7}"/>
              </a:ext>
            </a:extLst>
          </p:cNvPr>
          <p:cNvGrpSpPr/>
          <p:nvPr/>
        </p:nvGrpSpPr>
        <p:grpSpPr>
          <a:xfrm>
            <a:off x="2800107" y="3248876"/>
            <a:ext cx="2372817" cy="2778655"/>
            <a:chOff x="3250062" y="3277637"/>
            <a:chExt cx="2372817" cy="2778655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C71FC0-F339-89F1-3420-2F106ABBA9E8}"/>
                </a:ext>
              </a:extLst>
            </p:cNvPr>
            <p:cNvSpPr/>
            <p:nvPr/>
          </p:nvSpPr>
          <p:spPr>
            <a:xfrm>
              <a:off x="3250062" y="3277637"/>
              <a:ext cx="2372817" cy="191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2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Nanum Square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31FAC801-A9F9-E3D4-D5E9-4E75883AB4E8}"/>
                </a:ext>
              </a:extLst>
            </p:cNvPr>
            <p:cNvSpPr/>
            <p:nvPr/>
          </p:nvSpPr>
          <p:spPr>
            <a:xfrm>
              <a:off x="3250062" y="3647210"/>
              <a:ext cx="2157106" cy="191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21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Nanum Square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6505431-7436-0BAF-0CCD-919472680A03}"/>
                </a:ext>
              </a:extLst>
            </p:cNvPr>
            <p:cNvSpPr/>
            <p:nvPr/>
          </p:nvSpPr>
          <p:spPr>
            <a:xfrm>
              <a:off x="3250062" y="4016783"/>
              <a:ext cx="1858997" cy="191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Nanum Square</a:t>
              </a: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3FF9ED5-C9A2-9E62-4591-BD8B111277DB}"/>
                </a:ext>
              </a:extLst>
            </p:cNvPr>
            <p:cNvSpPr/>
            <p:nvPr/>
          </p:nvSpPr>
          <p:spPr>
            <a:xfrm>
              <a:off x="3250062" y="4386356"/>
              <a:ext cx="1642913" cy="191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Nanum Square</a:t>
              </a: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21E0D65-2BCD-B7DB-E465-888BCEC41D3D}"/>
                </a:ext>
              </a:extLst>
            </p:cNvPr>
            <p:cNvSpPr/>
            <p:nvPr/>
          </p:nvSpPr>
          <p:spPr>
            <a:xfrm>
              <a:off x="3250062" y="4755929"/>
              <a:ext cx="1469541" cy="191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Nanum Square</a:t>
              </a: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745B324-B2EA-931E-1C1D-0D3D3BD757F4}"/>
                </a:ext>
              </a:extLst>
            </p:cNvPr>
            <p:cNvSpPr/>
            <p:nvPr/>
          </p:nvSpPr>
          <p:spPr>
            <a:xfrm>
              <a:off x="3250062" y="5125502"/>
              <a:ext cx="1411941" cy="191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Nanum Square</a:t>
              </a: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46BC7C51-F85B-C0B8-4CB8-7EC4D633EFF7}"/>
                </a:ext>
              </a:extLst>
            </p:cNvPr>
            <p:cNvSpPr/>
            <p:nvPr/>
          </p:nvSpPr>
          <p:spPr>
            <a:xfrm>
              <a:off x="3250062" y="5495075"/>
              <a:ext cx="1308025" cy="191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3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Nanum Square</a:t>
              </a: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88E7EEE-1BF7-647B-4A6F-28AEE870D36E}"/>
                </a:ext>
              </a:extLst>
            </p:cNvPr>
            <p:cNvSpPr/>
            <p:nvPr/>
          </p:nvSpPr>
          <p:spPr>
            <a:xfrm>
              <a:off x="3250062" y="5864651"/>
              <a:ext cx="1308025" cy="19164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Nanum Square</a:t>
              </a: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1AFE851-9F0E-B8C6-8DA7-63DA87791B25}"/>
              </a:ext>
            </a:extLst>
          </p:cNvPr>
          <p:cNvSpPr/>
          <p:nvPr/>
        </p:nvSpPr>
        <p:spPr>
          <a:xfrm>
            <a:off x="6645925" y="3334900"/>
            <a:ext cx="756056" cy="191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#FFFFFF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8591DDF-7AFB-67D6-CC82-24EFA3C97AA8}"/>
              </a:ext>
            </a:extLst>
          </p:cNvPr>
          <p:cNvSpPr/>
          <p:nvPr/>
        </p:nvSpPr>
        <p:spPr>
          <a:xfrm>
            <a:off x="8015658" y="3334900"/>
            <a:ext cx="756056" cy="191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#194E92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A70855D-0326-1025-F424-8489ED2A1695}"/>
              </a:ext>
            </a:extLst>
          </p:cNvPr>
          <p:cNvSpPr/>
          <p:nvPr/>
        </p:nvSpPr>
        <p:spPr>
          <a:xfrm>
            <a:off x="9444558" y="3334900"/>
            <a:ext cx="756056" cy="191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accent3">
                    <a:lumMod val="60000"/>
                    <a:lumOff val="4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#464D5D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523E32-F58B-FF0D-A33E-8B8EEBA613C9}"/>
              </a:ext>
            </a:extLst>
          </p:cNvPr>
          <p:cNvSpPr/>
          <p:nvPr/>
        </p:nvSpPr>
        <p:spPr>
          <a:xfrm>
            <a:off x="6690758" y="2982138"/>
            <a:ext cx="516396" cy="19164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MAIN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A8A5D56-2184-4182-AF86-B9880B617297}"/>
              </a:ext>
            </a:extLst>
          </p:cNvPr>
          <p:cNvSpPr/>
          <p:nvPr/>
        </p:nvSpPr>
        <p:spPr>
          <a:xfrm>
            <a:off x="3988517" y="266700"/>
            <a:ext cx="4214966" cy="5007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RENEWAL</a:t>
            </a:r>
            <a:r>
              <a:rPr lang="ko-KR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 </a:t>
            </a:r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4" panose="02020600000000000000" pitchFamily="18" charset="-127"/>
                <a:ea typeface="a말머리4" panose="02020600000000000000" pitchFamily="18" charset="-127"/>
              </a:rPr>
              <a:t>CONCERT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1B31E97-028D-4961-B2BC-6CED56102812}"/>
              </a:ext>
            </a:extLst>
          </p:cNvPr>
          <p:cNvSpPr/>
          <p:nvPr/>
        </p:nvSpPr>
        <p:spPr>
          <a:xfrm>
            <a:off x="8125202" y="492674"/>
            <a:ext cx="1064518" cy="2182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홈페이지 분석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BC7CB0-BCB9-45AD-9FAE-514C6E0F870B}"/>
              </a:ext>
            </a:extLst>
          </p:cNvPr>
          <p:cNvSpPr/>
          <p:nvPr/>
        </p:nvSpPr>
        <p:spPr>
          <a:xfrm>
            <a:off x="1805088" y="1192219"/>
            <a:ext cx="624836" cy="451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말머리3" panose="02020600000000000000" pitchFamily="18" charset="-127"/>
                <a:ea typeface="a말머리3" panose="02020600000000000000" pitchFamily="18" charset="-127"/>
              </a:rPr>
              <a:t>FONT</a:t>
            </a: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651356B0-9FA7-180A-6C6A-5C7BA80C8EA6}"/>
              </a:ext>
            </a:extLst>
          </p:cNvPr>
          <p:cNvCxnSpPr/>
          <p:nvPr/>
        </p:nvCxnSpPr>
        <p:spPr>
          <a:xfrm>
            <a:off x="263525" y="2603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AA10C2-2A26-DF64-A4C9-67494915EA9E}"/>
              </a:ext>
            </a:extLst>
          </p:cNvPr>
          <p:cNvSpPr/>
          <p:nvPr/>
        </p:nvSpPr>
        <p:spPr>
          <a:xfrm>
            <a:off x="162663" y="6327694"/>
            <a:ext cx="2263707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WEB DESIGN RENEWAL PROJECT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DFFF23E-DB10-36DA-A91E-B5E20E2EAE89}"/>
              </a:ext>
            </a:extLst>
          </p:cNvPr>
          <p:cNvCxnSpPr/>
          <p:nvPr/>
        </p:nvCxnSpPr>
        <p:spPr>
          <a:xfrm>
            <a:off x="263525" y="6597650"/>
            <a:ext cx="11684000" cy="0"/>
          </a:xfrm>
          <a:prstGeom prst="line">
            <a:avLst/>
          </a:prstGeom>
          <a:ln w="76200">
            <a:solidFill>
              <a:srgbClr val="F2F3F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390B676-81AC-4198-9C79-F12DB15E48A5}"/>
              </a:ext>
            </a:extLst>
          </p:cNvPr>
          <p:cNvSpPr/>
          <p:nvPr/>
        </p:nvSpPr>
        <p:spPr>
          <a:xfrm>
            <a:off x="10965110" y="6314994"/>
            <a:ext cx="562432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MAEIL</a:t>
            </a:r>
            <a:endParaRPr lang="ko-KR" altLang="en-US" sz="1000" dirty="0">
              <a:solidFill>
                <a:schemeClr val="bg2">
                  <a:lumMod val="90000"/>
                </a:schemeClr>
              </a:solidFill>
              <a:latin typeface="a말머리2" panose="02020600000000000000" pitchFamily="18" charset="-127"/>
              <a:ea typeface="a말머리2" panose="02020600000000000000" pitchFamily="18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91DF79-AA73-4482-B803-3A5715F82FBC}"/>
              </a:ext>
            </a:extLst>
          </p:cNvPr>
          <p:cNvSpPr/>
          <p:nvPr/>
        </p:nvSpPr>
        <p:spPr>
          <a:xfrm>
            <a:off x="11714901" y="6314994"/>
            <a:ext cx="232624" cy="28265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2">
                    <a:lumMod val="90000"/>
                  </a:schemeClr>
                </a:solidFill>
                <a:latin typeface="a말머리2" panose="02020600000000000000" pitchFamily="18" charset="-127"/>
                <a:ea typeface="a말머리2" panose="02020600000000000000" pitchFamily="18" charset="-127"/>
              </a:rPr>
              <a:t>8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B201DFEC-7E0E-4DA1-8F2B-7362CE72EB46}"/>
              </a:ext>
            </a:extLst>
          </p:cNvPr>
          <p:cNvCxnSpPr>
            <a:cxnSpLocks/>
          </p:cNvCxnSpPr>
          <p:nvPr/>
        </p:nvCxnSpPr>
        <p:spPr>
          <a:xfrm>
            <a:off x="1487488" y="1291279"/>
            <a:ext cx="43926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8E4A0AC-E56E-42C2-8718-F0BA39351568}"/>
              </a:ext>
            </a:extLst>
          </p:cNvPr>
          <p:cNvCxnSpPr>
            <a:cxnSpLocks/>
          </p:cNvCxnSpPr>
          <p:nvPr/>
        </p:nvCxnSpPr>
        <p:spPr>
          <a:xfrm>
            <a:off x="1487488" y="1632851"/>
            <a:ext cx="43926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C55CED82-25EE-4B22-A6D2-C66D5EFE0E89}"/>
              </a:ext>
            </a:extLst>
          </p:cNvPr>
          <p:cNvCxnSpPr>
            <a:cxnSpLocks/>
          </p:cNvCxnSpPr>
          <p:nvPr/>
        </p:nvCxnSpPr>
        <p:spPr>
          <a:xfrm>
            <a:off x="1487488" y="2786695"/>
            <a:ext cx="43926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A74261F0-61B8-415B-87B4-FF151B7015EB}"/>
              </a:ext>
            </a:extLst>
          </p:cNvPr>
          <p:cNvCxnSpPr>
            <a:cxnSpLocks/>
          </p:cNvCxnSpPr>
          <p:nvPr/>
        </p:nvCxnSpPr>
        <p:spPr>
          <a:xfrm>
            <a:off x="1487488" y="3128267"/>
            <a:ext cx="43926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D2C0219D-397D-4448-8C52-25848F65C988}"/>
              </a:ext>
            </a:extLst>
          </p:cNvPr>
          <p:cNvCxnSpPr>
            <a:cxnSpLocks/>
          </p:cNvCxnSpPr>
          <p:nvPr/>
        </p:nvCxnSpPr>
        <p:spPr>
          <a:xfrm>
            <a:off x="6311901" y="1291279"/>
            <a:ext cx="43926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1A0079F4-87FD-4B4C-ABB2-268CEC1C5914}"/>
              </a:ext>
            </a:extLst>
          </p:cNvPr>
          <p:cNvCxnSpPr>
            <a:cxnSpLocks/>
          </p:cNvCxnSpPr>
          <p:nvPr/>
        </p:nvCxnSpPr>
        <p:spPr>
          <a:xfrm>
            <a:off x="6311901" y="1632851"/>
            <a:ext cx="4392612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67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968</Words>
  <Application>Microsoft Office PowerPoint</Application>
  <PresentationFormat>와이드스크린</PresentationFormat>
  <Paragraphs>326</Paragraphs>
  <Slides>24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2" baseType="lpstr">
      <vt:lpstr>a말머리1</vt:lpstr>
      <vt:lpstr>a말머리2</vt:lpstr>
      <vt:lpstr>a말머리3</vt:lpstr>
      <vt:lpstr>a말머리4</vt:lpstr>
      <vt:lpstr>나눔스퀘어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EZDESIGN</dc:creator>
  <cp:lastModifiedBy>EZDESIGN</cp:lastModifiedBy>
  <cp:revision>243</cp:revision>
  <dcterms:created xsi:type="dcterms:W3CDTF">2022-07-08T04:20:55Z</dcterms:created>
  <dcterms:modified xsi:type="dcterms:W3CDTF">2022-08-25T02:24:12Z</dcterms:modified>
</cp:coreProperties>
</file>