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  <Override PartName="/ppt/charts/chart6.xml" ContentType="application/vnd.openxmlformats-officedocument.drawingml.chart+xml"/>
  <Override PartName="/ppt/charts/chart10.xml" ContentType="application/vnd.openxmlformats-officedocument.drawingml.chart+xml"/>
  <Override PartName="/ppt/charts/chart14.xml" ContentType="application/vnd.openxmlformats-officedocument.drawingml.chart+xml"/>
  <Override PartName="/ppt/charts/chart21.xml" ContentType="application/vnd.openxmlformats-officedocument.drawingml.chart+xml"/>
  <Override PartName="/ppt/charts/chart25.xml" ContentType="application/vnd.openxmlformats-officedocument.drawingml.chart+xml"/>
  <Override PartName="/ppt/charts/chart29.xml" ContentType="application/vnd.openxmlformats-officedocument.drawingml.chart+xml"/>
  <Override PartName="/ppt/charts/chart33.xml" ContentType="application/vnd.openxmlformats-officedocument.drawingml.chart+xml"/>
  <Override PartName="/ppt/charts/chart37.xml" ContentType="application/vnd.openxmlformats-officedocument.drawingml.chart+xml"/>
  <Override PartName="/ppt/charts/chart41.xml" ContentType="application/vnd.openxmlformats-officedocument.drawingml.chart+xml"/>
  <Override PartName="/ppt/charts/chart51.xml" ContentType="application/vnd.openxmlformats-officedocument.drawingml.chart+xml"/>
  <Override PartName="/ppt/charts/chart55.xml" ContentType="application/vnd.openxmlformats-officedocument.drawingml.chart+xml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slide" Target="slides/slide12.xml"/>
  <Relationship Id="rId15" Type="http://schemas.openxmlformats.org/officeDocument/2006/relationships/slide" Target="slides/slide13.xml"/>
  <Relationship Id="rId16" Type="http://schemas.openxmlformats.org/officeDocument/2006/relationships/slide" Target="slides/slide14.xml"/>
  <Relationship Id="rId17" Type="http://schemas.openxmlformats.org/officeDocument/2006/relationships/slide" Target="slides/slide15.xml"/>
  <Relationship Id="rId18" Type="http://schemas.openxmlformats.org/officeDocument/2006/relationships/slide" Target="slides/slide16.xml"/>
  <Relationship Id="rId19" Type="http://schemas.openxmlformats.org/officeDocument/2006/relationships/slide" Target="slides/slide17.xml"/>
  <Relationship Id="rId20" Type="http://schemas.openxmlformats.org/officeDocument/2006/relationships/presProps" Target="presProps.xml"/>
  <Relationship Id="rId21" Type="http://schemas.openxmlformats.org/officeDocument/2006/relationships/viewProps" Target="viewProps.xml"/>
  <Relationship Id="rId22" Type="http://schemas.openxmlformats.org/officeDocument/2006/relationships/tableStyles" Target="tableStyles.xml"/>
</Relationships>
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%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/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.00%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ctr"/>
            <c:showVal val="1"/>
            <c:showCatName val="0"/>
            <c:showSerName val="0"/>
            <c:showPercent val="0"/>
            <c:showLeaderLines val="1"/>
          </c:dLbls>
          <c:cat>
            <c:strLit>
              <c:ptCount val="4"/>
              <c:pt idx="0">
                <c:v>USA</c:v>
              </c:pt>
              <c:pt idx="1">
                <c:v>UK</c:v>
              </c:pt>
              <c:pt idx="2">
                <c:v/>
              </c:pt>
              <c:pt idx="3">
                <c:v>Europe</c:v>
              </c:pt>
            </c:strLit>
          </c:cat>
          <c:val>
            <c:numLit>
              <c:ptCount val="4"/>
              <c:pt idx="0">
                <c:v>29</c:v>
              </c:pt>
              <c:pt idx="1">
                <c:v>24</c:v>
              </c:pt>
              <c:pt idx="2">
                <c:v>20</c:v>
              </c:pt>
              <c:pt idx="3">
                <c:v>29</c:v>
              </c:pt>
            </c:numLit>
          </c:val>
        </c:ser>
        <c:overlap val="0"/>
        <c:gapWidth val="150"/>
        <c:shape val="box"/>
        <c:axId val="52743552"/>
        <c:axId val="52749440"/>
        <c:axId val="0"/>
      </c:barChart>
      <c:catAx>
        <c:axId val="52743552"/>
        <c:scaling>
          <c:orientation val="minMax"/>
        </c:scaling>
        <c:delete val="0"/>
        <c:axPos val="b"/>
        <c:numFmt formatCode="" sourceLinked="1"/>
        <c:majorTickMark val="none"/>
        <c:minorTickMark val="none"/>
        <c:tickLblPos val="nextTo"/>
        <c:spPr>
          <a:ln w="0">
            <a:solidFill>
              <a:srgbClr val="000000">
                <a:alpha val="100.00%"/>
              </a:srgbClr>
            </a:solidFill>
          </a:ln>
        </c:spPr>
        <c:crossAx val="52749440"/>
        <c:crosses val="autoZero"/>
        <c:lblAlgn val="ctr"/>
        <c:lblOffset val="100%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plotVisOnly val="1"/>
  </c:chart>
  <c:spPr>
    <a:solidFill>
      <a:srgbClr val="FFFFFF">
        <a:alpha val="100.00%"/>
      </a:srgbClr>
    </a:solidFill>
    <a:ln w="12700" cap="flat" cmpd="sng" algn="ctr">
      <a:solidFill>
        <a:srgbClr val="000000">
          <a:alpha val="100.00%"/>
        </a:srgbClr>
      </a:solidFill>
      <a:prstDash val="solid"/>
      <a:round/>
      <a:headEnd type="none" w="med" len="med"/>
      <a:tailEnd type="none" w="med" len="med"/>
    </a:ln>
  </c:spPr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%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/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.00%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ctr"/>
            <c:showVal val="1"/>
            <c:showCatName val="0"/>
            <c:showSerName val="0"/>
            <c:showPercent val="0"/>
            <c:showLeaderLines val="1"/>
          </c:dLbls>
          <c:cat>
            <c:strLit>
              <c:ptCount val="5"/>
              <c:pt idx="0">
                <c:v/>
              </c:pt>
              <c:pt idx="1">
                <c:v>$500-$1000</c:v>
              </c:pt>
              <c:pt idx="2">
                <c:v>$1000- $2000</c:v>
              </c:pt>
              <c:pt idx="3">
                <c:v>$2000 +</c:v>
              </c:pt>
              <c:pt idx="4">
                <c:v>Less than $500</c:v>
              </c:pt>
            </c:strLit>
          </c:cat>
          <c:val>
            <c:numLit>
              <c:ptCount val="5"/>
              <c:pt idx="0">
                <c:v>18</c:v>
              </c:pt>
              <c:pt idx="1">
                <c:v>23</c:v>
              </c:pt>
              <c:pt idx="2">
                <c:v>19</c:v>
              </c:pt>
              <c:pt idx="3">
                <c:v>23</c:v>
              </c:pt>
              <c:pt idx="4">
                <c:v>19</c:v>
              </c:pt>
            </c:numLit>
          </c:val>
        </c:ser>
        <c:overlap val="0"/>
        <c:gapWidth val="150"/>
        <c:shape val="box"/>
        <c:axId val="52743552"/>
        <c:axId val="52749440"/>
        <c:axId val="0"/>
      </c:barChart>
      <c:catAx>
        <c:axId val="52743552"/>
        <c:scaling>
          <c:orientation val="minMax"/>
        </c:scaling>
        <c:delete val="0"/>
        <c:axPos val="b"/>
        <c:numFmt formatCode="" sourceLinked="1"/>
        <c:majorTickMark val="none"/>
        <c:minorTickMark val="none"/>
        <c:tickLblPos val="nextTo"/>
        <c:spPr>
          <a:ln w="0">
            <a:solidFill>
              <a:srgbClr val="000000">
                <a:alpha val="100.00%"/>
              </a:srgbClr>
            </a:solidFill>
          </a:ln>
        </c:spPr>
        <c:crossAx val="52749440"/>
        <c:crosses val="autoZero"/>
        <c:lblAlgn val="ctr"/>
        <c:lblOffset val="100%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plotVisOnly val="1"/>
  </c:chart>
  <c:spPr>
    <a:solidFill>
      <a:srgbClr val="FFFFFF">
        <a:alpha val="100.00%"/>
      </a:srgbClr>
    </a:solidFill>
    <a:ln w="12700" cap="flat" cmpd="sng" algn="ctr">
      <a:solidFill>
        <a:srgbClr val="000000">
          <a:alpha val="100.00%"/>
        </a:srgbClr>
      </a:solidFill>
      <a:prstDash val="solid"/>
      <a:round/>
      <a:headEnd type="none" w="med" len="med"/>
      <a:tailEnd type="none" w="med" len="med"/>
    </a:ln>
  </c:spPr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%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/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.00%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ctr"/>
            <c:showVal val="1"/>
            <c:showCatName val="0"/>
            <c:showSerName val="0"/>
            <c:showPercent val="0"/>
            <c:showLeaderLines val="1"/>
          </c:dLbls>
          <c:cat>
            <c:strLit>
              <c:ptCount val="5"/>
              <c:pt idx="0">
                <c:v/>
              </c:pt>
              <c:pt idx="1">
                <c:v>Airbnb</c:v>
              </c:pt>
              <c:pt idx="2">
                <c:v>Family/ Friends home?</c:v>
              </c:pt>
              <c:pt idx="3">
                <c:v>Service apartment</c:v>
              </c:pt>
              <c:pt idx="4">
                <c:v>Hotel</c:v>
              </c:pt>
            </c:strLit>
          </c:cat>
          <c:val>
            <c:numLit>
              <c:ptCount val="5"/>
              <c:pt idx="0">
                <c:v>23</c:v>
              </c:pt>
              <c:pt idx="1">
                <c:v>17</c:v>
              </c:pt>
              <c:pt idx="2">
                <c:v>20</c:v>
              </c:pt>
              <c:pt idx="3">
                <c:v>14</c:v>
              </c:pt>
              <c:pt idx="4">
                <c:v>27</c:v>
              </c:pt>
            </c:numLit>
          </c:val>
        </c:ser>
        <c:overlap val="0"/>
        <c:gapWidth val="150"/>
        <c:shape val="box"/>
        <c:axId val="52743552"/>
        <c:axId val="52749440"/>
        <c:axId val="0"/>
      </c:barChart>
      <c:catAx>
        <c:axId val="52743552"/>
        <c:scaling>
          <c:orientation val="minMax"/>
        </c:scaling>
        <c:delete val="0"/>
        <c:axPos val="b"/>
        <c:numFmt formatCode="" sourceLinked="1"/>
        <c:majorTickMark val="none"/>
        <c:minorTickMark val="none"/>
        <c:tickLblPos val="nextTo"/>
        <c:spPr>
          <a:ln w="0">
            <a:solidFill>
              <a:srgbClr val="000000">
                <a:alpha val="100.00%"/>
              </a:srgbClr>
            </a:solidFill>
          </a:ln>
        </c:spPr>
        <c:crossAx val="52749440"/>
        <c:crosses val="autoZero"/>
        <c:lblAlgn val="ctr"/>
        <c:lblOffset val="100%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plotVisOnly val="1"/>
  </c:chart>
  <c:spPr>
    <a:solidFill>
      <a:srgbClr val="FFFFFF">
        <a:alpha val="100.00%"/>
      </a:srgbClr>
    </a:solidFill>
    <a:ln w="12700" cap="flat" cmpd="sng" algn="ctr">
      <a:solidFill>
        <a:srgbClr val="000000">
          <a:alpha val="100.00%"/>
        </a:srgbClr>
      </a:solidFill>
      <a:prstDash val="solid"/>
      <a:round/>
      <a:headEnd type="none" w="med" len="med"/>
      <a:tailEnd type="none" w="med" len="med"/>
    </a:ln>
  </c:spPr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%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/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.00%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ctr"/>
            <c:showVal val="1"/>
            <c:showCatName val="0"/>
            <c:showSerName val="0"/>
            <c:showPercent val="0"/>
            <c:showLeaderLines val="1"/>
          </c:dLbls>
          <c:cat>
            <c:strLit>
              <c:ptCount val="5"/>
              <c:pt idx="0">
                <c:v>Uber/ Taxify</c:v>
              </c:pt>
              <c:pt idx="1">
                <c:v>Drove my own vehicle</c:v>
              </c:pt>
              <c:pt idx="2">
                <c:v>Private Driver</c:v>
              </c:pt>
              <c:pt idx="3">
                <c:v>Taxi</c:v>
              </c:pt>
              <c:pt idx="4">
                <c:v>Public Transport (Tro Tro)</c:v>
              </c:pt>
            </c:strLit>
          </c:cat>
          <c:val>
            <c:numLit>
              <c:ptCount val="5"/>
              <c:pt idx="0">
                <c:v>21</c:v>
              </c:pt>
              <c:pt idx="1">
                <c:v>16</c:v>
              </c:pt>
              <c:pt idx="2">
                <c:v>19</c:v>
              </c:pt>
              <c:pt idx="3">
                <c:v>22</c:v>
              </c:pt>
              <c:pt idx="4">
                <c:v>23</c:v>
              </c:pt>
            </c:numLit>
          </c:val>
        </c:ser>
        <c:overlap val="0"/>
        <c:gapWidth val="150"/>
        <c:shape val="box"/>
        <c:axId val="52743552"/>
        <c:axId val="52749440"/>
        <c:axId val="0"/>
      </c:barChart>
      <c:catAx>
        <c:axId val="52743552"/>
        <c:scaling>
          <c:orientation val="minMax"/>
        </c:scaling>
        <c:delete val="0"/>
        <c:axPos val="b"/>
        <c:numFmt formatCode="" sourceLinked="1"/>
        <c:majorTickMark val="none"/>
        <c:minorTickMark val="none"/>
        <c:tickLblPos val="nextTo"/>
        <c:spPr>
          <a:ln w="0">
            <a:solidFill>
              <a:srgbClr val="000000">
                <a:alpha val="100.00%"/>
              </a:srgbClr>
            </a:solidFill>
          </a:ln>
        </c:spPr>
        <c:crossAx val="52749440"/>
        <c:crosses val="autoZero"/>
        <c:lblAlgn val="ctr"/>
        <c:lblOffset val="100%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plotVisOnly val="1"/>
  </c:chart>
  <c:spPr>
    <a:solidFill>
      <a:srgbClr val="FFFFFF">
        <a:alpha val="100.00%"/>
      </a:srgbClr>
    </a:solidFill>
    <a:ln w="12700" cap="flat" cmpd="sng" algn="ctr">
      <a:solidFill>
        <a:srgbClr val="000000">
          <a:alpha val="100.00%"/>
        </a:srgbClr>
      </a:solidFill>
      <a:prstDash val="solid"/>
      <a:round/>
      <a:headEnd type="none" w="med" len="med"/>
      <a:tailEnd type="none" w="med" len="med"/>
    </a:ln>
  </c:spPr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%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/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.00%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ctr"/>
            <c:showVal val="1"/>
            <c:showCatName val="0"/>
            <c:showSerName val="0"/>
            <c:showPercent val="0"/>
            <c:showLeaderLines val="1"/>
          </c:dLbls>
          <c:cat>
            <c:strLit>
              <c:ptCount val="4"/>
              <c:pt idx="0">
                <c:v>No</c:v>
              </c:pt>
              <c:pt idx="1">
                <c:v/>
              </c:pt>
              <c:pt idx="2">
                <c:v>Yes</c:v>
              </c:pt>
              <c:pt idx="3">
                <c:v>It was ok, but needs to be improved</c:v>
              </c:pt>
            </c:strLit>
          </c:cat>
          <c:val>
            <c:numLit>
              <c:ptCount val="4"/>
              <c:pt idx="0">
                <c:v>25</c:v>
              </c:pt>
              <c:pt idx="1">
                <c:v>24</c:v>
              </c:pt>
              <c:pt idx="2">
                <c:v>30</c:v>
              </c:pt>
              <c:pt idx="3">
                <c:v>22</c:v>
              </c:pt>
            </c:numLit>
          </c:val>
        </c:ser>
        <c:overlap val="0"/>
        <c:gapWidth val="150"/>
        <c:shape val="box"/>
        <c:axId val="52743552"/>
        <c:axId val="52749440"/>
        <c:axId val="0"/>
      </c:barChart>
      <c:catAx>
        <c:axId val="52743552"/>
        <c:scaling>
          <c:orientation val="minMax"/>
        </c:scaling>
        <c:delete val="0"/>
        <c:axPos val="b"/>
        <c:numFmt formatCode="" sourceLinked="1"/>
        <c:majorTickMark val="none"/>
        <c:minorTickMark val="none"/>
        <c:tickLblPos val="nextTo"/>
        <c:spPr>
          <a:ln w="0">
            <a:solidFill>
              <a:srgbClr val="000000">
                <a:alpha val="100.00%"/>
              </a:srgbClr>
            </a:solidFill>
          </a:ln>
        </c:spPr>
        <c:crossAx val="52749440"/>
        <c:crosses val="autoZero"/>
        <c:lblAlgn val="ctr"/>
        <c:lblOffset val="100%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plotVisOnly val="1"/>
  </c:chart>
  <c:spPr>
    <a:solidFill>
      <a:srgbClr val="FFFFFF">
        <a:alpha val="100.00%"/>
      </a:srgbClr>
    </a:solidFill>
    <a:ln w="12700" cap="flat" cmpd="sng" algn="ctr">
      <a:solidFill>
        <a:srgbClr val="000000">
          <a:alpha val="100.00%"/>
        </a:srgbClr>
      </a:solidFill>
      <a:prstDash val="solid"/>
      <a:round/>
      <a:headEnd type="none" w="med" len="med"/>
      <a:tailEnd type="none" w="med" len="med"/>
    </a:ln>
  </c:spPr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%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/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.00%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ctr"/>
            <c:showVal val="1"/>
            <c:showCatName val="0"/>
            <c:showSerName val="0"/>
            <c:showPercent val="0"/>
            <c:showLeaderLines val="1"/>
          </c:dLbls>
          <c:cat>
            <c:strLit>
              <c:ptCount val="8"/>
              <c:pt idx="0">
                <c:v/>
              </c:pt>
              <c:pt idx="1">
                <c:v>Clubbing</c:v>
              </c:pt>
              <c:pt idx="2">
                <c:v>Networking</c:v>
              </c:pt>
              <c:pt idx="3">
                <c:v>Tourism</c:v>
              </c:pt>
              <c:pt idx="4">
                <c:v>Night/ Day parties</c:v>
              </c:pt>
              <c:pt idx="5">
                <c:v>Visiting family</c:v>
              </c:pt>
              <c:pt idx="6">
                <c:v>Cultural experiences</c:v>
              </c:pt>
              <c:pt idx="7">
                <c:v>Festival</c:v>
              </c:pt>
            </c:strLit>
          </c:cat>
          <c:val>
            <c:numLit>
              <c:ptCount val="8"/>
              <c:pt idx="0">
                <c:v>12</c:v>
              </c:pt>
              <c:pt idx="1">
                <c:v>15</c:v>
              </c:pt>
              <c:pt idx="2">
                <c:v>15</c:v>
              </c:pt>
              <c:pt idx="3">
                <c:v>14</c:v>
              </c:pt>
              <c:pt idx="4">
                <c:v>16</c:v>
              </c:pt>
              <c:pt idx="5">
                <c:v>13</c:v>
              </c:pt>
              <c:pt idx="6">
                <c:v>12</c:v>
              </c:pt>
              <c:pt idx="7">
                <c:v>7</c:v>
              </c:pt>
            </c:numLit>
          </c:val>
        </c:ser>
        <c:overlap val="0"/>
        <c:gapWidth val="150"/>
        <c:shape val="box"/>
        <c:axId val="52743552"/>
        <c:axId val="52749440"/>
        <c:axId val="0"/>
      </c:barChart>
      <c:catAx>
        <c:axId val="52743552"/>
        <c:scaling>
          <c:orientation val="minMax"/>
        </c:scaling>
        <c:delete val="0"/>
        <c:axPos val="b"/>
        <c:numFmt formatCode="" sourceLinked="1"/>
        <c:majorTickMark val="none"/>
        <c:minorTickMark val="none"/>
        <c:tickLblPos val="nextTo"/>
        <c:spPr>
          <a:ln w="0">
            <a:solidFill>
              <a:srgbClr val="000000">
                <a:alpha val="100.00%"/>
              </a:srgbClr>
            </a:solidFill>
          </a:ln>
        </c:spPr>
        <c:crossAx val="52749440"/>
        <c:crosses val="autoZero"/>
        <c:lblAlgn val="ctr"/>
        <c:lblOffset val="100%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plotVisOnly val="1"/>
  </c:chart>
  <c:spPr>
    <a:solidFill>
      <a:srgbClr val="FFFFFF">
        <a:alpha val="100.00%"/>
      </a:srgbClr>
    </a:solidFill>
    <a:ln w="12700" cap="flat" cmpd="sng" algn="ctr">
      <a:solidFill>
        <a:srgbClr val="000000">
          <a:alpha val="100.00%"/>
        </a:srgbClr>
      </a:solidFill>
      <a:prstDash val="solid"/>
      <a:round/>
      <a:headEnd type="none" w="med" len="med"/>
      <a:tailEnd type="none" w="med" len="med"/>
    </a:ln>
  </c:spPr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%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/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.00%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ctr"/>
            <c:showVal val="1"/>
            <c:showCatName val="0"/>
            <c:showSerName val="0"/>
            <c:showPercent val="0"/>
            <c:showLeaderLines val="1"/>
          </c:dLbls>
          <c:cat>
            <c:strLit>
              <c:ptCount val="4"/>
              <c:pt idx="0">
                <c:v>Cultural visit</c:v>
              </c:pt>
              <c:pt idx="1">
                <c:v>Family/ Friends</c:v>
              </c:pt>
              <c:pt idx="2">
                <c:v>I wanted to party</c:v>
              </c:pt>
              <c:pt idx="3">
                <c:v>Recommendation</c:v>
              </c:pt>
            </c:strLit>
          </c:cat>
          <c:val>
            <c:numLit>
              <c:ptCount val="4"/>
              <c:pt idx="0">
                <c:v>29</c:v>
              </c:pt>
              <c:pt idx="1">
                <c:v>24</c:v>
              </c:pt>
              <c:pt idx="2">
                <c:v>29</c:v>
              </c:pt>
              <c:pt idx="3">
                <c:v>20</c:v>
              </c:pt>
            </c:numLit>
          </c:val>
        </c:ser>
        <c:overlap val="0"/>
        <c:gapWidth val="150"/>
        <c:shape val="box"/>
        <c:axId val="52743552"/>
        <c:axId val="52749440"/>
        <c:axId val="0"/>
      </c:barChart>
      <c:catAx>
        <c:axId val="52743552"/>
        <c:scaling>
          <c:orientation val="minMax"/>
        </c:scaling>
        <c:delete val="0"/>
        <c:axPos val="b"/>
        <c:numFmt formatCode="" sourceLinked="1"/>
        <c:majorTickMark val="none"/>
        <c:minorTickMark val="none"/>
        <c:tickLblPos val="nextTo"/>
        <c:spPr>
          <a:ln w="0">
            <a:solidFill>
              <a:srgbClr val="000000">
                <a:alpha val="100.00%"/>
              </a:srgbClr>
            </a:solidFill>
          </a:ln>
        </c:spPr>
        <c:crossAx val="52749440"/>
        <c:crosses val="autoZero"/>
        <c:lblAlgn val="ctr"/>
        <c:lblOffset val="100%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plotVisOnly val="1"/>
  </c:chart>
  <c:spPr>
    <a:solidFill>
      <a:srgbClr val="FFFFFF">
        <a:alpha val="100.00%"/>
      </a:srgbClr>
    </a:solidFill>
    <a:ln w="12700" cap="flat" cmpd="sng" algn="ctr">
      <a:solidFill>
        <a:srgbClr val="000000">
          <a:alpha val="100.00%"/>
        </a:srgbClr>
      </a:solidFill>
      <a:prstDash val="solid"/>
      <a:round/>
      <a:headEnd type="none" w="med" len="med"/>
      <a:tailEnd type="none" w="med" len="med"/>
    </a:ln>
  </c:spPr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%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/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.00%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ctr"/>
            <c:showVal val="1"/>
            <c:showCatName val="0"/>
            <c:showSerName val="0"/>
            <c:showPercent val="0"/>
            <c:showLeaderLines val="1"/>
          </c:dLbls>
          <c:cat>
            <c:strLit>
              <c:ptCount val="3"/>
              <c:pt idx="0">
                <c:v>Yes</c:v>
              </c:pt>
              <c:pt idx="1">
                <c:v>No</c:v>
              </c:pt>
              <c:pt idx="2">
                <c:v/>
              </c:pt>
            </c:strLit>
          </c:cat>
          <c:val>
            <c:numLit>
              <c:ptCount val="3"/>
              <c:pt idx="0">
                <c:v>32</c:v>
              </c:pt>
              <c:pt idx="1">
                <c:v>34</c:v>
              </c:pt>
              <c:pt idx="2">
                <c:v>34</c:v>
              </c:pt>
            </c:numLit>
          </c:val>
        </c:ser>
        <c:overlap val="0"/>
        <c:gapWidth val="150"/>
        <c:shape val="box"/>
        <c:axId val="52743552"/>
        <c:axId val="52749440"/>
        <c:axId val="0"/>
      </c:barChart>
      <c:catAx>
        <c:axId val="52743552"/>
        <c:scaling>
          <c:orientation val="minMax"/>
        </c:scaling>
        <c:delete val="0"/>
        <c:axPos val="b"/>
        <c:numFmt formatCode="" sourceLinked="1"/>
        <c:majorTickMark val="none"/>
        <c:minorTickMark val="none"/>
        <c:tickLblPos val="nextTo"/>
        <c:spPr>
          <a:ln w="0">
            <a:solidFill>
              <a:srgbClr val="000000">
                <a:alpha val="100.00%"/>
              </a:srgbClr>
            </a:solidFill>
          </a:ln>
        </c:spPr>
        <c:crossAx val="52749440"/>
        <c:crosses val="autoZero"/>
        <c:lblAlgn val="ctr"/>
        <c:lblOffset val="100%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plotVisOnly val="1"/>
  </c:chart>
  <c:spPr>
    <a:solidFill>
      <a:srgbClr val="FFFFFF">
        <a:alpha val="100.00%"/>
      </a:srgbClr>
    </a:solidFill>
    <a:ln w="12700" cap="flat" cmpd="sng" algn="ctr">
      <a:solidFill>
        <a:srgbClr val="000000">
          <a:alpha val="100.00%"/>
        </a:srgbClr>
      </a:solidFill>
      <a:prstDash val="solid"/>
      <a:round/>
      <a:headEnd type="none" w="med" len="med"/>
      <a:tailEnd type="none" w="med" len="med"/>
    </a:ln>
  </c:spPr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%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/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.00%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ctr"/>
            <c:showVal val="1"/>
            <c:showCatName val="0"/>
            <c:showSerName val="0"/>
            <c:showPercent val="0"/>
            <c:showLeaderLines val="1"/>
          </c:dLbls>
          <c:cat>
            <c:strLit>
              <c:ptCount val="2"/>
              <c:pt idx="0">
                <c:v>Yes</c:v>
              </c:pt>
              <c:pt idx="1">
                <c:v>No</c:v>
              </c:pt>
            </c:strLit>
          </c:cat>
          <c:val>
            <c:numLit>
              <c:ptCount val="2"/>
              <c:pt idx="0">
                <c:v>57</c:v>
              </c:pt>
              <c:pt idx="1">
                <c:v>43</c:v>
              </c:pt>
            </c:numLit>
          </c:val>
        </c:ser>
        <c:overlap val="0"/>
        <c:gapWidth val="150"/>
        <c:shape val="box"/>
        <c:axId val="52743552"/>
        <c:axId val="52749440"/>
        <c:axId val="0"/>
      </c:barChart>
      <c:catAx>
        <c:axId val="52743552"/>
        <c:scaling>
          <c:orientation val="minMax"/>
        </c:scaling>
        <c:delete val="0"/>
        <c:axPos val="b"/>
        <c:numFmt formatCode="" sourceLinked="1"/>
        <c:majorTickMark val="none"/>
        <c:minorTickMark val="none"/>
        <c:tickLblPos val="nextTo"/>
        <c:spPr>
          <a:ln w="0">
            <a:solidFill>
              <a:srgbClr val="000000">
                <a:alpha val="100.00%"/>
              </a:srgbClr>
            </a:solidFill>
          </a:ln>
        </c:spPr>
        <c:crossAx val="52749440"/>
        <c:crosses val="autoZero"/>
        <c:lblAlgn val="ctr"/>
        <c:lblOffset val="100%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plotVisOnly val="1"/>
  </c:chart>
  <c:spPr>
    <a:solidFill>
      <a:srgbClr val="FFFFFF">
        <a:alpha val="100.00%"/>
      </a:srgbClr>
    </a:solidFill>
    <a:ln w="12700" cap="flat" cmpd="sng" algn="ctr">
      <a:solidFill>
        <a:srgbClr val="000000">
          <a:alpha val="100.00%"/>
        </a:srgbClr>
      </a:solidFill>
      <a:prstDash val="solid"/>
      <a:round/>
      <a:headEnd type="none" w="med" len="med"/>
      <a:tailEnd type="none" w="med" len="med"/>
    </a:ln>
  </c:spPr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%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/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.00%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ctr"/>
            <c:showVal val="1"/>
            <c:showCatName val="0"/>
            <c:showSerName val="0"/>
            <c:showPercent val="0"/>
            <c:showLeaderLines val="1"/>
          </c:dLbls>
          <c:cat>
            <c:strLit>
              <c:ptCount val="3"/>
              <c:pt idx="0">
                <c:v>No</c:v>
              </c:pt>
              <c:pt idx="1">
                <c:v/>
              </c:pt>
              <c:pt idx="2">
                <c:v>Yes</c:v>
              </c:pt>
            </c:strLit>
          </c:cat>
          <c:val>
            <c:numLit>
              <c:ptCount val="3"/>
              <c:pt idx="0">
                <c:v>37</c:v>
              </c:pt>
              <c:pt idx="1">
                <c:v>29</c:v>
              </c:pt>
              <c:pt idx="2">
                <c:v>35</c:v>
              </c:pt>
            </c:numLit>
          </c:val>
        </c:ser>
        <c:overlap val="0"/>
        <c:gapWidth val="150"/>
        <c:shape val="box"/>
        <c:axId val="52743552"/>
        <c:axId val="52749440"/>
        <c:axId val="0"/>
      </c:barChart>
      <c:catAx>
        <c:axId val="52743552"/>
        <c:scaling>
          <c:orientation val="minMax"/>
        </c:scaling>
        <c:delete val="0"/>
        <c:axPos val="b"/>
        <c:numFmt formatCode="" sourceLinked="1"/>
        <c:majorTickMark val="none"/>
        <c:minorTickMark val="none"/>
        <c:tickLblPos val="nextTo"/>
        <c:spPr>
          <a:ln w="0">
            <a:solidFill>
              <a:srgbClr val="000000">
                <a:alpha val="100.00%"/>
              </a:srgbClr>
            </a:solidFill>
          </a:ln>
        </c:spPr>
        <c:crossAx val="52749440"/>
        <c:crosses val="autoZero"/>
        <c:lblAlgn val="ctr"/>
        <c:lblOffset val="100%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plotVisOnly val="1"/>
  </c:chart>
  <c:spPr>
    <a:solidFill>
      <a:srgbClr val="FFFFFF">
        <a:alpha val="100.00%"/>
      </a:srgbClr>
    </a:solidFill>
    <a:ln w="12700" cap="flat" cmpd="sng" algn="ctr">
      <a:solidFill>
        <a:srgbClr val="000000">
          <a:alpha val="100.00%"/>
        </a:srgbClr>
      </a:solidFill>
      <a:prstDash val="solid"/>
      <a:round/>
      <a:headEnd type="none" w="med" len="med"/>
      <a:tailEnd type="none" w="med" len="med"/>
    </a:ln>
  </c:spPr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%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/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.00%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ctr"/>
            <c:showVal val="1"/>
            <c:showCatName val="0"/>
            <c:showSerName val="0"/>
            <c:showPercent val="0"/>
            <c:showLeaderLines val="1"/>
          </c:dLbls>
          <c:cat>
            <c:strLit>
              <c:ptCount val="2"/>
              <c:pt idx="0">
                <c:v>Yes</c:v>
              </c:pt>
              <c:pt idx="1">
                <c:v>No</c:v>
              </c:pt>
            </c:strLit>
          </c:cat>
          <c:val>
            <c:numLit>
              <c:ptCount val="2"/>
              <c:pt idx="0">
                <c:v>54</c:v>
              </c:pt>
              <c:pt idx="1">
                <c:v>47</c:v>
              </c:pt>
            </c:numLit>
          </c:val>
        </c:ser>
        <c:overlap val="0"/>
        <c:gapWidth val="150"/>
        <c:shape val="box"/>
        <c:axId val="52743552"/>
        <c:axId val="52749440"/>
        <c:axId val="0"/>
      </c:barChart>
      <c:catAx>
        <c:axId val="52743552"/>
        <c:scaling>
          <c:orientation val="minMax"/>
        </c:scaling>
        <c:delete val="0"/>
        <c:axPos val="b"/>
        <c:numFmt formatCode="" sourceLinked="1"/>
        <c:majorTickMark val="none"/>
        <c:minorTickMark val="none"/>
        <c:tickLblPos val="nextTo"/>
        <c:spPr>
          <a:ln w="0">
            <a:solidFill>
              <a:srgbClr val="000000">
                <a:alpha val="100.00%"/>
              </a:srgbClr>
            </a:solidFill>
          </a:ln>
        </c:spPr>
        <c:crossAx val="52749440"/>
        <c:crosses val="autoZero"/>
        <c:lblAlgn val="ctr"/>
        <c:lblOffset val="100%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plotVisOnly val="1"/>
  </c:chart>
  <c:spPr>
    <a:solidFill>
      <a:srgbClr val="FFFFFF">
        <a:alpha val="100.00%"/>
      </a:srgbClr>
    </a:solidFill>
    <a:ln w="12700" cap="flat" cmpd="sng" algn="ctr">
      <a:solidFill>
        <a:srgbClr val="000000">
          <a:alpha val="100.00%"/>
        </a:srgbClr>
      </a:solidFill>
      <a:prstDash val="solid"/>
      <a:round/>
      <a:headEnd type="none" w="med" len="med"/>
      <a:tailEnd type="none" w="med" len="med"/>
    </a:ln>
  </c:spPr>
</c:chartSpace>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279127355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logo-height-25px1.png"/>
  <Relationship Id="rId3" Type="http://schemas.openxmlformats.org/officeDocument/2006/relationships/image" Target="../media/133de3147101f328d6fd87bc5bfab6af2.jpg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6742d85134b9265971214b86927f90c34.jpg"/>
  <Relationship Id="rId3" Type="http://schemas.openxmlformats.org/officeDocument/2006/relationships/image" Target="../media/favicon36.png"/>
  <Relationship Id="rId4" Type="http://schemas.openxmlformats.org/officeDocument/2006/relationships/chart" Target="../charts/chart37.xml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98758a5d406d5bf5c8c17a0042a0b4038.jpg"/>
  <Relationship Id="rId3" Type="http://schemas.openxmlformats.org/officeDocument/2006/relationships/image" Target="../media/favicon40.png"/>
  <Relationship Id="rId4" Type="http://schemas.openxmlformats.org/officeDocument/2006/relationships/chart" Target="../charts/chart41.xml"/>
</Relationships>

</file>

<file path=ppt/slides/_rels/slide1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5f185dbde8fe140136930689574e6c1a42.jpg"/>
  <Relationship Id="rId3" Type="http://schemas.openxmlformats.org/officeDocument/2006/relationships/image" Target="../media/favicon44.png"/>
</Relationships>

</file>

<file path=ppt/slides/_rels/slide1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601a0da81db77b37f8692c8d5d34b95f45.jpg"/>
  <Relationship Id="rId3" Type="http://schemas.openxmlformats.org/officeDocument/2006/relationships/image" Target="../media/favicon47.png"/>
</Relationships>

</file>

<file path=ppt/slides/_rels/slide1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64e444a78d27e80e3033d081cdccbd4248.jpg"/>
  <Relationship Id="rId3" Type="http://schemas.openxmlformats.org/officeDocument/2006/relationships/image" Target="../media/favicon50.png"/>
  <Relationship Id="rId4" Type="http://schemas.openxmlformats.org/officeDocument/2006/relationships/chart" Target="../charts/chart51.xml"/>
</Relationships>

</file>

<file path=ppt/slides/_rels/slide1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50b2a06ac9081a7e9e33ab7467df39752.jpg"/>
  <Relationship Id="rId3" Type="http://schemas.openxmlformats.org/officeDocument/2006/relationships/image" Target="../media/favicon54.png"/>
  <Relationship Id="rId4" Type="http://schemas.openxmlformats.org/officeDocument/2006/relationships/chart" Target="../charts/chart55.xml"/>
</Relationships>

</file>

<file path=ppt/slides/_rels/slide1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d2a8b8901b7246f7a205db05e827ca56.jpg"/>
  <Relationship Id="rId3" Type="http://schemas.openxmlformats.org/officeDocument/2006/relationships/image" Target="../media/favicon58.png"/>
</Relationships>

</file>

<file path=ppt/slides/_rels/slide1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logo59.png"/>
  <Relationship Id="rId3" Type="http://schemas.openxmlformats.org/officeDocument/2006/relationships/image" Target="../media/favicon60.pn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1ea0eaa3f065c0b80b0ea438dffdb6d3.jpg"/>
  <Relationship Id="rId3" Type="http://schemas.openxmlformats.org/officeDocument/2006/relationships/image" Target="../media/favicon5.png"/>
  <Relationship Id="rId4" Type="http://schemas.openxmlformats.org/officeDocument/2006/relationships/chart" Target="../charts/chart6.xml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c98c7bd9bdd1bc20314fb03214c17beb7.jpg"/>
  <Relationship Id="rId3" Type="http://schemas.openxmlformats.org/officeDocument/2006/relationships/image" Target="../media/favicon9.png"/>
  <Relationship Id="rId4" Type="http://schemas.openxmlformats.org/officeDocument/2006/relationships/chart" Target="../charts/chart10.xml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de166b8545318d32f7152f4b5c7690b611.jpg"/>
  <Relationship Id="rId3" Type="http://schemas.openxmlformats.org/officeDocument/2006/relationships/image" Target="../media/favicon13.png"/>
  <Relationship Id="rId4" Type="http://schemas.openxmlformats.org/officeDocument/2006/relationships/chart" Target="../charts/chart14.xml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9729d0be425732c087bb7cbe97441a8115.jpg"/>
  <Relationship Id="rId3" Type="http://schemas.openxmlformats.org/officeDocument/2006/relationships/image" Target="../media/favicon17.pn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00d114e60078c888f95fd65035a6b06718.jpg"/>
  <Relationship Id="rId3" Type="http://schemas.openxmlformats.org/officeDocument/2006/relationships/image" Target="../media/favicon20.png"/>
  <Relationship Id="rId4" Type="http://schemas.openxmlformats.org/officeDocument/2006/relationships/chart" Target="../charts/chart21.xml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9ffd06c75eacb03c23caab7748f5d17722.jpg"/>
  <Relationship Id="rId3" Type="http://schemas.openxmlformats.org/officeDocument/2006/relationships/image" Target="../media/favicon24.png"/>
  <Relationship Id="rId4" Type="http://schemas.openxmlformats.org/officeDocument/2006/relationships/chart" Target="../charts/chart25.xml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a3a7d10f1b3763616efc9a905d2b311726.jpg"/>
  <Relationship Id="rId3" Type="http://schemas.openxmlformats.org/officeDocument/2006/relationships/image" Target="../media/favicon28.png"/>
  <Relationship Id="rId4" Type="http://schemas.openxmlformats.org/officeDocument/2006/relationships/chart" Target="../charts/chart29.xml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ed3e590e3a589e25ace0852e7661cd6b30.jpg"/>
  <Relationship Id="rId3" Type="http://schemas.openxmlformats.org/officeDocument/2006/relationships/image" Target="../media/favicon32.png"/>
  <Relationship Id="rId4" Type="http://schemas.openxmlformats.org/officeDocument/2006/relationships/chart" Target="../charts/chart33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285750" y="285750"/>
          <a:ext cx="8382000" cy="5524500"/>
          <a:chOff x="285750" y="285750"/>
          <a:chExt cx="8382000" cy="5524500"/>
        </a:xfrm>
      </p:grpSpPr>
      <p:pic>
        <p:nvPicPr>
          <p:cNvPr id="1" name="Survey54 logo" descr="Survey54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285750"/>
            <a:ext cx="1847850" cy="381000"/>
          </a:xfrm>
          <a:prstGeom prst="rect">
            <a:avLst/>
          </a:prstGeom>
        </p:spPr>
      </p:pic>
      <p:pic>
        <p:nvPicPr>
          <p:cNvPr id="2" name="Survey logo" descr="Survey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143000"/>
            <a:ext cx="7620000" cy="381000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>
            <a:off x="762000" y="5048250"/>
            <a:ext cx="76200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3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Sample Ghana Tourism Survey]]>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142875"/>
          <a:ext cx="9810750" cy="8382000"/>
          <a:chOff x="95250" y="142875"/>
          <a:chExt cx="9810750" cy="8382000"/>
        </a:xfrm>
      </p:grpSpPr>
      <p:sp>
        <p:nvSpPr>
          <p:cNvPr id="1" name=""/>
          <p:cNvSpPr txBox="1"/>
          <p:nvPr/>
        </p:nvSpPr>
        <p:spPr>
          <a:xfrm>
            <a:off x="571500" y="190500"/>
            <a:ext cx="38100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12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Q9 - What was your reason for visiting Ghana?]]></a:t>
            </a:r>
          </a:p>
        </p:txBody>
      </p:sp>
      <p:pic>
        <p:nvPicPr>
          <p:cNvPr id="2" name="Survey logo" descr="Survey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142875"/>
            <a:ext cx="1524000" cy="571500"/>
          </a:xfrm>
          <a:prstGeom prst="rect">
            <a:avLst/>
          </a:prstGeom>
        </p:spPr>
      </p:pic>
      <p:graphicFrame>
        <p:nvGraphicFramePr>
          <p:cNvPr id="3" name="" descr=""/>
          <p:cNvGraphicFramePr>
            <a:graphicFrameLocks noGrp="1"/>
          </p:cNvGraphicFramePr>
          <p:nvPr/>
        </p:nvGraphicFramePr>
        <p:xfrm>
          <a:off x="762000" y="4572000"/>
          <a:ext cx="7620000" cy="3810000"/>
        </p:xfrm>
        <a:graphic>
          <a:graphicData uri="http://schemas.openxmlformats.org/drawingml/2006/table">
            <a:tbl>
              <a:tblPr firstRow="1" bandRow="1"/>
              <a:tblGrid>
                <a:gridCol w="4286250"/>
                <a:gridCol w="1905000"/>
                <a:gridCol w="1428750"/>
              </a:tblGrid>
              <a:tr h="1905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b="1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Answer Choices (Single choice only)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b="1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No. of Respondents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9525" marR="0" indent="0" lvl="0">
                        <a:lnSpc>
                          <a:spcPct val="100%"/>
                        </a:lnSpc>
                      </a:pPr>
                      <a:r>
                        <a:rPr lang="en-US" b="1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Percentage %]]></a:t>
                      </a:r>
                    </a:p>
                  </a:txBody>
                  <a:tcPr marL="95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</a:tr>
              <a:tr h="1905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Cultural visit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57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95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9]]></a:t>
                      </a:r>
                    </a:p>
                  </a:txBody>
                  <a:tcPr marL="95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</a:tr>
              <a:tr h="1905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Family/ Friends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47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95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4]]></a:t>
                      </a:r>
                    </a:p>
                  </a:txBody>
                  <a:tcPr marL="95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</a:tr>
              <a:tr h="1905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I wanted to party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56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95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9]]></a:t>
                      </a:r>
                    </a:p>
                  </a:txBody>
                  <a:tcPr marL="95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</a:tr>
              <a:tr h="1905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Recommendation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40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95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0]]></a:t>
                      </a:r>
                    </a:p>
                  </a:txBody>
                  <a:tcPr marL="95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4" name="Survey54 logo" descr="Survey54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" y="6477000"/>
            <a:ext cx="228600" cy="285750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285750" y="6477000"/>
            <a:ext cx="238125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Survey conducted by Survey54]]></a:t>
            </a:r>
          </a:p>
        </p:txBody>
      </p:sp>
      <p:sp>
        <p:nvSpPr>
          <p:cNvPr id="6" name=""/>
          <p:cNvSpPr txBox="1"/>
          <p:nvPr/>
        </p:nvSpPr>
        <p:spPr>
          <a:xfrm>
            <a:off x="3810000" y="6477000"/>
            <a:ext cx="95250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©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6953250" y="6477000"/>
            <a:ext cx="285750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https//www.survey54.com]]></a:t>
            </a:r>
          </a:p>
        </p:txBody>
      </p:sp>
      <p:graphicFrame>
        <p:nvGraphicFramePr>
          <p:cNvPr id="8" name="" descr=""/>
          <p:cNvGraphicFramePr/>
          <p:nvPr/>
        </p:nvGraphicFramePr>
        <p:xfrm>
          <a:off x="952500" y="952500"/>
          <a:ext cx="666750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142875"/>
          <a:ext cx="9810750" cy="8382000"/>
          <a:chOff x="95250" y="142875"/>
          <a:chExt cx="9810750" cy="8382000"/>
        </a:xfrm>
      </p:grpSpPr>
      <p:sp>
        <p:nvSpPr>
          <p:cNvPr id="1" name=""/>
          <p:cNvSpPr txBox="1"/>
          <p:nvPr/>
        </p:nvSpPr>
        <p:spPr>
          <a:xfrm>
            <a:off x="571500" y="190500"/>
            <a:ext cx="38100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12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Q10 - Was it easy to navigate your way around Ghana?]]></a:t>
            </a:r>
          </a:p>
        </p:txBody>
      </p:sp>
      <p:pic>
        <p:nvPicPr>
          <p:cNvPr id="2" name="Survey logo" descr="Survey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142875"/>
            <a:ext cx="1524000" cy="571500"/>
          </a:xfrm>
          <a:prstGeom prst="rect">
            <a:avLst/>
          </a:prstGeom>
        </p:spPr>
      </p:pic>
      <p:graphicFrame>
        <p:nvGraphicFramePr>
          <p:cNvPr id="3" name="" descr=""/>
          <p:cNvGraphicFramePr>
            <a:graphicFrameLocks noGrp="1"/>
          </p:cNvGraphicFramePr>
          <p:nvPr/>
        </p:nvGraphicFramePr>
        <p:xfrm>
          <a:off x="762000" y="4572000"/>
          <a:ext cx="7620000" cy="3810000"/>
        </p:xfrm>
        <a:graphic>
          <a:graphicData uri="http://schemas.openxmlformats.org/drawingml/2006/table">
            <a:tbl>
              <a:tblPr firstRow="1" bandRow="1"/>
              <a:tblGrid>
                <a:gridCol w="4286250"/>
                <a:gridCol w="1905000"/>
                <a:gridCol w="1428750"/>
              </a:tblGrid>
              <a:tr h="1905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b="1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Answer Choices (Single choice only)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b="1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No. of Respondents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9525" marR="0" indent="0" lvl="0">
                        <a:lnSpc>
                          <a:spcPct val="100%"/>
                        </a:lnSpc>
                      </a:pPr>
                      <a:r>
                        <a:rPr lang="en-US" b="1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Percentage %]]></a:t>
                      </a:r>
                    </a:p>
                  </a:txBody>
                  <a:tcPr marL="95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</a:tr>
              <a:tr h="1905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Yes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64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95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32]]></a:t>
                      </a:r>
                    </a:p>
                  </a:txBody>
                  <a:tcPr marL="95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</a:tr>
              <a:tr h="1905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No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68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95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34]]></a:t>
                      </a:r>
                    </a:p>
                  </a:txBody>
                  <a:tcPr marL="95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</a:tr>
              <a:tr h="1905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68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95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34]]></a:t>
                      </a:r>
                    </a:p>
                  </a:txBody>
                  <a:tcPr marL="95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4" name="Survey54 logo" descr="Survey54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" y="6477000"/>
            <a:ext cx="228600" cy="285750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285750" y="6477000"/>
            <a:ext cx="238125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Survey conducted by Survey54]]></a:t>
            </a:r>
          </a:p>
        </p:txBody>
      </p:sp>
      <p:sp>
        <p:nvSpPr>
          <p:cNvPr id="6" name=""/>
          <p:cNvSpPr txBox="1"/>
          <p:nvPr/>
        </p:nvSpPr>
        <p:spPr>
          <a:xfrm>
            <a:off x="3810000" y="6477000"/>
            <a:ext cx="95250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©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6953250" y="6477000"/>
            <a:ext cx="285750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https//www.survey54.com]]></a:t>
            </a:r>
          </a:p>
        </p:txBody>
      </p:sp>
      <p:graphicFrame>
        <p:nvGraphicFramePr>
          <p:cNvPr id="8" name="" descr=""/>
          <p:cNvGraphicFramePr/>
          <p:nvPr/>
        </p:nvGraphicFramePr>
        <p:xfrm>
          <a:off x="952500" y="952500"/>
          <a:ext cx="666750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142875"/>
          <a:ext cx="9810750" cy="8382000"/>
          <a:chOff x="95250" y="142875"/>
          <a:chExt cx="9810750" cy="8382000"/>
        </a:xfrm>
      </p:grpSpPr>
      <p:sp>
        <p:nvSpPr>
          <p:cNvPr id="1" name=""/>
          <p:cNvSpPr txBox="1"/>
          <p:nvPr/>
        </p:nvSpPr>
        <p:spPr>
          <a:xfrm>
            <a:off x="571500" y="190500"/>
            <a:ext cx="38100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12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Q11 - What do you think can make Ghana a more attractive place to visit? (I.e Better transport, more tourist sites etc)]]></a:t>
            </a:r>
          </a:p>
        </p:txBody>
      </p:sp>
      <p:pic>
        <p:nvPicPr>
          <p:cNvPr id="2" name="Survey logo" descr="Survey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142875"/>
            <a:ext cx="1524000" cy="571500"/>
          </a:xfrm>
          <a:prstGeom prst="rect">
            <a:avLst/>
          </a:prstGeom>
        </p:spPr>
      </p:pic>
      <p:graphicFrame>
        <p:nvGraphicFramePr>
          <p:cNvPr id="3" name="" descr=""/>
          <p:cNvGraphicFramePr>
            <a:graphicFrameLocks noGrp="1"/>
          </p:cNvGraphicFramePr>
          <p:nvPr/>
        </p:nvGraphicFramePr>
        <p:xfrm>
          <a:off x="762000" y="4572000"/>
          <a:ext cx="7620000" cy="3810000"/>
        </p:xfrm>
        <a:graphic>
          <a:graphicData uri="http://schemas.openxmlformats.org/drawingml/2006/table">
            <a:tbl>
              <a:tblPr firstRow="1" bandRow="1"/>
              <a:tblGrid>
                <a:gridCol w="4286250"/>
                <a:gridCol w="1905000"/>
                <a:gridCol w="1428750"/>
              </a:tblGrid>
              <a:tr h="1905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b="1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Responses (Open ended only)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b="1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No. of Respondents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9525" marR="0" indent="0" lvl="0">
                        <a:lnSpc>
                          <a:spcPct val="100%"/>
                        </a:lnSpc>
                      </a:pPr>
                      <a:r>
                        <a:rPr lang="en-US" b="1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Percentage %]]></a:t>
                      </a:r>
                    </a:p>
                  </a:txBody>
                  <a:tcPr marL="95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</a:tr>
              <a:tr h="1905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first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39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95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0]]></a:t>
                      </a:r>
                    </a:p>
                  </a:txBody>
                  <a:tcPr marL="95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</a:tr>
              <a:tr h="1905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second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50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95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5]]></a:t>
                      </a:r>
                    </a:p>
                  </a:txBody>
                  <a:tcPr marL="95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</a:tr>
              <a:tr h="1905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hird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0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95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10]]></a:t>
                      </a:r>
                    </a:p>
                  </a:txBody>
                  <a:tcPr marL="95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</a:tr>
              <a:tr h="1905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forth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3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95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12]]></a:t>
                      </a:r>
                    </a:p>
                  </a:txBody>
                  <a:tcPr marL="95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</a:tr>
              <a:tr h="1905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fifth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67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95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34]]></a:t>
                      </a:r>
                    </a:p>
                  </a:txBody>
                  <a:tcPr marL="95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4" name="Survey54 logo" descr="Survey54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" y="6477000"/>
            <a:ext cx="228600" cy="285750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285750" y="6477000"/>
            <a:ext cx="238125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Survey conducted by Survey54]]></a:t>
            </a:r>
          </a:p>
        </p:txBody>
      </p:sp>
      <p:sp>
        <p:nvSpPr>
          <p:cNvPr id="6" name=""/>
          <p:cNvSpPr txBox="1"/>
          <p:nvPr/>
        </p:nvSpPr>
        <p:spPr>
          <a:xfrm>
            <a:off x="3810000" y="6477000"/>
            <a:ext cx="95250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©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6953250" y="6477000"/>
            <a:ext cx="285750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https//www.survey54.com]]>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142875"/>
          <a:ext cx="9810750" cy="8382000"/>
          <a:chOff x="95250" y="142875"/>
          <a:chExt cx="9810750" cy="8382000"/>
        </a:xfrm>
      </p:grpSpPr>
      <p:sp>
        <p:nvSpPr>
          <p:cNvPr id="1" name=""/>
          <p:cNvSpPr txBox="1"/>
          <p:nvPr/>
        </p:nvSpPr>
        <p:spPr>
          <a:xfrm>
            <a:off x="571500" y="190500"/>
            <a:ext cx="38100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12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Q12 - What kind of activities would you like to do if you visit again?]]></a:t>
            </a:r>
          </a:p>
        </p:txBody>
      </p:sp>
      <p:pic>
        <p:nvPicPr>
          <p:cNvPr id="2" name="Survey logo" descr="Survey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142875"/>
            <a:ext cx="1524000" cy="571500"/>
          </a:xfrm>
          <a:prstGeom prst="rect">
            <a:avLst/>
          </a:prstGeom>
        </p:spPr>
      </p:pic>
      <p:graphicFrame>
        <p:nvGraphicFramePr>
          <p:cNvPr id="3" name="" descr=""/>
          <p:cNvGraphicFramePr>
            <a:graphicFrameLocks noGrp="1"/>
          </p:cNvGraphicFramePr>
          <p:nvPr/>
        </p:nvGraphicFramePr>
        <p:xfrm>
          <a:off x="762000" y="4572000"/>
          <a:ext cx="7620000" cy="3810000"/>
        </p:xfrm>
        <a:graphic>
          <a:graphicData uri="http://schemas.openxmlformats.org/drawingml/2006/table">
            <a:tbl>
              <a:tblPr firstRow="1" bandRow="1"/>
              <a:tblGrid>
                <a:gridCol w="4286250"/>
                <a:gridCol w="1905000"/>
                <a:gridCol w="1428750"/>
              </a:tblGrid>
              <a:tr h="1905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b="1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Responses (Open ended only)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b="1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No. of Respondents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9525" marR="0" indent="0" lvl="0">
                        <a:lnSpc>
                          <a:spcPct val="100%"/>
                        </a:lnSpc>
                      </a:pPr>
                      <a:r>
                        <a:rPr lang="en-US" b="1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Percentage %]]></a:t>
                      </a:r>
                    </a:p>
                  </a:txBody>
                  <a:tcPr marL="95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</a:tr>
              <a:tr h="1905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first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39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95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0]]></a:t>
                      </a:r>
                    </a:p>
                  </a:txBody>
                  <a:tcPr marL="95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</a:tr>
              <a:tr h="1905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second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50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95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5]]></a:t>
                      </a:r>
                    </a:p>
                  </a:txBody>
                  <a:tcPr marL="95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</a:tr>
              <a:tr h="1905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hird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0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95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10]]></a:t>
                      </a:r>
                    </a:p>
                  </a:txBody>
                  <a:tcPr marL="95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</a:tr>
              <a:tr h="1905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forth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3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95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12]]></a:t>
                      </a:r>
                    </a:p>
                  </a:txBody>
                  <a:tcPr marL="95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</a:tr>
              <a:tr h="1905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fifth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67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95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34]]></a:t>
                      </a:r>
                    </a:p>
                  </a:txBody>
                  <a:tcPr marL="95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4" name="Survey54 logo" descr="Survey54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" y="6477000"/>
            <a:ext cx="228600" cy="285750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285750" y="6477000"/>
            <a:ext cx="238125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Survey conducted by Survey54]]></a:t>
            </a:r>
          </a:p>
        </p:txBody>
      </p:sp>
      <p:sp>
        <p:nvSpPr>
          <p:cNvPr id="6" name=""/>
          <p:cNvSpPr txBox="1"/>
          <p:nvPr/>
        </p:nvSpPr>
        <p:spPr>
          <a:xfrm>
            <a:off x="3810000" y="6477000"/>
            <a:ext cx="95250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©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6953250" y="6477000"/>
            <a:ext cx="285750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https//www.survey54.com]]>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142875"/>
          <a:ext cx="9810750" cy="8382000"/>
          <a:chOff x="95250" y="142875"/>
          <a:chExt cx="9810750" cy="8382000"/>
        </a:xfrm>
      </p:grpSpPr>
      <p:sp>
        <p:nvSpPr>
          <p:cNvPr id="1" name=""/>
          <p:cNvSpPr txBox="1"/>
          <p:nvPr/>
        </p:nvSpPr>
        <p:spPr>
          <a:xfrm>
            <a:off x="571500" y="190500"/>
            <a:ext cx="38100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12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Q13 - Would you visit again?]]></a:t>
            </a:r>
          </a:p>
        </p:txBody>
      </p:sp>
      <p:pic>
        <p:nvPicPr>
          <p:cNvPr id="2" name="Survey logo" descr="Survey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142875"/>
            <a:ext cx="1524000" cy="571500"/>
          </a:xfrm>
          <a:prstGeom prst="rect">
            <a:avLst/>
          </a:prstGeom>
        </p:spPr>
      </p:pic>
      <p:graphicFrame>
        <p:nvGraphicFramePr>
          <p:cNvPr id="3" name="" descr=""/>
          <p:cNvGraphicFramePr>
            <a:graphicFrameLocks noGrp="1"/>
          </p:cNvGraphicFramePr>
          <p:nvPr/>
        </p:nvGraphicFramePr>
        <p:xfrm>
          <a:off x="762000" y="4572000"/>
          <a:ext cx="7620000" cy="3810000"/>
        </p:xfrm>
        <a:graphic>
          <a:graphicData uri="http://schemas.openxmlformats.org/drawingml/2006/table">
            <a:tbl>
              <a:tblPr firstRow="1" bandRow="1"/>
              <a:tblGrid>
                <a:gridCol w="4286250"/>
                <a:gridCol w="1905000"/>
                <a:gridCol w="1428750"/>
              </a:tblGrid>
              <a:tr h="1905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b="1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Answer Choices (Single choice only)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b="1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No. of Respondents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9525" marR="0" indent="0" lvl="0">
                        <a:lnSpc>
                          <a:spcPct val="100%"/>
                        </a:lnSpc>
                      </a:pPr>
                      <a:r>
                        <a:rPr lang="en-US" b="1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Percentage %]]></a:t>
                      </a:r>
                    </a:p>
                  </a:txBody>
                  <a:tcPr marL="95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</a:tr>
              <a:tr h="1905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Yes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114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95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57]]></a:t>
                      </a:r>
                    </a:p>
                  </a:txBody>
                  <a:tcPr marL="95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</a:tr>
              <a:tr h="1905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No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86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95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43]]></a:t>
                      </a:r>
                    </a:p>
                  </a:txBody>
                  <a:tcPr marL="95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4" name="Survey54 logo" descr="Survey54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" y="6477000"/>
            <a:ext cx="228600" cy="285750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285750" y="6477000"/>
            <a:ext cx="238125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Survey conducted by Survey54]]></a:t>
            </a:r>
          </a:p>
        </p:txBody>
      </p:sp>
      <p:sp>
        <p:nvSpPr>
          <p:cNvPr id="6" name=""/>
          <p:cNvSpPr txBox="1"/>
          <p:nvPr/>
        </p:nvSpPr>
        <p:spPr>
          <a:xfrm>
            <a:off x="3810000" y="6477000"/>
            <a:ext cx="95250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©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6953250" y="6477000"/>
            <a:ext cx="285750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https//www.survey54.com]]></a:t>
            </a:r>
          </a:p>
        </p:txBody>
      </p:sp>
      <p:graphicFrame>
        <p:nvGraphicFramePr>
          <p:cNvPr id="8" name="" descr=""/>
          <p:cNvGraphicFramePr/>
          <p:nvPr/>
        </p:nvGraphicFramePr>
        <p:xfrm>
          <a:off x="952500" y="952500"/>
          <a:ext cx="666750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142875"/>
          <a:ext cx="9810750" cy="8382000"/>
          <a:chOff x="95250" y="142875"/>
          <a:chExt cx="9810750" cy="8382000"/>
        </a:xfrm>
      </p:grpSpPr>
      <p:sp>
        <p:nvSpPr>
          <p:cNvPr id="1" name=""/>
          <p:cNvSpPr txBox="1"/>
          <p:nvPr/>
        </p:nvSpPr>
        <p:spPr>
          <a:xfrm>
            <a:off x="571500" y="190500"/>
            <a:ext cx="38100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12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Q14 - Would you visit in 2019?]]></a:t>
            </a:r>
          </a:p>
        </p:txBody>
      </p:sp>
      <p:pic>
        <p:nvPicPr>
          <p:cNvPr id="2" name="Survey logo" descr="Survey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142875"/>
            <a:ext cx="1524000" cy="571500"/>
          </a:xfrm>
          <a:prstGeom prst="rect">
            <a:avLst/>
          </a:prstGeom>
        </p:spPr>
      </p:pic>
      <p:graphicFrame>
        <p:nvGraphicFramePr>
          <p:cNvPr id="3" name="" descr=""/>
          <p:cNvGraphicFramePr>
            <a:graphicFrameLocks noGrp="1"/>
          </p:cNvGraphicFramePr>
          <p:nvPr/>
        </p:nvGraphicFramePr>
        <p:xfrm>
          <a:off x="762000" y="4572000"/>
          <a:ext cx="7620000" cy="3810000"/>
        </p:xfrm>
        <a:graphic>
          <a:graphicData uri="http://schemas.openxmlformats.org/drawingml/2006/table">
            <a:tbl>
              <a:tblPr firstRow="1" bandRow="1"/>
              <a:tblGrid>
                <a:gridCol w="4286250"/>
                <a:gridCol w="1905000"/>
                <a:gridCol w="1428750"/>
              </a:tblGrid>
              <a:tr h="1905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b="1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Answer Choices (Single choice only)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b="1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No. of Respondents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9525" marR="0" indent="0" lvl="0">
                        <a:lnSpc>
                          <a:spcPct val="100%"/>
                        </a:lnSpc>
                      </a:pPr>
                      <a:r>
                        <a:rPr lang="en-US" b="1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Percentage %]]></a:t>
                      </a:r>
                    </a:p>
                  </a:txBody>
                  <a:tcPr marL="95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</a:tr>
              <a:tr h="1905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No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74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95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37]]></a:t>
                      </a:r>
                    </a:p>
                  </a:txBody>
                  <a:tcPr marL="95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</a:tr>
              <a:tr h="1905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57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95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9]]></a:t>
                      </a:r>
                    </a:p>
                  </a:txBody>
                  <a:tcPr marL="95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</a:tr>
              <a:tr h="1905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Yes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69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95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35]]></a:t>
                      </a:r>
                    </a:p>
                  </a:txBody>
                  <a:tcPr marL="95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4" name="Survey54 logo" descr="Survey54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" y="6477000"/>
            <a:ext cx="228600" cy="285750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285750" y="6477000"/>
            <a:ext cx="238125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Survey conducted by Survey54]]></a:t>
            </a:r>
          </a:p>
        </p:txBody>
      </p:sp>
      <p:sp>
        <p:nvSpPr>
          <p:cNvPr id="6" name=""/>
          <p:cNvSpPr txBox="1"/>
          <p:nvPr/>
        </p:nvSpPr>
        <p:spPr>
          <a:xfrm>
            <a:off x="3810000" y="6477000"/>
            <a:ext cx="95250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©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6953250" y="6477000"/>
            <a:ext cx="285750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https//www.survey54.com]]></a:t>
            </a:r>
          </a:p>
        </p:txBody>
      </p:sp>
      <p:graphicFrame>
        <p:nvGraphicFramePr>
          <p:cNvPr id="8" name="" descr=""/>
          <p:cNvGraphicFramePr/>
          <p:nvPr/>
        </p:nvGraphicFramePr>
        <p:xfrm>
          <a:off x="952500" y="952500"/>
          <a:ext cx="666750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142875"/>
          <a:ext cx="9810750" cy="8382000"/>
          <a:chOff x="95250" y="142875"/>
          <a:chExt cx="9810750" cy="8382000"/>
        </a:xfrm>
      </p:grpSpPr>
      <p:sp>
        <p:nvSpPr>
          <p:cNvPr id="1" name=""/>
          <p:cNvSpPr txBox="1"/>
          <p:nvPr/>
        </p:nvSpPr>
        <p:spPr>
          <a:xfrm>
            <a:off x="571500" y="190500"/>
            <a:ext cx="38100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12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Q15 - If you are interested in taking more surveys on Africa, please add your email below:]]></a:t>
            </a:r>
          </a:p>
        </p:txBody>
      </p:sp>
      <p:pic>
        <p:nvPicPr>
          <p:cNvPr id="2" name="Survey logo" descr="Survey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142875"/>
            <a:ext cx="1524000" cy="571500"/>
          </a:xfrm>
          <a:prstGeom prst="rect">
            <a:avLst/>
          </a:prstGeom>
        </p:spPr>
      </p:pic>
      <p:graphicFrame>
        <p:nvGraphicFramePr>
          <p:cNvPr id="3" name="" descr=""/>
          <p:cNvGraphicFramePr>
            <a:graphicFrameLocks noGrp="1"/>
          </p:cNvGraphicFramePr>
          <p:nvPr/>
        </p:nvGraphicFramePr>
        <p:xfrm>
          <a:off x="762000" y="4572000"/>
          <a:ext cx="7620000" cy="3810000"/>
        </p:xfrm>
        <a:graphic>
          <a:graphicData uri="http://schemas.openxmlformats.org/drawingml/2006/table">
            <a:tbl>
              <a:tblPr firstRow="1" bandRow="1"/>
              <a:tblGrid>
                <a:gridCol w="4286250"/>
                <a:gridCol w="1905000"/>
                <a:gridCol w="1428750"/>
              </a:tblGrid>
              <a:tr h="1905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b="1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Responses (Open ended only)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b="1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No. of Respondents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9525" marR="0" indent="0" lvl="0">
                        <a:lnSpc>
                          <a:spcPct val="100%"/>
                        </a:lnSpc>
                      </a:pPr>
                      <a:r>
                        <a:rPr lang="en-US" b="1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Percentage %]]></a:t>
                      </a:r>
                    </a:p>
                  </a:txBody>
                  <a:tcPr marL="95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</a:tr>
              <a:tr h="1905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first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39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95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0]]></a:t>
                      </a:r>
                    </a:p>
                  </a:txBody>
                  <a:tcPr marL="95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</a:tr>
              <a:tr h="1905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second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50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95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5]]></a:t>
                      </a:r>
                    </a:p>
                  </a:txBody>
                  <a:tcPr marL="95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</a:tr>
              <a:tr h="1905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hird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0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95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10]]></a:t>
                      </a:r>
                    </a:p>
                  </a:txBody>
                  <a:tcPr marL="95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</a:tr>
              <a:tr h="1905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forth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3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95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12]]></a:t>
                      </a:r>
                    </a:p>
                  </a:txBody>
                  <a:tcPr marL="95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</a:tr>
              <a:tr h="1905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fifth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67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95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34]]></a:t>
                      </a:r>
                    </a:p>
                  </a:txBody>
                  <a:tcPr marL="95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4" name="Survey54 logo" descr="Survey54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" y="6477000"/>
            <a:ext cx="228600" cy="285750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285750" y="6477000"/>
            <a:ext cx="238125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Survey conducted by Survey54]]></a:t>
            </a:r>
          </a:p>
        </p:txBody>
      </p:sp>
      <p:sp>
        <p:nvSpPr>
          <p:cNvPr id="6" name=""/>
          <p:cNvSpPr txBox="1"/>
          <p:nvPr/>
        </p:nvSpPr>
        <p:spPr>
          <a:xfrm>
            <a:off x="3810000" y="6477000"/>
            <a:ext cx="95250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©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6953250" y="6477000"/>
            <a:ext cx="285750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https//www.survey54.com]]>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1905000"/>
          <a:ext cx="9810750" cy="6762750"/>
          <a:chOff x="95250" y="1905000"/>
          <a:chExt cx="9810750" cy="6762750"/>
        </a:xfrm>
      </p:grpSpPr>
      <p:pic>
        <p:nvPicPr>
          <p:cNvPr id="1" name="Survey54 logo" descr="Survey54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1905000"/>
            <a:ext cx="5715000" cy="1181100"/>
          </a:xfrm>
          <a:prstGeom prst="rect">
            <a:avLst/>
          </a:prstGeom>
        </p:spPr>
      </p:pic>
      <p:sp>
        <p:nvSpPr>
          <p:cNvPr id="2" name=""/>
          <p:cNvSpPr txBox="1"/>
          <p:nvPr/>
        </p:nvSpPr>
        <p:spPr>
          <a:xfrm>
            <a:off x="762000" y="3143250"/>
            <a:ext cx="38100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sz="2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©2020]]></a:t>
            </a:r>
          </a:p>
        </p:txBody>
      </p:sp>
      <p:sp>
        <p:nvSpPr>
          <p:cNvPr id="3" name=""/>
          <p:cNvSpPr txBox="1"/>
          <p:nvPr/>
        </p:nvSpPr>
        <p:spPr>
          <a:xfrm>
            <a:off x="2571750" y="3143250"/>
            <a:ext cx="523875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2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https//www.survey54.com]]></a:t>
            </a:r>
          </a:p>
        </p:txBody>
      </p:sp>
      <p:pic>
        <p:nvPicPr>
          <p:cNvPr id="4" name="Survey54 logo" descr="Survey54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" y="6477000"/>
            <a:ext cx="228600" cy="285750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285750" y="6477000"/>
            <a:ext cx="238125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Survey conducted by Survey54]]></a:t>
            </a:r>
          </a:p>
        </p:txBody>
      </p:sp>
      <p:sp>
        <p:nvSpPr>
          <p:cNvPr id="6" name=""/>
          <p:cNvSpPr txBox="1"/>
          <p:nvPr/>
        </p:nvSpPr>
        <p:spPr>
          <a:xfrm>
            <a:off x="3810000" y="6477000"/>
            <a:ext cx="95250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©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6953250" y="6477000"/>
            <a:ext cx="285750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https//www.survey54.com]]>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142875"/>
          <a:ext cx="9810750" cy="8382000"/>
          <a:chOff x="95250" y="142875"/>
          <a:chExt cx="9810750" cy="8382000"/>
        </a:xfrm>
      </p:grpSpPr>
      <p:sp>
        <p:nvSpPr>
          <p:cNvPr id="1" name=""/>
          <p:cNvSpPr txBox="1"/>
          <p:nvPr/>
        </p:nvSpPr>
        <p:spPr>
          <a:xfrm>
            <a:off x="571500" y="190500"/>
            <a:ext cx="38100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12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Q1 - Did you travel to Ghana in 2018?]]></a:t>
            </a:r>
          </a:p>
        </p:txBody>
      </p:sp>
      <p:pic>
        <p:nvPicPr>
          <p:cNvPr id="2" name="Survey logo" descr="Survey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142875"/>
            <a:ext cx="1524000" cy="571500"/>
          </a:xfrm>
          <a:prstGeom prst="rect">
            <a:avLst/>
          </a:prstGeom>
        </p:spPr>
      </p:pic>
      <p:graphicFrame>
        <p:nvGraphicFramePr>
          <p:cNvPr id="3" name="" descr=""/>
          <p:cNvGraphicFramePr>
            <a:graphicFrameLocks noGrp="1"/>
          </p:cNvGraphicFramePr>
          <p:nvPr/>
        </p:nvGraphicFramePr>
        <p:xfrm>
          <a:off x="762000" y="4572000"/>
          <a:ext cx="7620000" cy="3810000"/>
        </p:xfrm>
        <a:graphic>
          <a:graphicData uri="http://schemas.openxmlformats.org/drawingml/2006/table">
            <a:tbl>
              <a:tblPr firstRow="1" bandRow="1"/>
              <a:tblGrid>
                <a:gridCol w="4286250"/>
                <a:gridCol w="1905000"/>
                <a:gridCol w="1428750"/>
              </a:tblGrid>
              <a:tr h="1905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b="1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Answer Choices (Single choice only)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b="1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No. of Respondents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9525" marR="0" indent="0" lvl="0">
                        <a:lnSpc>
                          <a:spcPct val="100%"/>
                        </a:lnSpc>
                      </a:pPr>
                      <a:r>
                        <a:rPr lang="en-US" b="1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Percentage %]]></a:t>
                      </a:r>
                    </a:p>
                  </a:txBody>
                  <a:tcPr marL="95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</a:tr>
              <a:tr h="1905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Yes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107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95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54]]></a:t>
                      </a:r>
                    </a:p>
                  </a:txBody>
                  <a:tcPr marL="95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</a:tr>
              <a:tr h="1905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No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93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95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47]]></a:t>
                      </a:r>
                    </a:p>
                  </a:txBody>
                  <a:tcPr marL="95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4" name="Survey54 logo" descr="Survey54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" y="6477000"/>
            <a:ext cx="228600" cy="285750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285750" y="6477000"/>
            <a:ext cx="238125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Survey conducted by Survey54]]></a:t>
            </a:r>
          </a:p>
        </p:txBody>
      </p:sp>
      <p:sp>
        <p:nvSpPr>
          <p:cNvPr id="6" name=""/>
          <p:cNvSpPr txBox="1"/>
          <p:nvPr/>
        </p:nvSpPr>
        <p:spPr>
          <a:xfrm>
            <a:off x="3810000" y="6477000"/>
            <a:ext cx="95250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©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6953250" y="6477000"/>
            <a:ext cx="285750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https//www.survey54.com]]></a:t>
            </a:r>
          </a:p>
        </p:txBody>
      </p:sp>
      <p:graphicFrame>
        <p:nvGraphicFramePr>
          <p:cNvPr id="8" name="" descr=""/>
          <p:cNvGraphicFramePr/>
          <p:nvPr/>
        </p:nvGraphicFramePr>
        <p:xfrm>
          <a:off x="952500" y="952500"/>
          <a:ext cx="666750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142875"/>
          <a:ext cx="9810750" cy="8382000"/>
          <a:chOff x="95250" y="142875"/>
          <a:chExt cx="9810750" cy="8382000"/>
        </a:xfrm>
      </p:grpSpPr>
      <p:sp>
        <p:nvSpPr>
          <p:cNvPr id="1" name=""/>
          <p:cNvSpPr txBox="1"/>
          <p:nvPr/>
        </p:nvSpPr>
        <p:spPr>
          <a:xfrm>
            <a:off x="571500" y="190500"/>
            <a:ext cx="38100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12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Q2 - Where did you travel from?]]></a:t>
            </a:r>
          </a:p>
        </p:txBody>
      </p:sp>
      <p:pic>
        <p:nvPicPr>
          <p:cNvPr id="2" name="Survey logo" descr="Survey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142875"/>
            <a:ext cx="1524000" cy="571500"/>
          </a:xfrm>
          <a:prstGeom prst="rect">
            <a:avLst/>
          </a:prstGeom>
        </p:spPr>
      </p:pic>
      <p:graphicFrame>
        <p:nvGraphicFramePr>
          <p:cNvPr id="3" name="" descr=""/>
          <p:cNvGraphicFramePr>
            <a:graphicFrameLocks noGrp="1"/>
          </p:cNvGraphicFramePr>
          <p:nvPr/>
        </p:nvGraphicFramePr>
        <p:xfrm>
          <a:off x="762000" y="4572000"/>
          <a:ext cx="7620000" cy="3810000"/>
        </p:xfrm>
        <a:graphic>
          <a:graphicData uri="http://schemas.openxmlformats.org/drawingml/2006/table">
            <a:tbl>
              <a:tblPr firstRow="1" bandRow="1"/>
              <a:tblGrid>
                <a:gridCol w="4286250"/>
                <a:gridCol w="1905000"/>
                <a:gridCol w="1428750"/>
              </a:tblGrid>
              <a:tr h="1905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b="1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Answer Choices (Single choice only)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b="1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No. of Respondents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9525" marR="0" indent="0" lvl="0">
                        <a:lnSpc>
                          <a:spcPct val="100%"/>
                        </a:lnSpc>
                      </a:pPr>
                      <a:r>
                        <a:rPr lang="en-US" b="1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Percentage %]]></a:t>
                      </a:r>
                    </a:p>
                  </a:txBody>
                  <a:tcPr marL="95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</a:tr>
              <a:tr h="1905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USA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56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95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9]]></a:t>
                      </a:r>
                    </a:p>
                  </a:txBody>
                  <a:tcPr marL="95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</a:tr>
              <a:tr h="1905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UK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48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95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4]]></a:t>
                      </a:r>
                    </a:p>
                  </a:txBody>
                  <a:tcPr marL="95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</a:tr>
              <a:tr h="1905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40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95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0]]></a:t>
                      </a:r>
                    </a:p>
                  </a:txBody>
                  <a:tcPr marL="95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</a:tr>
              <a:tr h="1905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Europe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56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95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9]]></a:t>
                      </a:r>
                    </a:p>
                  </a:txBody>
                  <a:tcPr marL="95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4" name="Survey54 logo" descr="Survey54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" y="6477000"/>
            <a:ext cx="228600" cy="285750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285750" y="6477000"/>
            <a:ext cx="238125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Survey conducted by Survey54]]></a:t>
            </a:r>
          </a:p>
        </p:txBody>
      </p:sp>
      <p:sp>
        <p:nvSpPr>
          <p:cNvPr id="6" name=""/>
          <p:cNvSpPr txBox="1"/>
          <p:nvPr/>
        </p:nvSpPr>
        <p:spPr>
          <a:xfrm>
            <a:off x="3810000" y="6477000"/>
            <a:ext cx="95250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©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6953250" y="6477000"/>
            <a:ext cx="285750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https//www.survey54.com]]></a:t>
            </a:r>
          </a:p>
        </p:txBody>
      </p:sp>
      <p:graphicFrame>
        <p:nvGraphicFramePr>
          <p:cNvPr id="8" name="" descr=""/>
          <p:cNvGraphicFramePr/>
          <p:nvPr/>
        </p:nvGraphicFramePr>
        <p:xfrm>
          <a:off x="952500" y="952500"/>
          <a:ext cx="666750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142875"/>
          <a:ext cx="9810750" cy="8382000"/>
          <a:chOff x="95250" y="142875"/>
          <a:chExt cx="9810750" cy="8382000"/>
        </a:xfrm>
      </p:grpSpPr>
      <p:sp>
        <p:nvSpPr>
          <p:cNvPr id="1" name=""/>
          <p:cNvSpPr txBox="1"/>
          <p:nvPr/>
        </p:nvSpPr>
        <p:spPr>
          <a:xfrm>
            <a:off x="571500" y="190500"/>
            <a:ext cx="38100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12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Q3 - How much did your plane ticket cost?]]></a:t>
            </a:r>
          </a:p>
        </p:txBody>
      </p:sp>
      <p:pic>
        <p:nvPicPr>
          <p:cNvPr id="2" name="Survey logo" descr="Survey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142875"/>
            <a:ext cx="1524000" cy="571500"/>
          </a:xfrm>
          <a:prstGeom prst="rect">
            <a:avLst/>
          </a:prstGeom>
        </p:spPr>
      </p:pic>
      <p:graphicFrame>
        <p:nvGraphicFramePr>
          <p:cNvPr id="3" name="" descr=""/>
          <p:cNvGraphicFramePr>
            <a:graphicFrameLocks noGrp="1"/>
          </p:cNvGraphicFramePr>
          <p:nvPr/>
        </p:nvGraphicFramePr>
        <p:xfrm>
          <a:off x="762000" y="4572000"/>
          <a:ext cx="7620000" cy="3810000"/>
        </p:xfrm>
        <a:graphic>
          <a:graphicData uri="http://schemas.openxmlformats.org/drawingml/2006/table">
            <a:tbl>
              <a:tblPr firstRow="1" bandRow="1"/>
              <a:tblGrid>
                <a:gridCol w="4286250"/>
                <a:gridCol w="1905000"/>
                <a:gridCol w="1428750"/>
              </a:tblGrid>
              <a:tr h="1905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b="1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Answer Choices (Single choice only)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b="1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No. of Respondents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9525" marR="0" indent="0" lvl="0">
                        <a:lnSpc>
                          <a:spcPct val="100%"/>
                        </a:lnSpc>
                      </a:pPr>
                      <a:r>
                        <a:rPr lang="en-US" b="1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Percentage %]]></a:t>
                      </a:r>
                    </a:p>
                  </a:txBody>
                  <a:tcPr marL="95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</a:tr>
              <a:tr h="1905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35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95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18]]></a:t>
                      </a:r>
                    </a:p>
                  </a:txBody>
                  <a:tcPr marL="95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</a:tr>
              <a:tr h="1905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$500-$1000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45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95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3]]></a:t>
                      </a:r>
                    </a:p>
                  </a:txBody>
                  <a:tcPr marL="95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</a:tr>
              <a:tr h="1905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$1000- $2000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37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95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19]]></a:t>
                      </a:r>
                    </a:p>
                  </a:txBody>
                  <a:tcPr marL="95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</a:tr>
              <a:tr h="1905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$2000 +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46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95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3]]></a:t>
                      </a:r>
                    </a:p>
                  </a:txBody>
                  <a:tcPr marL="95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</a:tr>
              <a:tr h="1905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Less than $500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37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95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19]]></a:t>
                      </a:r>
                    </a:p>
                  </a:txBody>
                  <a:tcPr marL="95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4" name="Survey54 logo" descr="Survey54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" y="6477000"/>
            <a:ext cx="228600" cy="285750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285750" y="6477000"/>
            <a:ext cx="238125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Survey conducted by Survey54]]></a:t>
            </a:r>
          </a:p>
        </p:txBody>
      </p:sp>
      <p:sp>
        <p:nvSpPr>
          <p:cNvPr id="6" name=""/>
          <p:cNvSpPr txBox="1"/>
          <p:nvPr/>
        </p:nvSpPr>
        <p:spPr>
          <a:xfrm>
            <a:off x="3810000" y="6477000"/>
            <a:ext cx="95250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©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6953250" y="6477000"/>
            <a:ext cx="285750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https//www.survey54.com]]></a:t>
            </a:r>
          </a:p>
        </p:txBody>
      </p:sp>
      <p:graphicFrame>
        <p:nvGraphicFramePr>
          <p:cNvPr id="8" name="" descr=""/>
          <p:cNvGraphicFramePr/>
          <p:nvPr/>
        </p:nvGraphicFramePr>
        <p:xfrm>
          <a:off x="952500" y="952500"/>
          <a:ext cx="666750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142875"/>
          <a:ext cx="9810750" cy="8382000"/>
          <a:chOff x="95250" y="142875"/>
          <a:chExt cx="9810750" cy="8382000"/>
        </a:xfrm>
      </p:grpSpPr>
      <p:sp>
        <p:nvSpPr>
          <p:cNvPr id="1" name=""/>
          <p:cNvSpPr txBox="1"/>
          <p:nvPr/>
        </p:nvSpPr>
        <p:spPr>
          <a:xfrm>
            <a:off x="571500" y="190500"/>
            <a:ext cx="38100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12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Q4 - What are your thoughts on the price of the ticket and experience on the plane?]]></a:t>
            </a:r>
          </a:p>
        </p:txBody>
      </p:sp>
      <p:pic>
        <p:nvPicPr>
          <p:cNvPr id="2" name="Survey logo" descr="Survey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142875"/>
            <a:ext cx="1524000" cy="571500"/>
          </a:xfrm>
          <a:prstGeom prst="rect">
            <a:avLst/>
          </a:prstGeom>
        </p:spPr>
      </p:pic>
      <p:graphicFrame>
        <p:nvGraphicFramePr>
          <p:cNvPr id="3" name="" descr=""/>
          <p:cNvGraphicFramePr>
            <a:graphicFrameLocks noGrp="1"/>
          </p:cNvGraphicFramePr>
          <p:nvPr/>
        </p:nvGraphicFramePr>
        <p:xfrm>
          <a:off x="762000" y="4572000"/>
          <a:ext cx="7620000" cy="3810000"/>
        </p:xfrm>
        <a:graphic>
          <a:graphicData uri="http://schemas.openxmlformats.org/drawingml/2006/table">
            <a:tbl>
              <a:tblPr firstRow="1" bandRow="1"/>
              <a:tblGrid>
                <a:gridCol w="4286250"/>
                <a:gridCol w="1905000"/>
                <a:gridCol w="1428750"/>
              </a:tblGrid>
              <a:tr h="1905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b="1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Responses (Open ended only)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b="1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No. of Respondents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9525" marR="0" indent="0" lvl="0">
                        <a:lnSpc>
                          <a:spcPct val="100%"/>
                        </a:lnSpc>
                      </a:pPr>
                      <a:r>
                        <a:rPr lang="en-US" b="1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Percentage %]]></a:t>
                      </a:r>
                    </a:p>
                  </a:txBody>
                  <a:tcPr marL="95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</a:tr>
              <a:tr h="1905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first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39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95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0]]></a:t>
                      </a:r>
                    </a:p>
                  </a:txBody>
                  <a:tcPr marL="95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</a:tr>
              <a:tr h="1905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second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50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95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5]]></a:t>
                      </a:r>
                    </a:p>
                  </a:txBody>
                  <a:tcPr marL="95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</a:tr>
              <a:tr h="1905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hird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0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95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10]]></a:t>
                      </a:r>
                    </a:p>
                  </a:txBody>
                  <a:tcPr marL="95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</a:tr>
              <a:tr h="1905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forth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3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95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12]]></a:t>
                      </a:r>
                    </a:p>
                  </a:txBody>
                  <a:tcPr marL="95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</a:tr>
              <a:tr h="1905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fifth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67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95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34]]></a:t>
                      </a:r>
                    </a:p>
                  </a:txBody>
                  <a:tcPr marL="95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4" name="Survey54 logo" descr="Survey54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" y="6477000"/>
            <a:ext cx="228600" cy="285750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285750" y="6477000"/>
            <a:ext cx="238125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Survey conducted by Survey54]]></a:t>
            </a:r>
          </a:p>
        </p:txBody>
      </p:sp>
      <p:sp>
        <p:nvSpPr>
          <p:cNvPr id="6" name=""/>
          <p:cNvSpPr txBox="1"/>
          <p:nvPr/>
        </p:nvSpPr>
        <p:spPr>
          <a:xfrm>
            <a:off x="3810000" y="6477000"/>
            <a:ext cx="95250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©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6953250" y="6477000"/>
            <a:ext cx="285750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https//www.survey54.com]]>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142875"/>
          <a:ext cx="9810750" cy="8382000"/>
          <a:chOff x="95250" y="142875"/>
          <a:chExt cx="9810750" cy="8382000"/>
        </a:xfrm>
      </p:grpSpPr>
      <p:sp>
        <p:nvSpPr>
          <p:cNvPr id="1" name=""/>
          <p:cNvSpPr txBox="1"/>
          <p:nvPr/>
        </p:nvSpPr>
        <p:spPr>
          <a:xfrm>
            <a:off x="571500" y="190500"/>
            <a:ext cx="38100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12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Q5 - What kind of accommodation did you stay in?]]></a:t>
            </a:r>
          </a:p>
        </p:txBody>
      </p:sp>
      <p:pic>
        <p:nvPicPr>
          <p:cNvPr id="2" name="Survey logo" descr="Survey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142875"/>
            <a:ext cx="1524000" cy="571500"/>
          </a:xfrm>
          <a:prstGeom prst="rect">
            <a:avLst/>
          </a:prstGeom>
        </p:spPr>
      </p:pic>
      <p:graphicFrame>
        <p:nvGraphicFramePr>
          <p:cNvPr id="3" name="" descr=""/>
          <p:cNvGraphicFramePr>
            <a:graphicFrameLocks noGrp="1"/>
          </p:cNvGraphicFramePr>
          <p:nvPr/>
        </p:nvGraphicFramePr>
        <p:xfrm>
          <a:off x="762000" y="4572000"/>
          <a:ext cx="7620000" cy="3810000"/>
        </p:xfrm>
        <a:graphic>
          <a:graphicData uri="http://schemas.openxmlformats.org/drawingml/2006/table">
            <a:tbl>
              <a:tblPr firstRow="1" bandRow="1"/>
              <a:tblGrid>
                <a:gridCol w="4286250"/>
                <a:gridCol w="1905000"/>
                <a:gridCol w="1428750"/>
              </a:tblGrid>
              <a:tr h="1905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b="1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Answer Choices (Single choice only)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b="1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No. of Respondents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9525" marR="0" indent="0" lvl="0">
                        <a:lnSpc>
                          <a:spcPct val="100%"/>
                        </a:lnSpc>
                      </a:pPr>
                      <a:r>
                        <a:rPr lang="en-US" b="1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Percentage %]]></a:t>
                      </a:r>
                    </a:p>
                  </a:txBody>
                  <a:tcPr marL="95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</a:tr>
              <a:tr h="1905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46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95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3]]></a:t>
                      </a:r>
                    </a:p>
                  </a:txBody>
                  <a:tcPr marL="95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</a:tr>
              <a:tr h="1905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Airbnb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34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95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17]]></a:t>
                      </a:r>
                    </a:p>
                  </a:txBody>
                  <a:tcPr marL="95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</a:tr>
              <a:tr h="1905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Family/ Friends home?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40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95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0]]></a:t>
                      </a:r>
                    </a:p>
                  </a:txBody>
                  <a:tcPr marL="95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</a:tr>
              <a:tr h="1905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Service apartment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7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95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14]]></a:t>
                      </a:r>
                    </a:p>
                  </a:txBody>
                  <a:tcPr marL="95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</a:tr>
              <a:tr h="1905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Hotel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53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95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7]]></a:t>
                      </a:r>
                    </a:p>
                  </a:txBody>
                  <a:tcPr marL="95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4" name="Survey54 logo" descr="Survey54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" y="6477000"/>
            <a:ext cx="228600" cy="285750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285750" y="6477000"/>
            <a:ext cx="238125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Survey conducted by Survey54]]></a:t>
            </a:r>
          </a:p>
        </p:txBody>
      </p:sp>
      <p:sp>
        <p:nvSpPr>
          <p:cNvPr id="6" name=""/>
          <p:cNvSpPr txBox="1"/>
          <p:nvPr/>
        </p:nvSpPr>
        <p:spPr>
          <a:xfrm>
            <a:off x="3810000" y="6477000"/>
            <a:ext cx="95250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©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6953250" y="6477000"/>
            <a:ext cx="285750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https//www.survey54.com]]></a:t>
            </a:r>
          </a:p>
        </p:txBody>
      </p:sp>
      <p:graphicFrame>
        <p:nvGraphicFramePr>
          <p:cNvPr id="8" name="" descr=""/>
          <p:cNvGraphicFramePr/>
          <p:nvPr/>
        </p:nvGraphicFramePr>
        <p:xfrm>
          <a:off x="952500" y="952500"/>
          <a:ext cx="666750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142875"/>
          <a:ext cx="9810750" cy="8382000"/>
          <a:chOff x="95250" y="142875"/>
          <a:chExt cx="9810750" cy="8382000"/>
        </a:xfrm>
      </p:grpSpPr>
      <p:sp>
        <p:nvSpPr>
          <p:cNvPr id="1" name=""/>
          <p:cNvSpPr txBox="1"/>
          <p:nvPr/>
        </p:nvSpPr>
        <p:spPr>
          <a:xfrm>
            <a:off x="571500" y="190500"/>
            <a:ext cx="38100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12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Q6 - How did you get around?]]></a:t>
            </a:r>
          </a:p>
        </p:txBody>
      </p:sp>
      <p:pic>
        <p:nvPicPr>
          <p:cNvPr id="2" name="Survey logo" descr="Survey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142875"/>
            <a:ext cx="1524000" cy="571500"/>
          </a:xfrm>
          <a:prstGeom prst="rect">
            <a:avLst/>
          </a:prstGeom>
        </p:spPr>
      </p:pic>
      <p:graphicFrame>
        <p:nvGraphicFramePr>
          <p:cNvPr id="3" name="" descr=""/>
          <p:cNvGraphicFramePr>
            <a:graphicFrameLocks noGrp="1"/>
          </p:cNvGraphicFramePr>
          <p:nvPr/>
        </p:nvGraphicFramePr>
        <p:xfrm>
          <a:off x="762000" y="4572000"/>
          <a:ext cx="7620000" cy="3810000"/>
        </p:xfrm>
        <a:graphic>
          <a:graphicData uri="http://schemas.openxmlformats.org/drawingml/2006/table">
            <a:tbl>
              <a:tblPr firstRow="1" bandRow="1"/>
              <a:tblGrid>
                <a:gridCol w="4286250"/>
                <a:gridCol w="1905000"/>
                <a:gridCol w="1428750"/>
              </a:tblGrid>
              <a:tr h="1905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b="1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Answer Choices (Single choice only)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b="1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No. of Respondents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9525" marR="0" indent="0" lvl="0">
                        <a:lnSpc>
                          <a:spcPct val="100%"/>
                        </a:lnSpc>
                      </a:pPr>
                      <a:r>
                        <a:rPr lang="en-US" b="1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Percentage %]]></a:t>
                      </a:r>
                    </a:p>
                  </a:txBody>
                  <a:tcPr marL="95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</a:tr>
              <a:tr h="1905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Uber/ Taxify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42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95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1]]></a:t>
                      </a:r>
                    </a:p>
                  </a:txBody>
                  <a:tcPr marL="95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</a:tr>
              <a:tr h="1905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Drove my own vehicle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32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95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16]]></a:t>
                      </a:r>
                    </a:p>
                  </a:txBody>
                  <a:tcPr marL="95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</a:tr>
              <a:tr h="1905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Private Driver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38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95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19]]></a:t>
                      </a:r>
                    </a:p>
                  </a:txBody>
                  <a:tcPr marL="95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</a:tr>
              <a:tr h="1905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axi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43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95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2]]></a:t>
                      </a:r>
                    </a:p>
                  </a:txBody>
                  <a:tcPr marL="95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</a:tr>
              <a:tr h="1905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Public Transport (Tro Tro)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45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95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3]]></a:t>
                      </a:r>
                    </a:p>
                  </a:txBody>
                  <a:tcPr marL="95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4" name="Survey54 logo" descr="Survey54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" y="6477000"/>
            <a:ext cx="228600" cy="285750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285750" y="6477000"/>
            <a:ext cx="238125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Survey conducted by Survey54]]></a:t>
            </a:r>
          </a:p>
        </p:txBody>
      </p:sp>
      <p:sp>
        <p:nvSpPr>
          <p:cNvPr id="6" name=""/>
          <p:cNvSpPr txBox="1"/>
          <p:nvPr/>
        </p:nvSpPr>
        <p:spPr>
          <a:xfrm>
            <a:off x="3810000" y="6477000"/>
            <a:ext cx="95250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©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6953250" y="6477000"/>
            <a:ext cx="285750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https//www.survey54.com]]></a:t>
            </a:r>
          </a:p>
        </p:txBody>
      </p:sp>
      <p:graphicFrame>
        <p:nvGraphicFramePr>
          <p:cNvPr id="8" name="" descr=""/>
          <p:cNvGraphicFramePr/>
          <p:nvPr/>
        </p:nvGraphicFramePr>
        <p:xfrm>
          <a:off x="952500" y="952500"/>
          <a:ext cx="666750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142875"/>
          <a:ext cx="9810750" cy="8382000"/>
          <a:chOff x="95250" y="142875"/>
          <a:chExt cx="9810750" cy="8382000"/>
        </a:xfrm>
      </p:grpSpPr>
      <p:sp>
        <p:nvSpPr>
          <p:cNvPr id="1" name=""/>
          <p:cNvSpPr txBox="1"/>
          <p:nvPr/>
        </p:nvSpPr>
        <p:spPr>
          <a:xfrm>
            <a:off x="571500" y="190500"/>
            <a:ext cx="38100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12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Q7 - Do you believe it was hard to get around Ghana? In regards to transport]]></a:t>
            </a:r>
          </a:p>
        </p:txBody>
      </p:sp>
      <p:pic>
        <p:nvPicPr>
          <p:cNvPr id="2" name="Survey logo" descr="Survey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142875"/>
            <a:ext cx="1524000" cy="571500"/>
          </a:xfrm>
          <a:prstGeom prst="rect">
            <a:avLst/>
          </a:prstGeom>
        </p:spPr>
      </p:pic>
      <p:graphicFrame>
        <p:nvGraphicFramePr>
          <p:cNvPr id="3" name="" descr=""/>
          <p:cNvGraphicFramePr>
            <a:graphicFrameLocks noGrp="1"/>
          </p:cNvGraphicFramePr>
          <p:nvPr/>
        </p:nvGraphicFramePr>
        <p:xfrm>
          <a:off x="762000" y="4572000"/>
          <a:ext cx="7620000" cy="3810000"/>
        </p:xfrm>
        <a:graphic>
          <a:graphicData uri="http://schemas.openxmlformats.org/drawingml/2006/table">
            <a:tbl>
              <a:tblPr firstRow="1" bandRow="1"/>
              <a:tblGrid>
                <a:gridCol w="4286250"/>
                <a:gridCol w="1905000"/>
                <a:gridCol w="1428750"/>
              </a:tblGrid>
              <a:tr h="1905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b="1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Answer Choices (Single choice only)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b="1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No. of Respondents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9525" marR="0" indent="0" lvl="0">
                        <a:lnSpc>
                          <a:spcPct val="100%"/>
                        </a:lnSpc>
                      </a:pPr>
                      <a:r>
                        <a:rPr lang="en-US" b="1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Percentage %]]></a:t>
                      </a:r>
                    </a:p>
                  </a:txBody>
                  <a:tcPr marL="95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</a:tr>
              <a:tr h="1905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No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50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95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5]]></a:t>
                      </a:r>
                    </a:p>
                  </a:txBody>
                  <a:tcPr marL="95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</a:tr>
              <a:tr h="1905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47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95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4]]></a:t>
                      </a:r>
                    </a:p>
                  </a:txBody>
                  <a:tcPr marL="95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</a:tr>
              <a:tr h="1905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Yes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60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95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30]]></a:t>
                      </a:r>
                    </a:p>
                  </a:txBody>
                  <a:tcPr marL="95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</a:tr>
              <a:tr h="1905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It was ok, but needs to be improved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43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95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2]]></a:t>
                      </a:r>
                    </a:p>
                  </a:txBody>
                  <a:tcPr marL="95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4" name="Survey54 logo" descr="Survey54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" y="6477000"/>
            <a:ext cx="228600" cy="285750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285750" y="6477000"/>
            <a:ext cx="238125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Survey conducted by Survey54]]></a:t>
            </a:r>
          </a:p>
        </p:txBody>
      </p:sp>
      <p:sp>
        <p:nvSpPr>
          <p:cNvPr id="6" name=""/>
          <p:cNvSpPr txBox="1"/>
          <p:nvPr/>
        </p:nvSpPr>
        <p:spPr>
          <a:xfrm>
            <a:off x="3810000" y="6477000"/>
            <a:ext cx="95250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©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6953250" y="6477000"/>
            <a:ext cx="285750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https//www.survey54.com]]></a:t>
            </a:r>
          </a:p>
        </p:txBody>
      </p:sp>
      <p:graphicFrame>
        <p:nvGraphicFramePr>
          <p:cNvPr id="8" name="" descr=""/>
          <p:cNvGraphicFramePr/>
          <p:nvPr/>
        </p:nvGraphicFramePr>
        <p:xfrm>
          <a:off x="952500" y="952500"/>
          <a:ext cx="666750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142875"/>
          <a:ext cx="9810750" cy="8382000"/>
          <a:chOff x="95250" y="142875"/>
          <a:chExt cx="9810750" cy="8382000"/>
        </a:xfrm>
      </p:grpSpPr>
      <p:sp>
        <p:nvSpPr>
          <p:cNvPr id="1" name=""/>
          <p:cNvSpPr txBox="1"/>
          <p:nvPr/>
        </p:nvSpPr>
        <p:spPr>
          <a:xfrm>
            <a:off x="571500" y="190500"/>
            <a:ext cx="3810000" cy="4762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12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Q8 - What types of activities did you do/attend?]]></a:t>
            </a:r>
          </a:p>
        </p:txBody>
      </p:sp>
      <p:pic>
        <p:nvPicPr>
          <p:cNvPr id="2" name="Survey logo" descr="Survey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142875"/>
            <a:ext cx="1524000" cy="571500"/>
          </a:xfrm>
          <a:prstGeom prst="rect">
            <a:avLst/>
          </a:prstGeom>
        </p:spPr>
      </p:pic>
      <p:graphicFrame>
        <p:nvGraphicFramePr>
          <p:cNvPr id="3" name="" descr=""/>
          <p:cNvGraphicFramePr>
            <a:graphicFrameLocks noGrp="1"/>
          </p:cNvGraphicFramePr>
          <p:nvPr/>
        </p:nvGraphicFramePr>
        <p:xfrm>
          <a:off x="762000" y="4572000"/>
          <a:ext cx="7620000" cy="3810000"/>
        </p:xfrm>
        <a:graphic>
          <a:graphicData uri="http://schemas.openxmlformats.org/drawingml/2006/table">
            <a:tbl>
              <a:tblPr firstRow="1" bandRow="1"/>
              <a:tblGrid>
                <a:gridCol w="4286250"/>
                <a:gridCol w="1905000"/>
                <a:gridCol w="1428750"/>
              </a:tblGrid>
              <a:tr h="1905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b="1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Answer Choices (Multiple choice only)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b="1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No. of Respondents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9525" marR="0" indent="0" lvl="0">
                        <a:lnSpc>
                          <a:spcPct val="100%"/>
                        </a:lnSpc>
                      </a:pPr>
                      <a:r>
                        <a:rPr lang="en-US" b="1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Percentage %]]></a:t>
                      </a:r>
                    </a:p>
                  </a:txBody>
                  <a:tcPr marL="95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</a:tr>
              <a:tr h="1905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/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4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95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12]]></a:t>
                      </a:r>
                    </a:p>
                  </a:txBody>
                  <a:tcPr marL="95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</a:tr>
              <a:tr h="1905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Clubbing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9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95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15]]></a:t>
                      </a:r>
                    </a:p>
                  </a:txBody>
                  <a:tcPr marL="95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</a:tr>
              <a:tr h="1905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Networking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8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95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15]]></a:t>
                      </a:r>
                    </a:p>
                  </a:txBody>
                  <a:tcPr marL="95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</a:tr>
              <a:tr h="1905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Tourism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7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95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14]]></a:t>
                      </a:r>
                    </a:p>
                  </a:txBody>
                  <a:tcPr marL="95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</a:tr>
              <a:tr h="1905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Night/ Day parties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31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95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16]]></a:t>
                      </a:r>
                    </a:p>
                  </a:txBody>
                  <a:tcPr marL="95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</a:tr>
              <a:tr h="1905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Visiting family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5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95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13]]></a:t>
                      </a:r>
                    </a:p>
                  </a:txBody>
                  <a:tcPr marL="95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</a:tr>
              <a:tr h="1905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Cultural experiences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23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95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12]]></a:t>
                      </a:r>
                    </a:p>
                  </a:txBody>
                  <a:tcPr marL="95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</a:tr>
              <a:tr h="190500"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Festival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476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13]]></a:t>
                      </a:r>
                    </a:p>
                  </a:txBody>
                  <a:tcPr marL="476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fontAlgn="base" marL="9525" marR="0" indent="0" lvl="0">
                        <a:lnSpc>
                          <a:spcPct val="100%"/>
                        </a:lnSpc>
                      </a:pPr>
                      <a:r>
                        <a:rPr lang="en-US" sz="1000" spc="0" u="none">
                          <a:solidFill>
                            <a:srgbClr val="000000">
                              <a:alpha val="100.00%"/>
                            </a:srgbClr>
                          </a:solidFill>
                          <a:latin typeface="Calibri"/>
                        </a:rPr>
                        <a:t><![CDATA[7]]></a:t>
                      </a:r>
                    </a:p>
                  </a:txBody>
                  <a:tcPr marL="9525" marR="0" marT="0" marB="0">
                    <a:lnL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.00%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E8EBF5">
                        <a:alpha val="90.98%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4" name="Survey54 logo" descr="Survey54 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" y="6477000"/>
            <a:ext cx="228600" cy="285750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285750" y="6477000"/>
            <a:ext cx="238125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Survey conducted by Survey54]]></a:t>
            </a:r>
          </a:p>
        </p:txBody>
      </p:sp>
      <p:sp>
        <p:nvSpPr>
          <p:cNvPr id="6" name=""/>
          <p:cNvSpPr txBox="1"/>
          <p:nvPr/>
        </p:nvSpPr>
        <p:spPr>
          <a:xfrm>
            <a:off x="3810000" y="6477000"/>
            <a:ext cx="95250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©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6953250" y="6477000"/>
            <a:ext cx="285750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https//www.survey54.com]]></a:t>
            </a:r>
          </a:p>
        </p:txBody>
      </p:sp>
      <p:graphicFrame>
        <p:nvGraphicFramePr>
          <p:cNvPr id="8" name="" descr=""/>
          <p:cNvGraphicFramePr/>
          <p:nvPr/>
        </p:nvGraphicFramePr>
        <p:xfrm>
          <a:off x="952500" y="952500"/>
          <a:ext cx="6667500" cy="333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heme95">
  <a:themeElements>
    <a:clrScheme name="Theme9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95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95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17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2020-05-22T01:31:06Z</dcterms:created>
  <dcterms:modified xsi:type="dcterms:W3CDTF">2020-05-22T01:31:06Z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