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zFaith/project_steganography.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GB" b="1" dirty="0">
                <a:solidFill>
                  <a:schemeClr val="accent1"/>
                </a:solidFill>
                <a:latin typeface="Arial" panose="020B0604020202020204" pitchFamily="34" charset="0"/>
                <a:cs typeface="Arial" panose="020B0604020202020204" pitchFamily="34" charset="0"/>
              </a:rPr>
              <a:t>Secure Data Hiding in Image Using Steganography</a:t>
            </a:r>
            <a:endParaRPr lang="en-US" altLang="en-GB"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941195" y="4081780"/>
            <a:ext cx="7980045" cy="1716405"/>
          </a:xfrm>
          <a:prstGeom prst="rect">
            <a:avLst/>
          </a:prstGeom>
          <a:noFill/>
        </p:spPr>
        <p:txBody>
          <a:bodyPr wrap="square" lIns="91440" tIns="45720" rIns="91440" bIns="45720" rtlCol="0" anchor="t">
            <a:noAutofit/>
          </a:bodyPr>
          <a:lstStyle/>
          <a:p>
            <a:pPr algn="ctr"/>
            <a:r>
              <a:rPr lang="en-US" sz="2000" b="1" dirty="0">
                <a:solidFill>
                  <a:schemeClr val="bg1"/>
                </a:solidFill>
                <a:latin typeface="Arial" panose="020B0604020202020204" pitchFamily="34" charset="0"/>
                <a:cs typeface="Arial" panose="020B0604020202020204" pitchFamily="34" charset="0"/>
              </a:rPr>
              <a:t>Presented By</a:t>
            </a:r>
            <a:r>
              <a:rPr lang="en-IN" altLang="en-US" sz="2000" b="1" dirty="0">
                <a:solidFill>
                  <a:schemeClr val="bg1"/>
                </a:solidFill>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a:t>
            </a:r>
            <a:r>
              <a:rPr lang="en-IN" altLang="en-US" sz="2000" b="1" dirty="0">
                <a:solidFill>
                  <a:schemeClr val="bg1"/>
                </a:solidFill>
                <a:latin typeface="Arial" panose="020B0604020202020204" pitchFamily="34" charset="0"/>
                <a:cs typeface="Arial" panose="020B0604020202020204" pitchFamily="34" charset="0"/>
              </a:rPr>
              <a:t>  Dipankar Saha</a:t>
            </a:r>
            <a:endParaRPr lang="en-US" sz="2000" b="1" dirty="0">
              <a:solidFill>
                <a:schemeClr val="bg1"/>
              </a:solidFill>
              <a:latin typeface="Arial" panose="020B0604020202020204" pitchFamily="34" charset="0"/>
              <a:cs typeface="Arial" panose="020B0604020202020204" pitchFamily="34" charset="0"/>
            </a:endParaRPr>
          </a:p>
          <a:p>
            <a:pPr algn="ctr"/>
            <a:r>
              <a:rPr lang="en-US" sz="2000" b="1" dirty="0" smtClean="0">
                <a:solidFill>
                  <a:schemeClr val="bg1"/>
                </a:solidFill>
                <a:latin typeface="Arial" panose="020B0604020202020204"/>
                <a:cs typeface="Arial" panose="020B0604020202020204"/>
              </a:rPr>
              <a:t>College </a:t>
            </a:r>
            <a:r>
              <a:rPr lang="en-US" sz="2000" b="1" dirty="0">
                <a:solidFill>
                  <a:schemeClr val="bg1"/>
                </a:solidFill>
                <a:latin typeface="Arial" panose="020B0604020202020204"/>
                <a:cs typeface="Arial" panose="020B0604020202020204"/>
              </a:rPr>
              <a:t>Name &amp; Department : </a:t>
            </a:r>
            <a:r>
              <a:rPr lang="en-IN" altLang="en-US" sz="2000" b="1" dirty="0">
                <a:solidFill>
                  <a:schemeClr val="bg1"/>
                </a:solidFill>
                <a:latin typeface="Arial" panose="020B0604020202020204"/>
                <a:cs typeface="Arial" panose="020B0604020202020204"/>
              </a:rPr>
              <a:t>Maulana Abul Kalam Azad University of Technology, West Bengal - Information Technology (Cyber Security)</a:t>
            </a:r>
            <a:endParaRPr lang="en-US" sz="2000" b="1" dirty="0">
              <a:solidFill>
                <a:schemeClr val="bg1"/>
              </a:solidFill>
              <a:latin typeface="Arial" panose="020B0604020202020204"/>
              <a:cs typeface="Arial" panose="020B0604020202020204"/>
            </a:endParaRPr>
          </a:p>
          <a:p>
            <a:pPr algn="ctr"/>
            <a:endParaRPr lang="en-US" sz="2000" b="1" dirty="0">
              <a:solidFill>
                <a:schemeClr val="bg1"/>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ltLang="en-GB" b="1" i="1" dirty="0">
                <a:effectLst/>
                <a:latin typeface="Arial Black" panose="020B0A04020102020204" charset="0"/>
                <a:cs typeface="Arial Black" panose="020B0A04020102020204" charset="0"/>
              </a:rPr>
              <a:t>Possible Improvements &amp; Enhancements:</a:t>
            </a:r>
            <a:endParaRPr lang="en-US" altLang="en-GB" b="1" i="1" dirty="0">
              <a:effectLst/>
              <a:latin typeface="Arial Black" panose="020B0A04020102020204" charset="0"/>
              <a:cs typeface="Arial Black" panose="020B0A04020102020204" charset="0"/>
            </a:endParaRPr>
          </a:p>
          <a:p>
            <a:pPr marL="0" indent="0">
              <a:buNone/>
            </a:pPr>
            <a:endParaRPr lang="en-US" altLang="en-GB" i="1" dirty="0">
              <a:latin typeface="Candara" panose="020E0502030303020204" charset="0"/>
              <a:cs typeface="Candara" panose="020E0502030303020204" charset="0"/>
            </a:endParaRPr>
          </a:p>
          <a:p>
            <a:pPr marL="305435" indent="-305435"/>
            <a:r>
              <a:rPr lang="en-US" altLang="en-GB" i="1" dirty="0">
                <a:latin typeface="Candara" panose="020E0502030303020204" charset="0"/>
                <a:cs typeface="Candara" panose="020E0502030303020204" charset="0"/>
              </a:rPr>
              <a:t> Multi-layer encryption for enhanced security.</a:t>
            </a:r>
            <a:endParaRPr lang="en-US" altLang="en-GB" i="1" dirty="0">
              <a:latin typeface="Candara" panose="020E0502030303020204" charset="0"/>
              <a:cs typeface="Candara" panose="020E0502030303020204" charset="0"/>
            </a:endParaRPr>
          </a:p>
          <a:p>
            <a:pPr marL="305435" indent="-305435"/>
            <a:r>
              <a:rPr lang="en-US" altLang="en-GB" i="1" dirty="0">
                <a:latin typeface="Candara" panose="020E0502030303020204" charset="0"/>
                <a:cs typeface="Candara" panose="020E0502030303020204" charset="0"/>
              </a:rPr>
              <a:t> Graphical User Interface (GUI) to improve usability.</a:t>
            </a:r>
            <a:endParaRPr lang="en-US" altLang="en-GB" i="1" dirty="0">
              <a:latin typeface="Candara" panose="020E0502030303020204" charset="0"/>
              <a:cs typeface="Candara" panose="020E0502030303020204" charset="0"/>
            </a:endParaRPr>
          </a:p>
          <a:p>
            <a:pPr marL="305435" indent="-305435"/>
            <a:r>
              <a:rPr lang="en-US" altLang="en-GB" i="1" dirty="0">
                <a:latin typeface="Candara" panose="020E0502030303020204" charset="0"/>
                <a:cs typeface="Candara" panose="020E0502030303020204" charset="0"/>
              </a:rPr>
              <a:t> Audio &amp; Video Steganography for wider applications.</a:t>
            </a:r>
            <a:endParaRPr lang="en-US" altLang="en-GB" i="1" dirty="0">
              <a:latin typeface="Candara" panose="020E0502030303020204" charset="0"/>
              <a:cs typeface="Candara" panose="020E0502030303020204" charset="0"/>
            </a:endParaRPr>
          </a:p>
          <a:p>
            <a:pPr marL="305435" indent="-305435"/>
            <a:r>
              <a:rPr lang="en-US" altLang="en-GB" i="1" dirty="0">
                <a:latin typeface="Candara" panose="020E0502030303020204" charset="0"/>
                <a:cs typeface="Candara" panose="020E0502030303020204" charset="0"/>
              </a:rPr>
              <a:t> AI-based steganography detection &amp; prevention techniques.</a:t>
            </a:r>
            <a:endParaRPr lang="en-US" altLang="en-GB" i="1" dirty="0">
              <a:latin typeface="Candara" panose="020E0502030303020204" charset="0"/>
              <a:cs typeface="Candara" panose="020E0502030303020204" charset="0"/>
            </a:endParaRPr>
          </a:p>
        </p:txBody>
      </p:sp>
      <p:sp>
        <p:nvSpPr>
          <p:cNvPr id="5" name="Title 4"/>
          <p:cNvSpPr txBox="1"/>
          <p:nvPr/>
        </p:nvSpPr>
        <p:spPr>
          <a:xfrm>
            <a:off x="535670" y="945624"/>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solidFill>
                  <a:schemeClr val="accent1"/>
                </a:solidFill>
                <a:latin typeface="Candara" panose="020E0502030303020204" charset="0"/>
                <a:cs typeface="Candara" panose="020E0502030303020204" charset="0"/>
              </a:rPr>
              <a:t>Future </a:t>
            </a:r>
            <a:r>
              <a:rPr lang="en-US" sz="3200" b="1" dirty="0" smtClean="0">
                <a:solidFill>
                  <a:schemeClr val="accent1"/>
                </a:solidFill>
                <a:latin typeface="Candara" panose="020E0502030303020204" charset="0"/>
                <a:cs typeface="Candara" panose="020E0502030303020204" charset="0"/>
              </a:rPr>
              <a:t>scope</a:t>
            </a:r>
            <a:endParaRPr lang="en-US" sz="3200" b="1" dirty="0" smtClean="0">
              <a:solidFill>
                <a:schemeClr val="accent1"/>
              </a:solidFill>
              <a:latin typeface="Candara" panose="020E0502030303020204" charset="0"/>
              <a:cs typeface="Candara" panose="020E0502030303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nchor="ctr" anchorCtr="0"/>
          <a:lstStyle/>
          <a:p>
            <a:pPr algn="ctr">
              <a:lnSpc>
                <a:spcPct val="120000"/>
              </a:lnSpc>
            </a:pPr>
            <a:r>
              <a:rPr lang="en-US" sz="5400" b="1">
                <a:gradFill>
                  <a:gsLst>
                    <a:gs pos="0">
                      <a:srgbClr val="007BD3"/>
                    </a:gs>
                    <a:gs pos="100000">
                      <a:srgbClr val="034373"/>
                    </a:gs>
                  </a:gsLst>
                  <a:lin scaled="0"/>
                </a:gradFill>
                <a:latin typeface="Gabriola" panose="04040605051002020D02" charset="0"/>
                <a:cs typeface="Gabriola" panose="04040605051002020D02" charset="0"/>
              </a:rPr>
              <a:t>THANK YOU</a:t>
            </a:r>
            <a:endParaRPr lang="en-US" sz="5400" b="1">
              <a:gradFill>
                <a:gsLst>
                  <a:gs pos="0">
                    <a:srgbClr val="007BD3"/>
                  </a:gs>
                  <a:gs pos="100000">
                    <a:srgbClr val="034373"/>
                  </a:gs>
                </a:gsLst>
                <a:lin scaled="0"/>
              </a:gradFill>
              <a:latin typeface="Gabriola" panose="04040605051002020D02" charset="0"/>
              <a:cs typeface="Gabriola" panose="04040605051002020D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3097" y="1180311"/>
            <a:ext cx="11029616" cy="530296"/>
          </a:xfrm>
        </p:spPr>
        <p:txBody>
          <a:bodyPr>
            <a:normAutofit fontScale="90000"/>
          </a:bodyPr>
          <a:lstStyle/>
          <a:p>
            <a:pPr algn="ctr"/>
            <a:r>
              <a:rPr lang="en-US" sz="4400" b="1">
                <a:solidFill>
                  <a:schemeClr val="accent1"/>
                </a:solidFill>
                <a:latin typeface="Candara" panose="020E0502030303020204" charset="0"/>
                <a:cs typeface="Candara" panose="020E0502030303020204" charset="0"/>
              </a:rPr>
              <a:t>Problem Statement</a:t>
            </a:r>
            <a:endParaRPr lang="en-US" sz="4400">
              <a:latin typeface="Candara" panose="020E0502030303020204" charset="0"/>
              <a:cs typeface="Candara" panose="020E0502030303020204" charset="0"/>
            </a:endParaRPr>
          </a:p>
        </p:txBody>
      </p:sp>
      <p:sp>
        <p:nvSpPr>
          <p:cNvPr id="2" name="Content Placeholder 1"/>
          <p:cNvSpPr>
            <a:spLocks noGrp="1"/>
          </p:cNvSpPr>
          <p:nvPr>
            <p:ph idx="1"/>
          </p:nvPr>
        </p:nvSpPr>
        <p:spPr>
          <a:xfrm>
            <a:off x="452120" y="1865630"/>
            <a:ext cx="11029315" cy="4045585"/>
          </a:xfrm>
        </p:spPr>
        <p:txBody>
          <a:bodyPr/>
          <a:lstStyle/>
          <a:p>
            <a:pPr marL="0" indent="0">
              <a:buNone/>
            </a:pPr>
            <a:r>
              <a:rPr sz="3200">
                <a:latin typeface="Candara" panose="020E0502030303020204" charset="0"/>
                <a:cs typeface="Candara" panose="020E0502030303020204" charset="0"/>
                <a:sym typeface="+mn-ea"/>
              </a:rPr>
              <a:t>In today's digital world, secure data transmission is a major concern. Traditional encryption methods can attract attention, making them susceptible to attacks. This project uses image steganography to securely embed encrypted messages within images, ensuring confidentiality and stealth in communication.</a:t>
            </a:r>
            <a:endParaRPr lang="en-IN" dirty="0">
              <a:latin typeface="Candara" panose="020E0502030303020204" charset="0"/>
              <a:cs typeface="Candara" panose="020E0502030303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1162685"/>
            <a:ext cx="11029315" cy="538480"/>
          </a:xfrm>
        </p:spPr>
        <p:txBody>
          <a:bodyPr>
            <a:normAutofit fontScale="90000"/>
          </a:bodyPr>
          <a:lstStyle/>
          <a:p>
            <a:pPr algn="ctr"/>
            <a:r>
              <a:rPr lang="en-US" sz="4400" b="1" dirty="0">
                <a:solidFill>
                  <a:schemeClr val="accent1"/>
                </a:solidFill>
                <a:latin typeface="Candara" panose="020E0502030303020204" charset="0"/>
                <a:cs typeface="Candara" panose="020E0502030303020204" charset="0"/>
              </a:rPr>
              <a:t>Technology  used</a:t>
            </a:r>
            <a:endParaRPr lang="en-US" sz="4400" dirty="0">
              <a:latin typeface="Candara" panose="020E0502030303020204" charset="0"/>
              <a:cs typeface="Candara" panose="020E0502030303020204" charset="0"/>
            </a:endParaRPr>
          </a:p>
        </p:txBody>
      </p:sp>
      <p:sp>
        <p:nvSpPr>
          <p:cNvPr id="2" name="Content Placeholder 1"/>
          <p:cNvSpPr>
            <a:spLocks noGrp="1"/>
          </p:cNvSpPr>
          <p:nvPr>
            <p:ph idx="1"/>
          </p:nvPr>
        </p:nvSpPr>
        <p:spPr>
          <a:xfrm>
            <a:off x="441960" y="1915795"/>
            <a:ext cx="11613515" cy="3655060"/>
          </a:xfrm>
        </p:spPr>
        <p:txBody>
          <a:bodyPr vert="horz" lIns="91440" tIns="45720" rIns="91440" bIns="45720" rtlCol="0" anchor="ctr">
            <a:noAutofit/>
          </a:bodyPr>
          <a:lstStyle/>
          <a:p>
            <a:r>
              <a:rPr b="1" i="1">
                <a:effectLst/>
                <a:latin typeface="Candara" panose="020E0502030303020204" charset="0"/>
                <a:cs typeface="Candara" panose="020E0502030303020204" charset="0"/>
                <a:sym typeface="+mn-ea"/>
              </a:rPr>
              <a:t>Python</a:t>
            </a:r>
            <a:r>
              <a:rPr lang="en-IN" i="1">
                <a:effectLst/>
                <a:latin typeface="Candara" panose="020E0502030303020204" charset="0"/>
                <a:cs typeface="Candara" panose="020E0502030303020204" charset="0"/>
                <a:sym typeface="+mn-ea"/>
              </a:rPr>
              <a:t> : </a:t>
            </a:r>
            <a:r>
              <a:rPr lang="en-US" altLang="en-GB" i="1">
                <a:effectLst/>
                <a:latin typeface="Candara" panose="020E0502030303020204" charset="0"/>
                <a:cs typeface="Candara" panose="020E0502030303020204" charset="0"/>
                <a:sym typeface="+mn-ea"/>
              </a:rPr>
              <a:t>The core language for implementing steganography and encryption.</a:t>
            </a:r>
            <a:endParaRPr lang="en-US" altLang="en-GB" i="1">
              <a:effectLst/>
              <a:latin typeface="Candara" panose="020E0502030303020204" charset="0"/>
              <a:cs typeface="Candara" panose="020E0502030303020204" charset="0"/>
              <a:sym typeface="+mn-ea"/>
            </a:endParaRPr>
          </a:p>
          <a:p>
            <a:pPr marL="0" indent="0">
              <a:buNone/>
            </a:pPr>
            <a:endParaRPr i="1">
              <a:effectLst/>
              <a:latin typeface="Candara" panose="020E0502030303020204" charset="0"/>
              <a:cs typeface="Candara" panose="020E0502030303020204" charset="0"/>
              <a:sym typeface="+mn-ea"/>
            </a:endParaRPr>
          </a:p>
          <a:p>
            <a:r>
              <a:rPr lang="en-US" altLang="en-GB" b="1" i="1">
                <a:effectLst/>
                <a:latin typeface="Candara" panose="020E0502030303020204" charset="0"/>
                <a:cs typeface="Candara" panose="020E0502030303020204" charset="0"/>
                <a:sym typeface="+mn-ea"/>
              </a:rPr>
              <a:t>OpenCV (cv2)</a:t>
            </a:r>
            <a:r>
              <a:rPr lang="en-IN" altLang="en-US" i="1">
                <a:effectLst/>
                <a:latin typeface="Candara" panose="020E0502030303020204" charset="0"/>
                <a:cs typeface="Candara" panose="020E0502030303020204" charset="0"/>
                <a:sym typeface="+mn-ea"/>
              </a:rPr>
              <a:t> :</a:t>
            </a:r>
            <a:r>
              <a:rPr lang="en-US" altLang="en-GB" i="1">
                <a:effectLst/>
                <a:latin typeface="Candara" panose="020E0502030303020204" charset="0"/>
                <a:cs typeface="Candara" panose="020E0502030303020204" charset="0"/>
                <a:sym typeface="+mn-ea"/>
              </a:rPr>
              <a:t> Handles image processing, reading, writing, and pixel manipulation for LSB steganography.</a:t>
            </a:r>
            <a:r>
              <a:rPr i="1">
                <a:effectLst/>
                <a:latin typeface="Candara" panose="020E0502030303020204" charset="0"/>
                <a:cs typeface="Candara" panose="020E0502030303020204" charset="0"/>
                <a:sym typeface="+mn-ea"/>
              </a:rPr>
              <a:t> </a:t>
            </a:r>
            <a:endParaRPr i="1">
              <a:effectLst/>
              <a:latin typeface="Candara" panose="020E0502030303020204" charset="0"/>
              <a:cs typeface="Candara" panose="020E0502030303020204" charset="0"/>
              <a:sym typeface="+mn-ea"/>
            </a:endParaRPr>
          </a:p>
          <a:p>
            <a:pPr marL="0" indent="0">
              <a:buNone/>
            </a:pPr>
            <a:endParaRPr i="1">
              <a:effectLst/>
              <a:latin typeface="Candara" panose="020E0502030303020204" charset="0"/>
              <a:cs typeface="Candara" panose="020E0502030303020204" charset="0"/>
              <a:sym typeface="+mn-ea"/>
            </a:endParaRPr>
          </a:p>
          <a:p>
            <a:r>
              <a:rPr lang="en-US" altLang="en-GB" b="1" i="1">
                <a:effectLst/>
                <a:latin typeface="Candara" panose="020E0502030303020204" charset="0"/>
                <a:cs typeface="Candara" panose="020E0502030303020204" charset="0"/>
                <a:sym typeface="+mn-ea"/>
              </a:rPr>
              <a:t>Cryptography (Fernet - AES)</a:t>
            </a:r>
            <a:r>
              <a:rPr lang="en-US" altLang="en-GB" i="1">
                <a:effectLst/>
                <a:latin typeface="Candara" panose="020E0502030303020204" charset="0"/>
                <a:cs typeface="Candara" panose="020E0502030303020204" charset="0"/>
                <a:sym typeface="+mn-ea"/>
              </a:rPr>
              <a:t> </a:t>
            </a:r>
            <a:r>
              <a:rPr lang="en-IN" altLang="en-US" i="1">
                <a:effectLst/>
                <a:latin typeface="Candara" panose="020E0502030303020204" charset="0"/>
                <a:cs typeface="Candara" panose="020E0502030303020204" charset="0"/>
                <a:sym typeface="+mn-ea"/>
              </a:rPr>
              <a:t>: </a:t>
            </a:r>
            <a:r>
              <a:rPr lang="en-US" altLang="en-GB" i="1">
                <a:effectLst/>
                <a:latin typeface="Candara" panose="020E0502030303020204" charset="0"/>
                <a:cs typeface="Candara" panose="020E0502030303020204" charset="0"/>
                <a:sym typeface="+mn-ea"/>
              </a:rPr>
              <a:t>Encrypts hidden messages using AES-128 bit encryption, ensuring security even if extracted.</a:t>
            </a:r>
            <a:endParaRPr lang="en-US" altLang="en-GB" i="1">
              <a:effectLst/>
              <a:latin typeface="Candara" panose="020E0502030303020204" charset="0"/>
              <a:cs typeface="Candara" panose="020E0502030303020204" charset="0"/>
              <a:sym typeface="+mn-ea"/>
            </a:endParaRPr>
          </a:p>
          <a:p>
            <a:pPr marL="0" indent="0">
              <a:buNone/>
            </a:pPr>
            <a:endParaRPr lang="en-US" altLang="en-GB" i="1">
              <a:effectLst/>
              <a:latin typeface="Candara" panose="020E0502030303020204" charset="0"/>
              <a:cs typeface="Candara" panose="020E0502030303020204" charset="0"/>
            </a:endParaRPr>
          </a:p>
          <a:p>
            <a:r>
              <a:rPr lang="en-US" altLang="en-GB" b="1" i="1">
                <a:effectLst/>
                <a:latin typeface="Candara" panose="020E0502030303020204" charset="0"/>
                <a:cs typeface="Candara" panose="020E0502030303020204" charset="0"/>
                <a:sym typeface="+mn-ea"/>
              </a:rPr>
              <a:t>NumPy</a:t>
            </a:r>
            <a:r>
              <a:rPr lang="en-IN" altLang="en-US" b="1" i="1">
                <a:effectLst/>
                <a:latin typeface="Candara" panose="020E0502030303020204" charset="0"/>
                <a:cs typeface="Candara" panose="020E0502030303020204" charset="0"/>
                <a:sym typeface="+mn-ea"/>
              </a:rPr>
              <a:t> :</a:t>
            </a:r>
            <a:r>
              <a:rPr lang="en-US" altLang="en-GB" i="1">
                <a:effectLst/>
                <a:latin typeface="Candara" panose="020E0502030303020204" charset="0"/>
                <a:cs typeface="Candara" panose="020E0502030303020204" charset="0"/>
                <a:sym typeface="+mn-ea"/>
              </a:rPr>
              <a:t> </a:t>
            </a:r>
            <a:r>
              <a:rPr lang="en-IN" altLang="en-US" i="1">
                <a:effectLst/>
                <a:latin typeface="Candara" panose="020E0502030303020204" charset="0"/>
                <a:cs typeface="Candara" panose="020E0502030303020204" charset="0"/>
                <a:sym typeface="+mn-ea"/>
              </a:rPr>
              <a:t> </a:t>
            </a:r>
            <a:r>
              <a:rPr lang="en-US" altLang="en-GB" i="1">
                <a:effectLst/>
                <a:latin typeface="Candara" panose="020E0502030303020204" charset="0"/>
                <a:cs typeface="Candara" panose="020E0502030303020204" charset="0"/>
                <a:sym typeface="+mn-ea"/>
              </a:rPr>
              <a:t>Efficiently processes image data as arrays for fast and optimized pixel modifications.</a:t>
            </a:r>
            <a:endParaRPr lang="en-IN" i="1" dirty="0">
              <a:effectLst/>
              <a:latin typeface="Candara" panose="020E0502030303020204" charset="0"/>
              <a:cs typeface="Candara" panose="020E0502030303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826" y="939370"/>
            <a:ext cx="11029616" cy="530296"/>
          </a:xfrm>
        </p:spPr>
        <p:txBody>
          <a:bodyPr>
            <a:noAutofit/>
          </a:bodyPr>
          <a:lstStyle/>
          <a:p>
            <a:pPr algn="ctr"/>
            <a:r>
              <a:rPr lang="en-US" sz="3200" b="1" dirty="0">
                <a:solidFill>
                  <a:schemeClr val="accent1"/>
                </a:solidFill>
                <a:latin typeface="Candara" panose="020E0502030303020204" charset="0"/>
                <a:ea typeface="+mj-lt"/>
                <a:cs typeface="Candara" panose="020E0502030303020204" charset="0"/>
              </a:rPr>
              <a:t>Wow factors</a:t>
            </a:r>
            <a:endParaRPr lang="en-US" sz="3200" b="1" dirty="0">
              <a:solidFill>
                <a:schemeClr val="accent1"/>
              </a:solidFill>
              <a:latin typeface="Candara" panose="020E0502030303020204" charset="0"/>
              <a:ea typeface="+mj-lt"/>
              <a:cs typeface="Candara" panose="020E0502030303020204" charset="0"/>
            </a:endParaRPr>
          </a:p>
        </p:txBody>
      </p:sp>
      <p:sp>
        <p:nvSpPr>
          <p:cNvPr id="2" name="Content Placeholder 1"/>
          <p:cNvSpPr>
            <a:spLocks noGrp="1"/>
          </p:cNvSpPr>
          <p:nvPr>
            <p:ph idx="1"/>
          </p:nvPr>
        </p:nvSpPr>
        <p:spPr/>
        <p:txBody>
          <a:bodyPr/>
          <a:lstStyle/>
          <a:p>
            <a:r>
              <a:rPr lang="en-US" altLang="en-GB" sz="1800" b="1" i="1" dirty="0">
                <a:solidFill>
                  <a:srgbClr val="0F0F0F"/>
                </a:solidFill>
                <a:latin typeface="Candara" panose="020E0502030303020204" charset="0"/>
                <a:cs typeface="Candara" panose="020E0502030303020204" charset="0"/>
              </a:rPr>
              <a:t>Dual-Layer Security</a:t>
            </a:r>
            <a:r>
              <a:rPr lang="en-IN" altLang="en-US" sz="1800" i="1" dirty="0">
                <a:solidFill>
                  <a:srgbClr val="0F0F0F"/>
                </a:solidFill>
                <a:latin typeface="Candara" panose="020E0502030303020204" charset="0"/>
                <a:cs typeface="Candara" panose="020E0502030303020204" charset="0"/>
              </a:rPr>
              <a:t> </a:t>
            </a:r>
            <a:r>
              <a:rPr lang="en-US" altLang="en-GB" sz="1800" i="1" dirty="0">
                <a:solidFill>
                  <a:srgbClr val="0F0F0F"/>
                </a:solidFill>
                <a:latin typeface="Candara" panose="020E0502030303020204" charset="0"/>
                <a:cs typeface="Candara" panose="020E0502030303020204" charset="0"/>
              </a:rPr>
              <a:t>: AES encryption + Steganography ensures highly secure data hiding.</a:t>
            </a:r>
            <a:endParaRPr lang="en-US" altLang="en-GB" sz="1800" i="1" dirty="0">
              <a:solidFill>
                <a:srgbClr val="0F0F0F"/>
              </a:solidFill>
              <a:latin typeface="Candara" panose="020E0502030303020204" charset="0"/>
              <a:cs typeface="Candara" panose="020E0502030303020204" charset="0"/>
            </a:endParaRPr>
          </a:p>
          <a:p>
            <a:pPr marL="0" indent="0">
              <a:buNone/>
            </a:pPr>
            <a:endParaRPr lang="en-US" altLang="en-GB" sz="1800" i="1" dirty="0">
              <a:solidFill>
                <a:srgbClr val="0F0F0F"/>
              </a:solidFill>
              <a:latin typeface="Candara" panose="020E0502030303020204" charset="0"/>
              <a:cs typeface="Candara" panose="020E0502030303020204" charset="0"/>
            </a:endParaRPr>
          </a:p>
          <a:p>
            <a:r>
              <a:rPr lang="en-US" altLang="en-GB" sz="1800" b="1" i="1" dirty="0">
                <a:solidFill>
                  <a:srgbClr val="0F0F0F"/>
                </a:solidFill>
                <a:latin typeface="Candara" panose="020E0502030303020204" charset="0"/>
                <a:cs typeface="Candara" panose="020E0502030303020204" charset="0"/>
              </a:rPr>
              <a:t>Invisible to the Naked Eye</a:t>
            </a:r>
            <a:r>
              <a:rPr lang="en-IN" altLang="en-US" sz="1800" i="1" dirty="0">
                <a:solidFill>
                  <a:srgbClr val="0F0F0F"/>
                </a:solidFill>
                <a:latin typeface="Candara" panose="020E0502030303020204" charset="0"/>
                <a:cs typeface="Candara" panose="020E0502030303020204" charset="0"/>
              </a:rPr>
              <a:t> </a:t>
            </a:r>
            <a:r>
              <a:rPr lang="en-US" altLang="en-GB" sz="1800" i="1" dirty="0">
                <a:solidFill>
                  <a:srgbClr val="0F0F0F"/>
                </a:solidFill>
                <a:latin typeface="Candara" panose="020E0502030303020204" charset="0"/>
                <a:cs typeface="Candara" panose="020E0502030303020204" charset="0"/>
              </a:rPr>
              <a:t>: Hidden messages inside images remain undetectable without the correct decryption process.</a:t>
            </a:r>
            <a:endParaRPr lang="en-US" altLang="en-GB" sz="1800" i="1" dirty="0">
              <a:solidFill>
                <a:srgbClr val="0F0F0F"/>
              </a:solidFill>
              <a:latin typeface="Candara" panose="020E0502030303020204" charset="0"/>
              <a:cs typeface="Candara" panose="020E0502030303020204" charset="0"/>
            </a:endParaRPr>
          </a:p>
          <a:p>
            <a:pPr marL="0" indent="0">
              <a:buNone/>
            </a:pPr>
            <a:endParaRPr lang="en-US" altLang="en-GB" sz="1800" i="1" dirty="0">
              <a:solidFill>
                <a:srgbClr val="0F0F0F"/>
              </a:solidFill>
              <a:latin typeface="Candara" panose="020E0502030303020204" charset="0"/>
              <a:cs typeface="Candara" panose="020E0502030303020204" charset="0"/>
            </a:endParaRPr>
          </a:p>
          <a:p>
            <a:r>
              <a:rPr lang="en-US" altLang="en-GB" sz="1800" b="1" i="1" dirty="0">
                <a:solidFill>
                  <a:srgbClr val="0F0F0F"/>
                </a:solidFill>
                <a:latin typeface="Candara" panose="020E0502030303020204" charset="0"/>
                <a:cs typeface="Candara" panose="020E0502030303020204" charset="0"/>
              </a:rPr>
              <a:t>Lightweight &amp; Fast Processing</a:t>
            </a:r>
            <a:r>
              <a:rPr lang="en-IN" altLang="en-US" sz="1800" b="1" i="1" dirty="0">
                <a:solidFill>
                  <a:srgbClr val="0F0F0F"/>
                </a:solidFill>
                <a:latin typeface="Candara" panose="020E0502030303020204" charset="0"/>
                <a:cs typeface="Candara" panose="020E0502030303020204" charset="0"/>
              </a:rPr>
              <a:t> </a:t>
            </a:r>
            <a:r>
              <a:rPr lang="en-US" altLang="en-GB" sz="1800" i="1" dirty="0">
                <a:solidFill>
                  <a:srgbClr val="0F0F0F"/>
                </a:solidFill>
                <a:latin typeface="Candara" panose="020E0502030303020204" charset="0"/>
                <a:cs typeface="Candara" panose="020E0502030303020204" charset="0"/>
              </a:rPr>
              <a:t>: Uses NumPy for optimized pixel manipulation, making encoding &amp; decoding efficient.</a:t>
            </a:r>
            <a:endParaRPr lang="en-US" altLang="en-GB" sz="1800" i="1" dirty="0">
              <a:solidFill>
                <a:srgbClr val="0F0F0F"/>
              </a:solidFill>
              <a:latin typeface="Candara" panose="020E0502030303020204" charset="0"/>
              <a:cs typeface="Candara" panose="020E0502030303020204" charset="0"/>
            </a:endParaRPr>
          </a:p>
          <a:p>
            <a:pPr marL="0" indent="0">
              <a:buNone/>
            </a:pPr>
            <a:endParaRPr lang="en-US" altLang="en-GB" sz="1800" i="1" dirty="0">
              <a:solidFill>
                <a:srgbClr val="0F0F0F"/>
              </a:solidFill>
              <a:latin typeface="Candara" panose="020E0502030303020204" charset="0"/>
              <a:cs typeface="Candara" panose="020E0502030303020204" charset="0"/>
            </a:endParaRPr>
          </a:p>
          <a:p>
            <a:r>
              <a:rPr lang="en-US" altLang="en-GB" sz="1800" b="1" i="1" dirty="0">
                <a:solidFill>
                  <a:srgbClr val="0F0F0F"/>
                </a:solidFill>
                <a:latin typeface="Candara" panose="020E0502030303020204" charset="0"/>
                <a:cs typeface="Candara" panose="020E0502030303020204" charset="0"/>
              </a:rPr>
              <a:t>Applicable in Cybersecurity</a:t>
            </a:r>
            <a:r>
              <a:rPr lang="en-IN" altLang="en-US" sz="1800" b="1" i="1" dirty="0">
                <a:solidFill>
                  <a:srgbClr val="0F0F0F"/>
                </a:solidFill>
                <a:latin typeface="Candara" panose="020E0502030303020204" charset="0"/>
                <a:cs typeface="Candara" panose="020E0502030303020204" charset="0"/>
              </a:rPr>
              <a:t> </a:t>
            </a:r>
            <a:r>
              <a:rPr lang="en-US" altLang="en-GB" sz="1800" i="1" dirty="0">
                <a:solidFill>
                  <a:srgbClr val="0F0F0F"/>
                </a:solidFill>
                <a:latin typeface="Candara" panose="020E0502030303020204" charset="0"/>
                <a:cs typeface="Candara" panose="020E0502030303020204" charset="0"/>
              </a:rPr>
              <a:t>: Can be used for secure communications in high-risk environments.</a:t>
            </a:r>
            <a:endParaRPr lang="en-US" altLang="en-GB" sz="1800" i="1" dirty="0">
              <a:solidFill>
                <a:srgbClr val="0F0F0F"/>
              </a:solidFill>
              <a:latin typeface="Candara" panose="020E0502030303020204" charset="0"/>
              <a:cs typeface="Candara" panose="020E0502030303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200" b="1" dirty="0">
                <a:solidFill>
                  <a:schemeClr val="accent1"/>
                </a:solidFill>
                <a:latin typeface="Candara" panose="020E0502030303020204" charset="0"/>
                <a:cs typeface="Candara" panose="020E0502030303020204" charset="0"/>
              </a:rPr>
              <a:t>End users</a:t>
            </a:r>
            <a:endParaRPr lang="en-IN" sz="3200" b="1" dirty="0">
              <a:solidFill>
                <a:schemeClr val="accent1"/>
              </a:solidFill>
              <a:latin typeface="Candara" panose="020E0502030303020204" charset="0"/>
              <a:cs typeface="Candara" panose="020E0502030303020204" charset="0"/>
            </a:endParaRPr>
          </a:p>
        </p:txBody>
      </p:sp>
      <p:sp>
        <p:nvSpPr>
          <p:cNvPr id="3" name="Content Placeholder 2"/>
          <p:cNvSpPr>
            <a:spLocks noGrp="1"/>
          </p:cNvSpPr>
          <p:nvPr>
            <p:ph idx="1"/>
          </p:nvPr>
        </p:nvSpPr>
        <p:spPr/>
        <p:txBody>
          <a:bodyPr/>
          <a:lstStyle/>
          <a:p>
            <a:r>
              <a:rPr lang="en-US" altLang="en-GB" b="1" i="1" dirty="0">
                <a:latin typeface="Candara" panose="020E0502030303020204" charset="0"/>
                <a:cs typeface="Candara" panose="020E0502030303020204" charset="0"/>
              </a:rPr>
              <a:t>Cybersecurity Professionals</a:t>
            </a:r>
            <a:r>
              <a:rPr lang="en-US" altLang="en-GB" i="1" dirty="0">
                <a:latin typeface="Candara" panose="020E0502030303020204" charset="0"/>
                <a:cs typeface="Candara" panose="020E0502030303020204" charset="0"/>
              </a:rPr>
              <a:t> – For secure communication.</a:t>
            </a:r>
            <a:endParaRPr lang="en-US" altLang="en-GB" i="1" dirty="0">
              <a:latin typeface="Candara" panose="020E0502030303020204" charset="0"/>
              <a:cs typeface="Candara" panose="020E0502030303020204" charset="0"/>
            </a:endParaRPr>
          </a:p>
          <a:p>
            <a:pPr marL="0" indent="0">
              <a:buNone/>
            </a:pPr>
            <a:endParaRPr lang="en-US" altLang="en-GB" i="1" dirty="0">
              <a:latin typeface="Candara" panose="020E0502030303020204" charset="0"/>
              <a:cs typeface="Candara" panose="020E0502030303020204" charset="0"/>
            </a:endParaRPr>
          </a:p>
          <a:p>
            <a:r>
              <a:rPr lang="en-US" altLang="en-GB" b="1" i="1" dirty="0">
                <a:latin typeface="Candara" panose="020E0502030303020204" charset="0"/>
                <a:cs typeface="Candara" panose="020E0502030303020204" charset="0"/>
              </a:rPr>
              <a:t>Journalists &amp; Activists </a:t>
            </a:r>
            <a:r>
              <a:rPr lang="en-US" altLang="en-GB" i="1" dirty="0">
                <a:latin typeface="Candara" panose="020E0502030303020204" charset="0"/>
                <a:cs typeface="Candara" panose="020E0502030303020204" charset="0"/>
              </a:rPr>
              <a:t>– To protect sensitive information from surveillance.</a:t>
            </a:r>
            <a:endParaRPr lang="en-US" altLang="en-GB" i="1" dirty="0">
              <a:latin typeface="Candara" panose="020E0502030303020204" charset="0"/>
              <a:cs typeface="Candara" panose="020E0502030303020204" charset="0"/>
            </a:endParaRPr>
          </a:p>
          <a:p>
            <a:pPr marL="0" indent="0">
              <a:buNone/>
            </a:pPr>
            <a:endParaRPr lang="en-US" altLang="en-GB" i="1" dirty="0">
              <a:latin typeface="Candara" panose="020E0502030303020204" charset="0"/>
              <a:cs typeface="Candara" panose="020E0502030303020204" charset="0"/>
            </a:endParaRPr>
          </a:p>
          <a:p>
            <a:r>
              <a:rPr lang="en-US" altLang="en-GB" b="1" i="1" dirty="0">
                <a:latin typeface="Candara" panose="020E0502030303020204" charset="0"/>
                <a:cs typeface="Candara" panose="020E0502030303020204" charset="0"/>
              </a:rPr>
              <a:t>Government &amp; Defense Agencies</a:t>
            </a:r>
            <a:r>
              <a:rPr lang="en-US" altLang="en-GB" i="1" dirty="0">
                <a:latin typeface="Candara" panose="020E0502030303020204" charset="0"/>
                <a:cs typeface="Candara" panose="020E0502030303020204" charset="0"/>
              </a:rPr>
              <a:t> – For classified information exchange.</a:t>
            </a:r>
            <a:endParaRPr lang="en-US" altLang="en-GB" i="1" dirty="0">
              <a:latin typeface="Candara" panose="020E0502030303020204" charset="0"/>
              <a:cs typeface="Candara" panose="020E0502030303020204" charset="0"/>
            </a:endParaRPr>
          </a:p>
          <a:p>
            <a:pPr marL="0" indent="0">
              <a:buNone/>
            </a:pPr>
            <a:endParaRPr lang="en-US" altLang="en-GB" i="1" dirty="0">
              <a:latin typeface="Candara" panose="020E0502030303020204" charset="0"/>
              <a:cs typeface="Candara" panose="020E0502030303020204" charset="0"/>
            </a:endParaRPr>
          </a:p>
          <a:p>
            <a:r>
              <a:rPr lang="en-US" altLang="en-GB" b="1" i="1" dirty="0">
                <a:latin typeface="Candara" panose="020E0502030303020204" charset="0"/>
                <a:cs typeface="Candara" panose="020E0502030303020204" charset="0"/>
              </a:rPr>
              <a:t>Researchers &amp; Forensic Experts</a:t>
            </a:r>
            <a:r>
              <a:rPr lang="en-US" altLang="en-GB" i="1" dirty="0">
                <a:latin typeface="Candara" panose="020E0502030303020204" charset="0"/>
                <a:cs typeface="Candara" panose="020E0502030303020204" charset="0"/>
              </a:rPr>
              <a:t> – In digital forensics and data security studies.</a:t>
            </a:r>
            <a:endParaRPr lang="en-US" altLang="en-GB" i="1" dirty="0">
              <a:latin typeface="Candara" panose="020E0502030303020204" charset="0"/>
              <a:cs typeface="Candara" panose="020E0502030303020204" charset="0"/>
            </a:endParaRPr>
          </a:p>
          <a:p>
            <a:pPr marL="0" indent="0">
              <a:buNone/>
            </a:pPr>
            <a:endParaRPr lang="en-US" altLang="en-GB" i="1" dirty="0">
              <a:latin typeface="Candara" panose="020E0502030303020204" charset="0"/>
              <a:cs typeface="Candara" panose="020E0502030303020204" charset="0"/>
            </a:endParaRPr>
          </a:p>
          <a:p>
            <a:r>
              <a:rPr lang="en-US" altLang="en-GB" b="1" i="1" dirty="0">
                <a:latin typeface="Candara" panose="020E0502030303020204" charset="0"/>
                <a:cs typeface="Candara" panose="020E0502030303020204" charset="0"/>
              </a:rPr>
              <a:t>Individuals Concerned with Privacy</a:t>
            </a:r>
            <a:r>
              <a:rPr lang="en-US" altLang="en-GB" i="1" dirty="0">
                <a:latin typeface="Candara" panose="020E0502030303020204" charset="0"/>
                <a:cs typeface="Candara" panose="020E0502030303020204" charset="0"/>
              </a:rPr>
              <a:t> – For personal secure messaging.</a:t>
            </a:r>
            <a:endParaRPr lang="en-US" altLang="en-GB" i="1" dirty="0">
              <a:latin typeface="Candara" panose="020E0502030303020204" charset="0"/>
              <a:cs typeface="Candara" panose="020E0502030303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200" b="1" dirty="0">
                <a:solidFill>
                  <a:schemeClr val="accent1"/>
                </a:solidFill>
                <a:latin typeface="Candara" panose="020E0502030303020204" charset="0"/>
                <a:cs typeface="Candara" panose="020E0502030303020204" charset="0"/>
              </a:rPr>
              <a:t>Results</a:t>
            </a:r>
            <a:endParaRPr lang="en-IN" sz="3200" b="1" dirty="0">
              <a:solidFill>
                <a:schemeClr val="accent1"/>
              </a:solidFill>
              <a:latin typeface="Candara" panose="020E0502030303020204" charset="0"/>
              <a:cs typeface="Candara" panose="020E0502030303020204" charset="0"/>
            </a:endParaRPr>
          </a:p>
        </p:txBody>
      </p:sp>
      <p:pic>
        <p:nvPicPr>
          <p:cNvPr id="4" name="Content Placeholder 3" descr="1"/>
          <p:cNvPicPr>
            <a:picLocks noChangeAspect="1"/>
          </p:cNvPicPr>
          <p:nvPr>
            <p:ph idx="1"/>
          </p:nvPr>
        </p:nvPicPr>
        <p:blipFill>
          <a:blip r:embed="rId1"/>
          <a:srcRect r="75371" b="79062"/>
          <a:stretch>
            <a:fillRect/>
          </a:stretch>
        </p:blipFill>
        <p:spPr>
          <a:xfrm>
            <a:off x="581660" y="1703705"/>
            <a:ext cx="3439795" cy="1645285"/>
          </a:xfrm>
          <a:prstGeom prst="rect">
            <a:avLst/>
          </a:prstGeom>
        </p:spPr>
      </p:pic>
      <p:sp>
        <p:nvSpPr>
          <p:cNvPr id="6" name="Text Box 5"/>
          <p:cNvSpPr txBox="1"/>
          <p:nvPr/>
        </p:nvSpPr>
        <p:spPr>
          <a:xfrm>
            <a:off x="581660" y="1283970"/>
            <a:ext cx="3416300" cy="368300"/>
          </a:xfrm>
          <a:prstGeom prst="rect">
            <a:avLst/>
          </a:prstGeom>
          <a:noFill/>
        </p:spPr>
        <p:txBody>
          <a:bodyPr wrap="square" rtlCol="0">
            <a:spAutoFit/>
          </a:bodyPr>
          <a:p>
            <a:r>
              <a:rPr lang="en-IN" altLang="en-GB" i="1">
                <a:latin typeface="Candara" panose="020E0502030303020204" charset="0"/>
                <a:cs typeface="Candara" panose="020E0502030303020204" charset="0"/>
              </a:rPr>
              <a:t>Encryption</a:t>
            </a:r>
            <a:endParaRPr lang="en-IN" altLang="en-GB" i="1">
              <a:latin typeface="Candara" panose="020E0502030303020204" charset="0"/>
              <a:cs typeface="Candara" panose="020E0502030303020204" charset="0"/>
            </a:endParaRPr>
          </a:p>
        </p:txBody>
      </p:sp>
      <p:pic>
        <p:nvPicPr>
          <p:cNvPr id="7" name="Picture 6" descr="2"/>
          <p:cNvPicPr>
            <a:picLocks noChangeAspect="1"/>
          </p:cNvPicPr>
          <p:nvPr/>
        </p:nvPicPr>
        <p:blipFill>
          <a:blip r:embed="rId2"/>
          <a:srcRect l="8547" t="11833" r="59172" b="73880"/>
          <a:stretch>
            <a:fillRect/>
          </a:stretch>
        </p:blipFill>
        <p:spPr>
          <a:xfrm>
            <a:off x="6359525" y="1703705"/>
            <a:ext cx="4799330" cy="1645285"/>
          </a:xfrm>
          <a:prstGeom prst="rect">
            <a:avLst/>
          </a:prstGeom>
        </p:spPr>
      </p:pic>
      <p:sp>
        <p:nvSpPr>
          <p:cNvPr id="8" name="Text Box 7"/>
          <p:cNvSpPr txBox="1"/>
          <p:nvPr/>
        </p:nvSpPr>
        <p:spPr>
          <a:xfrm>
            <a:off x="6359525" y="1232535"/>
            <a:ext cx="4773295" cy="368300"/>
          </a:xfrm>
          <a:prstGeom prst="rect">
            <a:avLst/>
          </a:prstGeom>
          <a:noFill/>
        </p:spPr>
        <p:txBody>
          <a:bodyPr wrap="square" rtlCol="0">
            <a:spAutoFit/>
          </a:bodyPr>
          <a:p>
            <a:r>
              <a:rPr lang="en-IN" altLang="en-GB" i="1">
                <a:latin typeface="Candara" panose="020E0502030303020204" charset="0"/>
                <a:cs typeface="Candara" panose="020E0502030303020204" charset="0"/>
              </a:rPr>
              <a:t>Encrypted image output</a:t>
            </a:r>
            <a:endParaRPr lang="en-IN" altLang="en-GB" i="1">
              <a:latin typeface="Candara" panose="020E0502030303020204" charset="0"/>
              <a:cs typeface="Candara" panose="020E0502030303020204" charset="0"/>
            </a:endParaRPr>
          </a:p>
        </p:txBody>
      </p:sp>
      <p:pic>
        <p:nvPicPr>
          <p:cNvPr id="9" name="Picture 8" descr="3"/>
          <p:cNvPicPr>
            <a:picLocks noChangeAspect="1"/>
          </p:cNvPicPr>
          <p:nvPr/>
        </p:nvPicPr>
        <p:blipFill>
          <a:blip r:embed="rId3"/>
          <a:srcRect r="34172" b="82028"/>
          <a:stretch>
            <a:fillRect/>
          </a:stretch>
        </p:blipFill>
        <p:spPr>
          <a:xfrm>
            <a:off x="581660" y="4857115"/>
            <a:ext cx="8025765" cy="1232535"/>
          </a:xfrm>
          <a:prstGeom prst="rect">
            <a:avLst/>
          </a:prstGeom>
        </p:spPr>
      </p:pic>
      <p:sp>
        <p:nvSpPr>
          <p:cNvPr id="10" name="Text Box 9"/>
          <p:cNvSpPr txBox="1"/>
          <p:nvPr/>
        </p:nvSpPr>
        <p:spPr>
          <a:xfrm>
            <a:off x="581660" y="4438015"/>
            <a:ext cx="3566795" cy="368300"/>
          </a:xfrm>
          <a:prstGeom prst="rect">
            <a:avLst/>
          </a:prstGeom>
          <a:noFill/>
        </p:spPr>
        <p:txBody>
          <a:bodyPr wrap="square" rtlCol="0">
            <a:spAutoFit/>
          </a:bodyPr>
          <a:p>
            <a:r>
              <a:rPr lang="en-IN" altLang="en-GB" i="1">
                <a:latin typeface="Candara" panose="020E0502030303020204" charset="0"/>
                <a:cs typeface="Candara" panose="020E0502030303020204" charset="0"/>
              </a:rPr>
              <a:t>Decryption</a:t>
            </a:r>
            <a:endParaRPr lang="en-IN" altLang="en-GB" i="1">
              <a:latin typeface="Candara" panose="020E0502030303020204" charset="0"/>
              <a:cs typeface="Candara" panose="020E0502030303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3200" b="1" dirty="0">
                <a:solidFill>
                  <a:schemeClr val="accent1"/>
                </a:solidFill>
                <a:latin typeface="Candara" panose="020E0502030303020204" charset="0"/>
                <a:cs typeface="Candara" panose="020E0502030303020204" charset="0"/>
              </a:rPr>
              <a:t>Conclusion</a:t>
            </a:r>
            <a:endParaRPr lang="en-IN" sz="3200" b="1" dirty="0">
              <a:solidFill>
                <a:schemeClr val="accent1"/>
              </a:solidFill>
              <a:latin typeface="Candara" panose="020E0502030303020204" charset="0"/>
              <a:cs typeface="Candara" panose="020E0502030303020204" charset="0"/>
            </a:endParaRPr>
          </a:p>
        </p:txBody>
      </p:sp>
      <p:sp>
        <p:nvSpPr>
          <p:cNvPr id="3" name="Content Placeholder 2"/>
          <p:cNvSpPr>
            <a:spLocks noGrp="1"/>
          </p:cNvSpPr>
          <p:nvPr>
            <p:ph idx="1"/>
          </p:nvPr>
        </p:nvSpPr>
        <p:spPr/>
        <p:txBody>
          <a:bodyPr/>
          <a:lstStyle/>
          <a:p>
            <a:r>
              <a:rPr lang="en-US" altLang="en-GB" b="1" i="1" dirty="0">
                <a:latin typeface="Candara" panose="020E0502030303020204" charset="0"/>
                <a:cs typeface="Candara" panose="020E0502030303020204" charset="0"/>
              </a:rPr>
              <a:t> This project successfully implements steganography &amp; cryptography for secure data transmission.</a:t>
            </a:r>
            <a:endParaRPr lang="en-US" altLang="en-GB" b="1" i="1" dirty="0">
              <a:latin typeface="Candara" panose="020E0502030303020204" charset="0"/>
              <a:cs typeface="Candara" panose="020E0502030303020204" charset="0"/>
            </a:endParaRPr>
          </a:p>
          <a:p>
            <a:endParaRPr lang="en-US" altLang="en-GB" b="1" i="1" dirty="0">
              <a:latin typeface="Candara" panose="020E0502030303020204" charset="0"/>
              <a:cs typeface="Candara" panose="020E0502030303020204" charset="0"/>
            </a:endParaRPr>
          </a:p>
          <a:p>
            <a:r>
              <a:rPr lang="en-US" altLang="en-GB" b="1" i="1" dirty="0">
                <a:latin typeface="Candara" panose="020E0502030303020204" charset="0"/>
                <a:cs typeface="Candara" panose="020E0502030303020204" charset="0"/>
              </a:rPr>
              <a:t> AES encryption ensures only authorized users can extract &amp; read hidden messages.</a:t>
            </a:r>
            <a:endParaRPr lang="en-US" altLang="en-GB" b="1" i="1" dirty="0">
              <a:latin typeface="Candara" panose="020E0502030303020204" charset="0"/>
              <a:cs typeface="Candara" panose="020E0502030303020204" charset="0"/>
            </a:endParaRPr>
          </a:p>
          <a:p>
            <a:endParaRPr lang="en-US" altLang="en-GB" b="1" i="1" dirty="0">
              <a:latin typeface="Candara" panose="020E0502030303020204" charset="0"/>
              <a:cs typeface="Candara" panose="020E0502030303020204" charset="0"/>
            </a:endParaRPr>
          </a:p>
          <a:p>
            <a:r>
              <a:rPr lang="en-US" altLang="en-GB" b="1" i="1" dirty="0">
                <a:latin typeface="Candara" panose="020E0502030303020204" charset="0"/>
                <a:cs typeface="Candara" panose="020E0502030303020204" charset="0"/>
              </a:rPr>
              <a:t> The method is lightweight, effective, and undetectable, making it ideal for secure communication.</a:t>
            </a:r>
            <a:endParaRPr lang="en-US" altLang="en-GB" b="1" i="1" dirty="0">
              <a:latin typeface="Candara" panose="020E0502030303020204" charset="0"/>
              <a:cs typeface="Candara" panose="020E0502030303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012036"/>
            <a:ext cx="11029616" cy="530296"/>
          </a:xfrm>
        </p:spPr>
        <p:txBody>
          <a:bodyPr>
            <a:noAutofit/>
          </a:bodyPr>
          <a:lstStyle/>
          <a:p>
            <a:pPr algn="ctr"/>
            <a:r>
              <a:rPr lang="en-IN" sz="3200" b="1" dirty="0">
                <a:solidFill>
                  <a:schemeClr val="accent1"/>
                </a:solidFill>
                <a:latin typeface="Candara" panose="020E0502030303020204" charset="0"/>
                <a:cs typeface="Candara" panose="020E0502030303020204" charset="0"/>
              </a:rPr>
              <a:t>GitHub Link</a:t>
            </a:r>
            <a:endParaRPr lang="en-IN" sz="3200" b="1" dirty="0">
              <a:solidFill>
                <a:schemeClr val="accent1"/>
              </a:solidFill>
              <a:latin typeface="Candara" panose="020E0502030303020204" charset="0"/>
              <a:cs typeface="Candara" panose="020E0502030303020204" charset="0"/>
            </a:endParaRPr>
          </a:p>
        </p:txBody>
      </p:sp>
      <p:sp>
        <p:nvSpPr>
          <p:cNvPr id="3" name="Content Placeholder 2"/>
          <p:cNvSpPr>
            <a:spLocks noGrp="1"/>
          </p:cNvSpPr>
          <p:nvPr>
            <p:ph idx="1"/>
          </p:nvPr>
        </p:nvSpPr>
        <p:spPr/>
        <p:txBody>
          <a:bodyPr/>
          <a:lstStyle/>
          <a:p>
            <a:pPr marL="0" indent="0">
              <a:buNone/>
            </a:pPr>
            <a:r>
              <a:rPr lang="zh-CN" altLang="en-US" dirty="0"/>
              <a:t>🔗</a:t>
            </a:r>
            <a:r>
              <a:rPr lang="en-US" altLang="en-GB" dirty="0"/>
              <a:t> GitHub Repository: </a:t>
            </a:r>
            <a:r>
              <a:rPr lang="en-US" altLang="en-GB" dirty="0">
                <a:hlinkClick r:id="rId1" tooltip="" action="ppaction://hlinkfile"/>
              </a:rPr>
              <a:t>https://github.com/ezFaith/project_steganography.git</a:t>
            </a:r>
            <a:endParaRPr lang="en-US" altLang="en-GB"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2523</Words>
  <Application>WPS Presentation</Application>
  <PresentationFormat>Custom</PresentationFormat>
  <Paragraphs>90</Paragraphs>
  <Slides>11</Slides>
  <Notes>0</Notes>
  <HiddenSlides>0</HiddenSlides>
  <MMClips>0</MMClips>
  <ScaleCrop>false</ScaleCrop>
  <HeadingPairs>
    <vt:vector size="6" baseType="variant">
      <vt:variant>
        <vt:lpstr>已用的字体</vt:lpstr>
      </vt:variant>
      <vt:variant>
        <vt:i4>37</vt:i4>
      </vt:variant>
      <vt:variant>
        <vt:lpstr>主题</vt:lpstr>
      </vt:variant>
      <vt:variant>
        <vt:i4>1</vt:i4>
      </vt:variant>
      <vt:variant>
        <vt:lpstr>幻灯片标题</vt:lpstr>
      </vt:variant>
      <vt:variant>
        <vt:i4>11</vt:i4>
      </vt:variant>
    </vt:vector>
  </HeadingPairs>
  <TitlesOfParts>
    <vt:vector size="49" baseType="lpstr">
      <vt:lpstr>Arial</vt:lpstr>
      <vt:lpstr>SimSun</vt:lpstr>
      <vt:lpstr>Wingdings</vt:lpstr>
      <vt:lpstr>Wingdings 2</vt:lpstr>
      <vt:lpstr>Wingdings</vt:lpstr>
      <vt:lpstr>Arial</vt:lpstr>
      <vt:lpstr>Calibri Light</vt:lpstr>
      <vt:lpstr>Microsoft YaHei</vt:lpstr>
      <vt:lpstr>Arial Unicode MS</vt:lpstr>
      <vt:lpstr>Franklin Gothic Demi</vt:lpstr>
      <vt:lpstr>Segoe Print</vt:lpstr>
      <vt:lpstr>Franklin Gothic Book</vt:lpstr>
      <vt:lpstr>Calibri</vt:lpstr>
      <vt:lpstr>Candara</vt:lpstr>
      <vt:lpstr>Calibri Light</vt:lpstr>
      <vt:lpstr>Bahnschrift SemiBold SemiCondensed</vt:lpstr>
      <vt:lpstr>Bahnschrift SemiLight SemiCondensed</vt:lpstr>
      <vt:lpstr>Candara Light</vt:lpstr>
      <vt:lpstr>Cascadia Code SemiBold</vt:lpstr>
      <vt:lpstr>Cascadia Code SemiLight</vt:lpstr>
      <vt:lpstr>Comic Sans MS</vt:lpstr>
      <vt:lpstr>Cascadia Mono SemiLight</vt:lpstr>
      <vt:lpstr>Corbel Light</vt:lpstr>
      <vt:lpstr>Gadugi</vt:lpstr>
      <vt:lpstr>Gabriola</vt:lpstr>
      <vt:lpstr>Consolas</vt:lpstr>
      <vt:lpstr>华文中宋</vt:lpstr>
      <vt:lpstr>Bahnschrift</vt:lpstr>
      <vt:lpstr>Arial Black</vt:lpstr>
      <vt:lpstr>Cambria</vt:lpstr>
      <vt:lpstr>Cascadia Code ExtraLight</vt:lpstr>
      <vt:lpstr>Cascadia Code</vt:lpstr>
      <vt:lpstr>Ebrima</vt:lpstr>
      <vt:lpstr>Georgia</vt:lpstr>
      <vt:lpstr>Impact</vt:lpstr>
      <vt:lpstr>Ink Free</vt:lpstr>
      <vt:lpstr>Javanese Text</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WPS_1733065004</cp:lastModifiedBy>
  <cp:revision>27</cp:revision>
  <dcterms:created xsi:type="dcterms:W3CDTF">2021-05-26T16:50:00Z</dcterms:created>
  <dcterms:modified xsi:type="dcterms:W3CDTF">2025-02-21T16:21:43Z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4596E2416E684B97A97708A3398B3312_13</vt:lpwstr>
  </property>
  <property fmtid="{D5CDD505-2E9C-101B-9397-08002B2CF9AE}" pid="4" name="KSOProductBuildVer">
    <vt:lpwstr>2057-12.2.0.19821</vt:lpwstr>
  </property>
</Properties>
</file>