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8"/>
  </p:notesMasterIdLst>
  <p:sldIdLst>
    <p:sldId id="2076137335" r:id="rId3"/>
    <p:sldId id="2076137336" r:id="rId4"/>
    <p:sldId id="2076137331" r:id="rId5"/>
    <p:sldId id="2076137328" r:id="rId6"/>
    <p:sldId id="207613733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8C1D2-5D58-45F6-B079-DBFDA5C5631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2AC45-9CA1-4F7A-BEDB-3074257C98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9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common/storage-private-endpoints#conceptual-overview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private-link/create-private-endpoint-storage-port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https://docs.microsoft.com/en-us/azure/storage/common/storage-private-endpoints#conceptual-overview</a:t>
            </a:r>
            <a:br>
              <a:rPr lang="fr-FR" dirty="0"/>
            </a:br>
            <a:r>
              <a:rPr lang="fr-FR" dirty="0">
                <a:hlinkClick r:id="rId4"/>
              </a:rPr>
              <a:t>https://docs.microsoft.com/en-us/azure/private-link/create-private-endpoint-storage-portal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6B3C4D-D9A5-44CF-959A-B34B74FE773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58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jpe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789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Azure 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841" y="4847660"/>
            <a:ext cx="9602819" cy="745370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07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1493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638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391211061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174385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7933180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76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A446-4141-4FE6-B16E-BD791E9F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06310-8221-4BA3-B3CF-B144B0CE1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673574"/>
          </a:xfrm>
        </p:spPr>
        <p:txBody>
          <a:bodyPr/>
          <a:lstStyle>
            <a:lvl1pPr marL="0" indent="0">
              <a:buNone/>
              <a:defRPr sz="3200"/>
            </a:lvl1pPr>
            <a:lvl2pPr marL="457112" indent="0">
              <a:buNone/>
              <a:defRPr sz="2800"/>
            </a:lvl2pPr>
            <a:lvl3pPr marL="914225" indent="0">
              <a:buNone/>
              <a:defRPr sz="2400"/>
            </a:lvl3pPr>
            <a:lvl4pPr marL="1371337" indent="0">
              <a:buNone/>
              <a:defRPr sz="2000"/>
            </a:lvl4pPr>
            <a:lvl5pPr marL="1828449" indent="0">
              <a:buNone/>
              <a:defRPr sz="2000"/>
            </a:lvl5pPr>
            <a:lvl6pPr marL="2285561" indent="0">
              <a:buNone/>
              <a:defRPr sz="2000"/>
            </a:lvl6pPr>
            <a:lvl7pPr marL="2742674" indent="0">
              <a:buNone/>
              <a:defRPr sz="2000"/>
            </a:lvl7pPr>
            <a:lvl8pPr marL="3199785" indent="0">
              <a:buNone/>
              <a:defRPr sz="2000"/>
            </a:lvl8pPr>
            <a:lvl9pPr marL="365689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A6072-1F2A-4DD1-A79F-947CB0517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42731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A414-C7B5-46B0-83E8-C6BD414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A647-47D7-472B-B8BD-F0368A4CFF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EC765-C38B-4C00-8ACA-69BC5916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6CB3A-AD4A-4868-8649-8EBC49C4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D3F6-D7EE-487D-95C9-C8565302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1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4290-030C-4559-9E17-CE264015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D23F-8287-4BDB-BF76-473D8F93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20894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E3C71-C834-43DA-B7A0-7E7C05617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42731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FE7B3-2E90-49E1-B421-A609FA01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A647-47D7-472B-B8BD-F0368A4CFF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1E2B3-FF96-4A87-B988-0931302E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61431-E113-441A-A781-29ED6476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D3F6-D7EE-487D-95C9-C8565302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5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22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1" b="0" kern="1200" cap="none" spc="-147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13841" rtl="0" eaLnBrk="1" latinLnBrk="0" hangingPunct="1">
              <a:lnSpc>
                <a:spcPts val="5487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36381" y="6430938"/>
            <a:ext cx="11326085" cy="94962"/>
            <a:chOff x="445128" y="6559056"/>
            <a:chExt cx="11553197" cy="968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68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tx1"/>
                  </a:solidFill>
                </a:rPr>
                <a:t>© Microsoft Corporation</a:t>
              </a:r>
              <a:endParaRPr lang="en-US" sz="784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434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36381" y="6430938"/>
            <a:ext cx="11326085" cy="94962"/>
            <a:chOff x="445128" y="6559056"/>
            <a:chExt cx="11553197" cy="968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68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9598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4847661"/>
            <a:ext cx="9609045" cy="727892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32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36382" y="6430905"/>
            <a:ext cx="11326085" cy="94962"/>
            <a:chOff x="445128" y="6559056"/>
            <a:chExt cx="11553197" cy="968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68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999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790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4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Azure 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841" y="4847660"/>
            <a:ext cx="9602819" cy="745370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371"/>
            </a:lvl3pPr>
            <a:lvl4pPr>
              <a:defRPr sz="1371"/>
            </a:lvl4pPr>
            <a:lvl5pPr>
              <a:defRPr sz="1028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2" y="4847661"/>
            <a:ext cx="9609045" cy="727892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1"/>
            </a:lvl3pPr>
            <a:lvl4pPr>
              <a:defRPr sz="1371"/>
            </a:lvl4pPr>
            <a:lvl5pPr>
              <a:defRPr sz="1028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2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4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84" y="47379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75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978148-DDB8-4B1B-91B8-28130218C58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436475" cy="69945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D04DB2-79EC-4907-BD28-E17FB4AFB5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49423" y="0"/>
              <a:ext cx="10187052" cy="699452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454DF9-A0C8-42EE-B1B3-2A57EC8ACE0B}"/>
                </a:ext>
              </a:extLst>
            </p:cNvPr>
            <p:cNvSpPr/>
            <p:nvPr userDrawn="1"/>
          </p:nvSpPr>
          <p:spPr bwMode="auto">
            <a:xfrm>
              <a:off x="0" y="-1"/>
              <a:ext cx="2408238" cy="6994525"/>
            </a:xfrm>
            <a:prstGeom prst="rect">
              <a:avLst/>
            </a:prstGeom>
            <a:solidFill>
              <a:srgbClr val="E2E3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26424" y="2128263"/>
            <a:ext cx="7477989" cy="35862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252" y="4495237"/>
            <a:ext cx="6507352" cy="727892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1"/>
            </a:lvl3pPr>
            <a:lvl4pPr>
              <a:defRPr sz="1371"/>
            </a:lvl4pPr>
            <a:lvl5pPr>
              <a:defRPr sz="1028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802" y="2677570"/>
            <a:ext cx="6564802" cy="1793104"/>
          </a:xfrm>
          <a:noFill/>
        </p:spPr>
        <p:txBody>
          <a:bodyPr lIns="0" tIns="0" rIns="0" bIns="182880" anchor="b" anchorCtr="0"/>
          <a:lstStyle>
            <a:lvl1pPr>
              <a:defRPr sz="4704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 title or event 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0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978148-DDB8-4B1B-91B8-28130218C58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436475" cy="69945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D04DB2-79EC-4907-BD28-E17FB4AFB5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49423" y="0"/>
              <a:ext cx="10187052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454DF9-A0C8-42EE-B1B3-2A57EC8ACE0B}"/>
                </a:ext>
              </a:extLst>
            </p:cNvPr>
            <p:cNvSpPr/>
            <p:nvPr userDrawn="1"/>
          </p:nvSpPr>
          <p:spPr bwMode="auto">
            <a:xfrm>
              <a:off x="0" y="-1"/>
              <a:ext cx="2408238" cy="6994525"/>
            </a:xfrm>
            <a:prstGeom prst="rect">
              <a:avLst/>
            </a:prstGeom>
            <a:solidFill>
              <a:srgbClr val="E2E3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28682" y="2161468"/>
            <a:ext cx="7477989" cy="358620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252" y="4495237"/>
            <a:ext cx="6507352" cy="724246"/>
          </a:xfrm>
        </p:spPr>
        <p:txBody>
          <a:bodyPr/>
          <a:lstStyle>
            <a:lvl1pPr>
              <a:defRPr sz="1765">
                <a:solidFill>
                  <a:schemeClr val="tx1"/>
                </a:solidFill>
              </a:defRPr>
            </a:lvl1pPr>
            <a:lvl2pPr>
              <a:defRPr sz="1765">
                <a:solidFill>
                  <a:schemeClr val="tx1"/>
                </a:solidFill>
              </a:defRPr>
            </a:lvl2pPr>
            <a:lvl3pPr>
              <a:defRPr sz="1371"/>
            </a:lvl3pPr>
            <a:lvl4pPr>
              <a:defRPr sz="1371"/>
            </a:lvl4pPr>
            <a:lvl5pPr>
              <a:defRPr sz="1028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802" y="2677570"/>
            <a:ext cx="6564802" cy="1793104"/>
          </a:xfrm>
          <a:noFill/>
        </p:spPr>
        <p:txBody>
          <a:bodyPr lIns="0" tIns="0" rIns="0" bIns="182880" anchor="b" anchorCtr="0"/>
          <a:lstStyle>
            <a:lvl1pPr>
              <a:defRPr sz="4704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 title or event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011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1168944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4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233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54" indent="0">
              <a:buNone/>
              <a:defRPr sz="1765"/>
            </a:lvl2pPr>
            <a:lvl3pPr marL="448107" indent="0">
              <a:buNone/>
              <a:defRPr sz="1765"/>
            </a:lvl3pPr>
            <a:lvl4pPr marL="672161" indent="0">
              <a:buNone/>
              <a:defRPr sz="1765"/>
            </a:lvl4pPr>
            <a:lvl5pPr marL="896214" indent="0">
              <a:buNone/>
              <a:defRPr sz="1765"/>
            </a:lvl5pPr>
          </a:lstStyle>
          <a:p>
            <a:pPr lvl="0"/>
            <a:r>
              <a:rPr lang="en-US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1033360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803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51389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1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1" spc="0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6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5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156343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8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51389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1" b="0" spc="0" baseline="0">
                <a:solidFill>
                  <a:schemeClr val="tx2"/>
                </a:solidFill>
                <a:latin typeface="+mj-lt"/>
              </a:defRPr>
            </a:lvl1pPr>
            <a:lvl2pPr marL="280067" marR="0" indent="-280067" algn="l" defTabSz="914192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067" marR="0" lvl="1" indent="-280067" algn="l" defTabSz="914192" rtl="0" eaLnBrk="1" fontAlgn="auto" latinLnBrk="0" hangingPunct="1">
              <a:lnSpc>
                <a:spcPts val="1765"/>
              </a:lnSpc>
              <a:spcBef>
                <a:spcPts val="1175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067" marR="0" lvl="1" indent="-280067" algn="l" defTabSz="914192" rtl="0" eaLnBrk="1" fontAlgn="auto" latinLnBrk="0" hangingPunct="1">
              <a:lnSpc>
                <a:spcPts val="1765"/>
              </a:lnSpc>
              <a:spcBef>
                <a:spcPts val="1175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50" y="3151389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1" b="0" spc="0" baseline="0">
                <a:solidFill>
                  <a:schemeClr val="tx2"/>
                </a:solidFill>
                <a:latin typeface="+mj-lt"/>
              </a:defRPr>
            </a:lvl1pPr>
            <a:lvl2pPr marL="280067" marR="0" indent="-280067" algn="l" defTabSz="914192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067" marR="0" lvl="1" indent="-280067" algn="l" defTabSz="914192" rtl="0" eaLnBrk="1" fontAlgn="auto" latinLnBrk="0" hangingPunct="1">
              <a:lnSpc>
                <a:spcPts val="1765"/>
              </a:lnSpc>
              <a:spcBef>
                <a:spcPts val="1175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067" marR="0" lvl="1" indent="-280067" algn="l" defTabSz="914192" rtl="0" eaLnBrk="1" fontAlgn="auto" latinLnBrk="0" hangingPunct="1">
              <a:lnSpc>
                <a:spcPts val="1765"/>
              </a:lnSpc>
              <a:spcBef>
                <a:spcPts val="1175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1" y="3151389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1" b="0" spc="0" baseline="0">
                <a:solidFill>
                  <a:schemeClr val="tx2"/>
                </a:solidFill>
                <a:latin typeface="+mj-lt"/>
              </a:defRPr>
            </a:lvl1pPr>
            <a:lvl2pPr marL="280067" marR="0" indent="-280067" algn="l" defTabSz="914192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067" marR="0" lvl="1" indent="-280067" algn="l" defTabSz="914192" rtl="0" eaLnBrk="1" fontAlgn="auto" latinLnBrk="0" hangingPunct="1">
              <a:lnSpc>
                <a:spcPts val="1765"/>
              </a:lnSpc>
              <a:spcBef>
                <a:spcPts val="1175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067" marR="0" lvl="1" indent="-280067" algn="l" defTabSz="914192" rtl="0" eaLnBrk="1" fontAlgn="auto" latinLnBrk="0" hangingPunct="1">
              <a:lnSpc>
                <a:spcPts val="1765"/>
              </a:lnSpc>
              <a:spcBef>
                <a:spcPts val="1175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767574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6" y="2363624"/>
            <a:ext cx="3618381" cy="248362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1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2" y="2363624"/>
            <a:ext cx="3618381" cy="248362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1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71719414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9" y="1599725"/>
            <a:ext cx="3609417" cy="309939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4927922"/>
            <a:ext cx="3618381" cy="120122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1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4" y="4927922"/>
            <a:ext cx="3618381" cy="120122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1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40" y="1599725"/>
            <a:ext cx="3609417" cy="309939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4" y="1599722"/>
            <a:ext cx="3609417" cy="3099394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2" y="4927922"/>
            <a:ext cx="3618381" cy="120122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1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6087074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978148-DDB8-4B1B-91B8-28130218C58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436475" cy="69945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D04DB2-79EC-4907-BD28-E17FB4AFB5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49423" y="0"/>
              <a:ext cx="10187052" cy="699452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454DF9-A0C8-42EE-B1B3-2A57EC8ACE0B}"/>
                </a:ext>
              </a:extLst>
            </p:cNvPr>
            <p:cNvSpPr/>
            <p:nvPr userDrawn="1"/>
          </p:nvSpPr>
          <p:spPr bwMode="auto">
            <a:xfrm>
              <a:off x="0" y="-1"/>
              <a:ext cx="2408238" cy="6994525"/>
            </a:xfrm>
            <a:prstGeom prst="rect">
              <a:avLst/>
            </a:prstGeom>
            <a:solidFill>
              <a:srgbClr val="E2E3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26424" y="2128263"/>
            <a:ext cx="7477989" cy="35862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252" y="4495237"/>
            <a:ext cx="6507352" cy="727892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802" y="2677570"/>
            <a:ext cx="6564802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 title or event 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73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7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9"/>
            <a:ext cx="1693247" cy="2817053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1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marL="0" marR="0" lvl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1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marL="0" marR="0" lvl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3" y="3167818"/>
            <a:ext cx="1693247" cy="2803460"/>
          </a:xfrm>
        </p:spPr>
        <p:txBody>
          <a:bodyPr lIns="0" tIns="0" rIns="0" bIns="0"/>
          <a:lstStyle>
            <a:lvl1pPr marL="0" marR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1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marL="0" marR="0" lvl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6" y="3167818"/>
            <a:ext cx="1693247" cy="2803460"/>
          </a:xfrm>
        </p:spPr>
        <p:txBody>
          <a:bodyPr lIns="0" tIns="0" rIns="0" bIns="0"/>
          <a:lstStyle>
            <a:lvl1pPr marL="0" marR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1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marL="0" marR="0" lvl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1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marL="0" marR="0" lvl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1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marL="0" marR="0" lvl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7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3" y="2158887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6" y="2158887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7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7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7"/>
            <a:ext cx="256787" cy="258381"/>
          </a:xfrm>
        </p:spPr>
        <p:txBody>
          <a:bodyPr tIns="0" bIns="0"/>
          <a:lstStyle>
            <a:lvl1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4" y="2025027"/>
            <a:ext cx="256787" cy="258381"/>
          </a:xfrm>
        </p:spPr>
        <p:txBody>
          <a:bodyPr tIns="0" bIns="0"/>
          <a:lstStyle>
            <a:lvl1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2" y="2025027"/>
            <a:ext cx="256787" cy="258381"/>
          </a:xfrm>
        </p:spPr>
        <p:txBody>
          <a:bodyPr tIns="0" bIns="0"/>
          <a:lstStyle>
            <a:lvl1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3" y="2025027"/>
            <a:ext cx="256787" cy="258381"/>
          </a:xfrm>
        </p:spPr>
        <p:txBody>
          <a:bodyPr tIns="0" bIns="0"/>
          <a:lstStyle>
            <a:lvl1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4" y="2025027"/>
            <a:ext cx="256787" cy="258381"/>
          </a:xfrm>
        </p:spPr>
        <p:txBody>
          <a:bodyPr tIns="0" bIns="0"/>
          <a:lstStyle>
            <a:lvl1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7"/>
            <a:ext cx="256787" cy="258381"/>
          </a:xfrm>
        </p:spPr>
        <p:txBody>
          <a:bodyPr tIns="0" bIns="0"/>
          <a:lstStyle>
            <a:lvl1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3927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5914393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23122313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3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4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89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65212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3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4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89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53847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9508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1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6" y="1922588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260204751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6" y="2158886"/>
            <a:ext cx="3618381" cy="2540231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2" y="2158886"/>
            <a:ext cx="3607487" cy="2540231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6"/>
            <a:ext cx="3623050" cy="2540231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4927922"/>
            <a:ext cx="3618381" cy="1201226"/>
          </a:xfrm>
        </p:spPr>
        <p:txBody>
          <a:bodyPr lIns="0" tIns="0" rIns="0" bIns="0"/>
          <a:lstStyle>
            <a:lvl1pPr marL="0" marR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1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marL="0" marR="0" lvl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40" y="4927922"/>
            <a:ext cx="3618381" cy="1201226"/>
          </a:xfrm>
        </p:spPr>
        <p:txBody>
          <a:bodyPr lIns="0" tIns="0" rIns="0" bIns="0"/>
          <a:lstStyle>
            <a:lvl1pPr marL="0" marR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1">
                <a:solidFill>
                  <a:schemeClr val="tx2"/>
                </a:solidFill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marL="0" marR="0" lvl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4" y="4927922"/>
            <a:ext cx="3618381" cy="1201226"/>
          </a:xfrm>
        </p:spPr>
        <p:txBody>
          <a:bodyPr lIns="0" tIns="0" rIns="0" bIns="0"/>
          <a:lstStyle>
            <a:lvl1pPr marL="0" marR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1">
                <a:solidFill>
                  <a:schemeClr val="tx2"/>
                </a:solidFill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marL="0" marR="0" lvl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90186246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5" y="418151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803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8"/>
            <a:ext cx="4758210" cy="2521331"/>
          </a:xfrm>
        </p:spPr>
        <p:txBody>
          <a:bodyPr lIns="0" tIns="0" rIns="0" bIns="0"/>
          <a:lstStyle>
            <a:lvl1pPr marL="280067" indent="-280067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1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60" y="3421010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7436882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5" y="418151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60" y="3421010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3" y="2000737"/>
            <a:ext cx="1693247" cy="303422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1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marL="0" marR="0" lvl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9" y="2000737"/>
            <a:ext cx="1693247" cy="303422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1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marL="0" marR="0" lvl="0" indent="0" algn="l" defTabSz="91419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57354927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50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5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90903319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7" y="1950781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3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5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192" rtl="0" eaLnBrk="1" fontAlgn="auto" latinLnBrk="0" hangingPunct="1">
              <a:lnSpc>
                <a:spcPts val="117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3" y="5857162"/>
            <a:ext cx="3607487" cy="297774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5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3" y="1950781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3" y="1950781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2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2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4" y="5670382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4" y="5857162"/>
            <a:ext cx="3607487" cy="297774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5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3456473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66432120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6" y="3924853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34342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5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6" y="1845278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3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171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2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23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0" b="0" kern="1200" cap="none" spc="-147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13665" rtl="0" eaLnBrk="1" latinLnBrk="0" hangingPunct="1">
              <a:lnSpc>
                <a:spcPts val="5486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36382" y="6430905"/>
            <a:ext cx="11326085" cy="94962"/>
            <a:chOff x="445128" y="6559056"/>
            <a:chExt cx="11553197" cy="968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68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tx1"/>
                  </a:solidFill>
                </a:rPr>
                <a:t>© Microsoft Corporation</a:t>
              </a:r>
              <a:endParaRPr lang="en-US" sz="784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36382" y="6430905"/>
            <a:ext cx="11326085" cy="94962"/>
            <a:chOff x="445128" y="6559056"/>
            <a:chExt cx="11553197" cy="968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68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21357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36381" y="6430938"/>
            <a:ext cx="11326085" cy="94962"/>
            <a:chOff x="445128" y="6559056"/>
            <a:chExt cx="11553197" cy="968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68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78528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AD45-5510-40D6-8DF5-B6EF739B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78" y="457200"/>
            <a:ext cx="10848422" cy="553998"/>
          </a:xfrm>
        </p:spPr>
        <p:txBody>
          <a:bodyPr>
            <a:noAutofit/>
          </a:bodyPr>
          <a:lstStyle>
            <a:lvl1pPr>
              <a:defRPr sz="36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3BA0-146D-42C7-9D35-B6D84A0F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386348"/>
            <a:ext cx="10805160" cy="47906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1705-4EFA-4602-97D3-8AE4DE31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EA647-47D7-472B-B8BD-F0368A4CFF40}" type="datetimeFigureOut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4E58-0220-4F1E-A132-5E2C22B5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E606F-4BC2-49E9-8F29-73B5EC99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CD3F6-D7EE-487D-95C9-C85653023146}" type="slidenum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0249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43940" y="6471673"/>
            <a:ext cx="284490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EA2D-13DB-4BA1-9DA1-8ED54A2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910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25380144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92423036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227061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8"/>
            <a:ext cx="1693247" cy="277879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173227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4048761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/>
              <a:t>H2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B1 Segoe UI Regular 20/24 </a:t>
            </a:r>
          </a:p>
          <a:p>
            <a:pPr lvl="1"/>
            <a:endParaRPr lang="en-US"/>
          </a:p>
          <a:p>
            <a:pPr lvl="2"/>
            <a:r>
              <a:rPr lang="en-US"/>
              <a:t>H3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B2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H4 Segoe UI Bold 10/12</a:t>
            </a:r>
          </a:p>
          <a:p>
            <a:pPr lvl="6"/>
            <a:r>
              <a:rPr lang="en-US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6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5" y="556382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5" y="1817560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/>
              <a:t>H2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B1 Segoe UI Regular 20/24 </a:t>
            </a:r>
          </a:p>
          <a:p>
            <a:pPr lvl="1"/>
            <a:endParaRPr lang="en-US"/>
          </a:p>
          <a:p>
            <a:pPr lvl="2"/>
            <a:r>
              <a:rPr lang="en-US"/>
              <a:t>H3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B2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H4 Segoe UI Bold 10/12</a:t>
            </a:r>
          </a:p>
          <a:p>
            <a:pPr lvl="6"/>
            <a:r>
              <a:rPr lang="en-US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32278" y="2842060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</p:sldLayoutIdLst>
  <p:transition>
    <p:fade/>
  </p:transition>
  <p:hf sldNum="0" hdr="0" dt="0"/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5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477" indent="0" algn="l" defTabSz="914192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19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5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private-link" TargetMode="External"/><Relationship Id="rId2" Type="http://schemas.openxmlformats.org/officeDocument/2006/relationships/hyperlink" Target="https://docs.microsoft.com/en-us/azure/private-link/private-link-overview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zure.microsoft.com/fr-fr/blog/announcing-azure-private-link/" TargetMode="External"/><Relationship Id="rId4" Type="http://schemas.openxmlformats.org/officeDocument/2006/relationships/hyperlink" Target="https://docs.microsoft.com/en-us/azure/virtual-network/virtual-network-service-endpoints-overvie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jpe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47" Type="http://schemas.openxmlformats.org/officeDocument/2006/relationships/image" Target="../media/image62.svg"/><Relationship Id="rId50" Type="http://schemas.openxmlformats.org/officeDocument/2006/relationships/image" Target="../media/image65.sv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1.jpeg"/><Relationship Id="rId29" Type="http://schemas.openxmlformats.org/officeDocument/2006/relationships/image" Target="../media/image44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3" Type="http://schemas.openxmlformats.org/officeDocument/2006/relationships/image" Target="../media/image68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52" Type="http://schemas.openxmlformats.org/officeDocument/2006/relationships/image" Target="../media/image6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jpeg"/><Relationship Id="rId22" Type="http://schemas.openxmlformats.org/officeDocument/2006/relationships/image" Target="../media/image37.png"/><Relationship Id="rId27" Type="http://schemas.openxmlformats.org/officeDocument/2006/relationships/image" Target="../media/image42.jpe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image" Target="../media/image63.jpeg"/><Relationship Id="rId8" Type="http://schemas.openxmlformats.org/officeDocument/2006/relationships/image" Target="../media/image23.png"/><Relationship Id="rId51" Type="http://schemas.openxmlformats.org/officeDocument/2006/relationships/image" Target="../media/image66.png"/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svg"/><Relationship Id="rId33" Type="http://schemas.openxmlformats.org/officeDocument/2006/relationships/image" Target="../media/image48.png"/><Relationship Id="rId38" Type="http://schemas.openxmlformats.org/officeDocument/2006/relationships/image" Target="../media/image53.jpeg"/><Relationship Id="rId46" Type="http://schemas.openxmlformats.org/officeDocument/2006/relationships/image" Target="../media/image61.png"/><Relationship Id="rId20" Type="http://schemas.openxmlformats.org/officeDocument/2006/relationships/image" Target="../media/image35.png"/><Relationship Id="rId41" Type="http://schemas.openxmlformats.org/officeDocument/2006/relationships/image" Target="../media/image56.png"/><Relationship Id="rId54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44F0-2A69-4716-9691-3A7649FF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6" y="620429"/>
            <a:ext cx="11306469" cy="397545"/>
          </a:xfrm>
        </p:spPr>
        <p:txBody>
          <a:bodyPr/>
          <a:lstStyle/>
          <a:p>
            <a:r>
              <a:rPr lang="en-US" dirty="0"/>
              <a:t>What is Azure Private Link ?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9973A-6F9D-48E8-89D9-1D5C0AE78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796" y="1923015"/>
            <a:ext cx="11304865" cy="2749984"/>
          </a:xfrm>
        </p:spPr>
        <p:txBody>
          <a:bodyPr/>
          <a:lstStyle/>
          <a:p>
            <a:pPr marL="457112" indent="-457112">
              <a:buFont typeface="+mj-lt"/>
              <a:buAutoNum type="arabicPeriod"/>
            </a:pPr>
            <a:r>
              <a:rPr lang="en-US" dirty="0"/>
              <a:t>Azure Private Link enables you to access Azure PaaS Services (ex, Azure SQL Database, Azure Container Registry, Azure Key Vault) and Azure hosted customer-owned/partner services over a private endpoint in your virtual network.</a:t>
            </a:r>
          </a:p>
          <a:p>
            <a:pPr marL="457112" indent="-457112">
              <a:buFont typeface="+mj-lt"/>
              <a:buAutoNum type="arabicPeriod"/>
            </a:pPr>
            <a:endParaRPr lang="en-US" dirty="0"/>
          </a:p>
          <a:p>
            <a:pPr marL="457112" indent="-457112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Privately access services on the Azure platform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Connect your virtual network to services in Azure without a public IP address at the source or destination. </a:t>
            </a:r>
          </a:p>
          <a:p>
            <a:pPr marL="457112" indent="-457112">
              <a:buFont typeface="+mj-lt"/>
              <a:buAutoNum type="arabicPeriod"/>
            </a:pPr>
            <a:endParaRPr lang="en-US" b="1" i="0" u="none" strike="noStrik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457112" indent="-457112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On-premises and peered networks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Access services running in Azure from on-premises over ExpressRoute private peering, VPN tunnels, and peered virtual networks using private endpoints.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0CAF7-CE05-433C-862C-009FE30753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40" y="4587791"/>
            <a:ext cx="11304865" cy="1828834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https://docs.microsoft.com/en-us/azure/private-link/private-link-overview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hlinkClick r:id="rId3"/>
              </a:rPr>
              <a:t>https://azure.microsoft.com/en-us/pricing/details/private-link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hlinkClick r:id="rId4"/>
              </a:rPr>
              <a:t>https://docs.microsoft.com/en-us/azure/virtual-network/virtual-network-service-endpoints-overview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hlinkClick r:id="rId5"/>
              </a:rPr>
              <a:t>https://azure.microsoft.com/fr-fr/blog/announcing-azure-private-link/</a:t>
            </a:r>
            <a:endParaRPr lang="fr-FR" dirty="0"/>
          </a:p>
          <a:p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E811B-3636-48EB-BAF9-2D5E864F9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341" y="5309414"/>
            <a:ext cx="11304865" cy="14388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25E3-2E13-42A0-8133-E0EA00AC2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628792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1966-609E-4D61-96C9-9E03ED8F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Private Link ?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17753-82BD-4F72-8641-3B2432B49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6B0536-80F9-4769-9B02-45B4ED906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81" y="1294535"/>
            <a:ext cx="8336438" cy="5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376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Picture 5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5C5303-DE4B-4C0E-81D6-5D257BF74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085" y="123225"/>
            <a:ext cx="360000" cy="360000"/>
          </a:xfrm>
          <a:prstGeom prst="rect">
            <a:avLst/>
          </a:prstGeom>
        </p:spPr>
      </p:pic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78E50642-39EC-46D0-B5CA-0C833D16D873}"/>
              </a:ext>
            </a:extLst>
          </p:cNvPr>
          <p:cNvSpPr/>
          <p:nvPr/>
        </p:nvSpPr>
        <p:spPr bwMode="auto">
          <a:xfrm>
            <a:off x="3817709" y="1240951"/>
            <a:ext cx="8160499" cy="5396163"/>
          </a:xfrm>
          <a:prstGeom prst="roundRect">
            <a:avLst>
              <a:gd name="adj" fmla="val 2052"/>
            </a:avLst>
          </a:prstGeom>
          <a:solidFill>
            <a:srgbClr val="0078D4">
              <a:alpha val="1000"/>
            </a:srgbClr>
          </a:solidFill>
          <a:ln w="12700">
            <a:solidFill>
              <a:srgbClr val="0078D4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55396670-9EA2-4520-B56F-3F827E2D37C0}"/>
              </a:ext>
            </a:extLst>
          </p:cNvPr>
          <p:cNvSpPr/>
          <p:nvPr/>
        </p:nvSpPr>
        <p:spPr bwMode="auto">
          <a:xfrm>
            <a:off x="4016059" y="3699868"/>
            <a:ext cx="7784259" cy="2848841"/>
          </a:xfrm>
          <a:prstGeom prst="roundRect">
            <a:avLst>
              <a:gd name="adj" fmla="val 3125"/>
            </a:avLst>
          </a:prstGeom>
          <a:solidFill>
            <a:srgbClr val="0078D4">
              <a:alpha val="1000"/>
            </a:srgbClr>
          </a:solidFill>
          <a:ln w="12700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496" name="Rectangle: Rounded Corners 495">
            <a:extLst>
              <a:ext uri="{FF2B5EF4-FFF2-40B4-BE49-F238E27FC236}">
                <a16:creationId xmlns:a16="http://schemas.microsoft.com/office/drawing/2014/main" id="{398013BF-89AC-4334-B2CE-E0E866B5470B}"/>
              </a:ext>
            </a:extLst>
          </p:cNvPr>
          <p:cNvSpPr/>
          <p:nvPr/>
        </p:nvSpPr>
        <p:spPr bwMode="auto">
          <a:xfrm>
            <a:off x="4016061" y="1333926"/>
            <a:ext cx="7815866" cy="1810129"/>
          </a:xfrm>
          <a:prstGeom prst="roundRect">
            <a:avLst>
              <a:gd name="adj" fmla="val 3125"/>
            </a:avLst>
          </a:prstGeom>
          <a:solidFill>
            <a:srgbClr val="0078D4">
              <a:alpha val="1000"/>
            </a:srgbClr>
          </a:solidFill>
          <a:ln w="12700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8" name="Rectangle: Rounded Corners 117">
            <a:extLst>
              <a:ext uri="{FF2B5EF4-FFF2-40B4-BE49-F238E27FC236}">
                <a16:creationId xmlns:a16="http://schemas.microsoft.com/office/drawing/2014/main" id="{1207D2D0-B6E5-4C4C-8744-48449FFB1C10}"/>
              </a:ext>
            </a:extLst>
          </p:cNvPr>
          <p:cNvSpPr/>
          <p:nvPr/>
        </p:nvSpPr>
        <p:spPr bwMode="auto">
          <a:xfrm>
            <a:off x="455996" y="2639284"/>
            <a:ext cx="2995928" cy="2808572"/>
          </a:xfrm>
          <a:prstGeom prst="roundRect">
            <a:avLst>
              <a:gd name="adj" fmla="val 3125"/>
            </a:avLst>
          </a:prstGeom>
          <a:noFill/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24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385E3E-BBC7-45B7-A603-DC0EEB0EBF2F}"/>
              </a:ext>
            </a:extLst>
          </p:cNvPr>
          <p:cNvSpPr txBox="1">
            <a:spLocks/>
          </p:cNvSpPr>
          <p:nvPr/>
        </p:nvSpPr>
        <p:spPr>
          <a:xfrm>
            <a:off x="547206" y="2726525"/>
            <a:ext cx="883449" cy="3201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0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On-premises infrastructure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07104F-4B9E-4931-83D0-2A17506C2CAC}"/>
              </a:ext>
            </a:extLst>
          </p:cNvPr>
          <p:cNvGrpSpPr/>
          <p:nvPr/>
        </p:nvGrpSpPr>
        <p:grpSpPr>
          <a:xfrm>
            <a:off x="2785460" y="3526596"/>
            <a:ext cx="519427" cy="583618"/>
            <a:chOff x="9518397" y="902636"/>
            <a:chExt cx="509288" cy="572226"/>
          </a:xfrm>
        </p:grpSpPr>
        <p:sp>
          <p:nvSpPr>
            <p:cNvPr id="12" name="Rectangle: Rounded Corners 118">
              <a:extLst>
                <a:ext uri="{FF2B5EF4-FFF2-40B4-BE49-F238E27FC236}">
                  <a16:creationId xmlns:a16="http://schemas.microsoft.com/office/drawing/2014/main" id="{3D150669-CBB9-4DD8-86EE-3B9C6B27B7F7}"/>
                </a:ext>
              </a:extLst>
            </p:cNvPr>
            <p:cNvSpPr/>
            <p:nvPr/>
          </p:nvSpPr>
          <p:spPr bwMode="auto">
            <a:xfrm>
              <a:off x="9571873" y="1072526"/>
              <a:ext cx="402336" cy="402336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EF07853-3AB9-44A1-B4EF-A11341134B0D}"/>
                </a:ext>
              </a:extLst>
            </p:cNvPr>
            <p:cNvGrpSpPr/>
            <p:nvPr/>
          </p:nvGrpSpPr>
          <p:grpSpPr>
            <a:xfrm>
              <a:off x="9518397" y="902636"/>
              <a:ext cx="509288" cy="499400"/>
              <a:chOff x="10002887" y="3809759"/>
              <a:chExt cx="509288" cy="499400"/>
            </a:xfrm>
          </p:grpSpPr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2E13D9F1-9E44-436E-92C0-F3E42A967A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02887" y="3809759"/>
                <a:ext cx="509288" cy="123096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Service-X</a:t>
                </a: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F83C2D2A-9D27-4E1E-9CD3-91DC383B5B9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>
                <a:off x="10099248" y="4052476"/>
                <a:ext cx="316567" cy="256683"/>
              </a:xfrm>
              <a:custGeom>
                <a:avLst/>
                <a:gdLst>
                  <a:gd name="T0" fmla="*/ 600 w 1107"/>
                  <a:gd name="T1" fmla="*/ 625 h 897"/>
                  <a:gd name="T2" fmla="*/ 649 w 1107"/>
                  <a:gd name="T3" fmla="*/ 567 h 897"/>
                  <a:gd name="T4" fmla="*/ 727 w 1107"/>
                  <a:gd name="T5" fmla="*/ 482 h 897"/>
                  <a:gd name="T6" fmla="*/ 601 w 1107"/>
                  <a:gd name="T7" fmla="*/ 434 h 897"/>
                  <a:gd name="T8" fmla="*/ 628 w 1107"/>
                  <a:gd name="T9" fmla="*/ 305 h 897"/>
                  <a:gd name="T10" fmla="*/ 547 w 1107"/>
                  <a:gd name="T11" fmla="*/ 240 h 897"/>
                  <a:gd name="T12" fmla="*/ 427 w 1107"/>
                  <a:gd name="T13" fmla="*/ 287 h 897"/>
                  <a:gd name="T14" fmla="*/ 368 w 1107"/>
                  <a:gd name="T15" fmla="*/ 170 h 897"/>
                  <a:gd name="T16" fmla="*/ 285 w 1107"/>
                  <a:gd name="T17" fmla="*/ 263 h 897"/>
                  <a:gd name="T18" fmla="*/ 241 w 1107"/>
                  <a:gd name="T19" fmla="*/ 313 h 897"/>
                  <a:gd name="T20" fmla="*/ 139 w 1107"/>
                  <a:gd name="T21" fmla="*/ 281 h 897"/>
                  <a:gd name="T22" fmla="*/ 79 w 1107"/>
                  <a:gd name="T23" fmla="*/ 355 h 897"/>
                  <a:gd name="T24" fmla="*/ 132 w 1107"/>
                  <a:gd name="T25" fmla="*/ 446 h 897"/>
                  <a:gd name="T26" fmla="*/ 83 w 1107"/>
                  <a:gd name="T27" fmla="*/ 505 h 897"/>
                  <a:gd name="T28" fmla="*/ 5 w 1107"/>
                  <a:gd name="T29" fmla="*/ 590 h 897"/>
                  <a:gd name="T30" fmla="*/ 132 w 1107"/>
                  <a:gd name="T31" fmla="*/ 638 h 897"/>
                  <a:gd name="T32" fmla="*/ 145 w 1107"/>
                  <a:gd name="T33" fmla="*/ 669 h 897"/>
                  <a:gd name="T34" fmla="*/ 110 w 1107"/>
                  <a:gd name="T35" fmla="*/ 793 h 897"/>
                  <a:gd name="T36" fmla="*/ 230 w 1107"/>
                  <a:gd name="T37" fmla="*/ 781 h 897"/>
                  <a:gd name="T38" fmla="*/ 306 w 1107"/>
                  <a:gd name="T39" fmla="*/ 785 h 897"/>
                  <a:gd name="T40" fmla="*/ 346 w 1107"/>
                  <a:gd name="T41" fmla="*/ 878 h 897"/>
                  <a:gd name="T42" fmla="*/ 440 w 1107"/>
                  <a:gd name="T43" fmla="*/ 872 h 897"/>
                  <a:gd name="T44" fmla="*/ 466 w 1107"/>
                  <a:gd name="T45" fmla="*/ 764 h 897"/>
                  <a:gd name="T46" fmla="*/ 539 w 1107"/>
                  <a:gd name="T47" fmla="*/ 755 h 897"/>
                  <a:gd name="T48" fmla="*/ 659 w 1107"/>
                  <a:gd name="T49" fmla="*/ 743 h 897"/>
                  <a:gd name="T50" fmla="*/ 263 w 1107"/>
                  <a:gd name="T51" fmla="*/ 452 h 897"/>
                  <a:gd name="T52" fmla="*/ 281 w 1107"/>
                  <a:gd name="T53" fmla="*/ 633 h 897"/>
                  <a:gd name="T54" fmla="*/ 1002 w 1107"/>
                  <a:gd name="T55" fmla="*/ 332 h 897"/>
                  <a:gd name="T56" fmla="*/ 1043 w 1107"/>
                  <a:gd name="T57" fmla="*/ 304 h 897"/>
                  <a:gd name="T58" fmla="*/ 1107 w 1107"/>
                  <a:gd name="T59" fmla="*/ 266 h 897"/>
                  <a:gd name="T60" fmla="*/ 1037 w 1107"/>
                  <a:gd name="T61" fmla="*/ 213 h 897"/>
                  <a:gd name="T62" fmla="*/ 1077 w 1107"/>
                  <a:gd name="T63" fmla="*/ 138 h 897"/>
                  <a:gd name="T64" fmla="*/ 1038 w 1107"/>
                  <a:gd name="T65" fmla="*/ 83 h 897"/>
                  <a:gd name="T66" fmla="*/ 956 w 1107"/>
                  <a:gd name="T67" fmla="*/ 91 h 897"/>
                  <a:gd name="T68" fmla="*/ 940 w 1107"/>
                  <a:gd name="T69" fmla="*/ 7 h 897"/>
                  <a:gd name="T70" fmla="*/ 872 w 1107"/>
                  <a:gd name="T71" fmla="*/ 50 h 897"/>
                  <a:gd name="T72" fmla="*/ 836 w 1107"/>
                  <a:gd name="T73" fmla="*/ 74 h 897"/>
                  <a:gd name="T74" fmla="*/ 778 w 1107"/>
                  <a:gd name="T75" fmla="*/ 35 h 897"/>
                  <a:gd name="T76" fmla="*/ 728 w 1107"/>
                  <a:gd name="T77" fmla="*/ 70 h 897"/>
                  <a:gd name="T78" fmla="*/ 744 w 1107"/>
                  <a:gd name="T79" fmla="*/ 136 h 897"/>
                  <a:gd name="T80" fmla="*/ 703 w 1107"/>
                  <a:gd name="T81" fmla="*/ 164 h 897"/>
                  <a:gd name="T82" fmla="*/ 640 w 1107"/>
                  <a:gd name="T83" fmla="*/ 203 h 897"/>
                  <a:gd name="T84" fmla="*/ 710 w 1107"/>
                  <a:gd name="T85" fmla="*/ 255 h 897"/>
                  <a:gd name="T86" fmla="*/ 712 w 1107"/>
                  <a:gd name="T87" fmla="*/ 277 h 897"/>
                  <a:gd name="T88" fmla="*/ 668 w 1107"/>
                  <a:gd name="T89" fmla="*/ 347 h 897"/>
                  <a:gd name="T90" fmla="*/ 745 w 1107"/>
                  <a:gd name="T91" fmla="*/ 361 h 897"/>
                  <a:gd name="T92" fmla="*/ 791 w 1107"/>
                  <a:gd name="T93" fmla="*/ 377 h 897"/>
                  <a:gd name="T94" fmla="*/ 799 w 1107"/>
                  <a:gd name="T95" fmla="*/ 443 h 897"/>
                  <a:gd name="T96" fmla="*/ 859 w 1107"/>
                  <a:gd name="T97" fmla="*/ 456 h 897"/>
                  <a:gd name="T98" fmla="*/ 894 w 1107"/>
                  <a:gd name="T99" fmla="*/ 393 h 897"/>
                  <a:gd name="T100" fmla="*/ 941 w 1107"/>
                  <a:gd name="T101" fmla="*/ 401 h 897"/>
                  <a:gd name="T102" fmla="*/ 1018 w 1107"/>
                  <a:gd name="T103" fmla="*/ 415 h 897"/>
                  <a:gd name="T104" fmla="*/ 825 w 1107"/>
                  <a:gd name="T105" fmla="*/ 164 h 897"/>
                  <a:gd name="T106" fmla="*/ 803 w 1107"/>
                  <a:gd name="T107" fmla="*/ 279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7" h="897">
                    <a:moveTo>
                      <a:pt x="654" y="716"/>
                    </a:moveTo>
                    <a:cubicBezTo>
                      <a:pt x="616" y="670"/>
                      <a:pt x="616" y="670"/>
                      <a:pt x="616" y="670"/>
                    </a:cubicBezTo>
                    <a:cubicBezTo>
                      <a:pt x="593" y="654"/>
                      <a:pt x="603" y="638"/>
                      <a:pt x="600" y="625"/>
                    </a:cubicBezTo>
                    <a:cubicBezTo>
                      <a:pt x="600" y="625"/>
                      <a:pt x="600" y="625"/>
                      <a:pt x="600" y="625"/>
                    </a:cubicBezTo>
                    <a:cubicBezTo>
                      <a:pt x="605" y="617"/>
                      <a:pt x="611" y="609"/>
                      <a:pt x="608" y="596"/>
                    </a:cubicBezTo>
                    <a:cubicBezTo>
                      <a:pt x="618" y="580"/>
                      <a:pt x="623" y="572"/>
                      <a:pt x="649" y="567"/>
                    </a:cubicBezTo>
                    <a:cubicBezTo>
                      <a:pt x="715" y="553"/>
                      <a:pt x="715" y="553"/>
                      <a:pt x="715" y="553"/>
                    </a:cubicBezTo>
                    <a:cubicBezTo>
                      <a:pt x="728" y="550"/>
                      <a:pt x="733" y="542"/>
                      <a:pt x="730" y="529"/>
                    </a:cubicBezTo>
                    <a:cubicBezTo>
                      <a:pt x="727" y="482"/>
                      <a:pt x="727" y="482"/>
                      <a:pt x="727" y="482"/>
                    </a:cubicBezTo>
                    <a:cubicBezTo>
                      <a:pt x="724" y="469"/>
                      <a:pt x="717" y="463"/>
                      <a:pt x="701" y="453"/>
                    </a:cubicBezTo>
                    <a:cubicBezTo>
                      <a:pt x="641" y="459"/>
                      <a:pt x="641" y="459"/>
                      <a:pt x="641" y="459"/>
                    </a:cubicBezTo>
                    <a:cubicBezTo>
                      <a:pt x="620" y="457"/>
                      <a:pt x="604" y="447"/>
                      <a:pt x="601" y="434"/>
                    </a:cubicBezTo>
                    <a:cubicBezTo>
                      <a:pt x="598" y="421"/>
                      <a:pt x="590" y="416"/>
                      <a:pt x="580" y="397"/>
                    </a:cubicBezTo>
                    <a:cubicBezTo>
                      <a:pt x="577" y="384"/>
                      <a:pt x="574" y="371"/>
                      <a:pt x="584" y="355"/>
                    </a:cubicBezTo>
                    <a:cubicBezTo>
                      <a:pt x="628" y="305"/>
                      <a:pt x="628" y="305"/>
                      <a:pt x="628" y="305"/>
                    </a:cubicBezTo>
                    <a:cubicBezTo>
                      <a:pt x="634" y="297"/>
                      <a:pt x="631" y="284"/>
                      <a:pt x="623" y="279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73" y="235"/>
                      <a:pt x="560" y="238"/>
                      <a:pt x="547" y="240"/>
                    </a:cubicBezTo>
                    <a:cubicBezTo>
                      <a:pt x="503" y="291"/>
                      <a:pt x="503" y="291"/>
                      <a:pt x="503" y="291"/>
                    </a:cubicBezTo>
                    <a:cubicBezTo>
                      <a:pt x="484" y="302"/>
                      <a:pt x="471" y="304"/>
                      <a:pt x="463" y="299"/>
                    </a:cubicBezTo>
                    <a:cubicBezTo>
                      <a:pt x="456" y="294"/>
                      <a:pt x="435" y="292"/>
                      <a:pt x="427" y="287"/>
                    </a:cubicBezTo>
                    <a:cubicBezTo>
                      <a:pt x="419" y="282"/>
                      <a:pt x="403" y="271"/>
                      <a:pt x="400" y="258"/>
                    </a:cubicBezTo>
                    <a:cubicBezTo>
                      <a:pt x="386" y="193"/>
                      <a:pt x="386" y="193"/>
                      <a:pt x="386" y="193"/>
                    </a:cubicBezTo>
                    <a:cubicBezTo>
                      <a:pt x="384" y="180"/>
                      <a:pt x="368" y="170"/>
                      <a:pt x="368" y="170"/>
                    </a:cubicBezTo>
                    <a:cubicBezTo>
                      <a:pt x="308" y="176"/>
                      <a:pt x="308" y="176"/>
                      <a:pt x="308" y="176"/>
                    </a:cubicBezTo>
                    <a:cubicBezTo>
                      <a:pt x="308" y="176"/>
                      <a:pt x="289" y="187"/>
                      <a:pt x="292" y="200"/>
                    </a:cubicBezTo>
                    <a:cubicBezTo>
                      <a:pt x="285" y="263"/>
                      <a:pt x="285" y="263"/>
                      <a:pt x="285" y="263"/>
                    </a:cubicBezTo>
                    <a:cubicBezTo>
                      <a:pt x="291" y="289"/>
                      <a:pt x="277" y="292"/>
                      <a:pt x="272" y="300"/>
                    </a:cubicBezTo>
                    <a:cubicBezTo>
                      <a:pt x="272" y="300"/>
                      <a:pt x="272" y="300"/>
                      <a:pt x="267" y="308"/>
                    </a:cubicBezTo>
                    <a:cubicBezTo>
                      <a:pt x="259" y="302"/>
                      <a:pt x="246" y="305"/>
                      <a:pt x="241" y="313"/>
                    </a:cubicBezTo>
                    <a:cubicBezTo>
                      <a:pt x="236" y="321"/>
                      <a:pt x="236" y="321"/>
                      <a:pt x="236" y="321"/>
                    </a:cubicBezTo>
                    <a:cubicBezTo>
                      <a:pt x="223" y="324"/>
                      <a:pt x="210" y="327"/>
                      <a:pt x="194" y="317"/>
                    </a:cubicBezTo>
                    <a:cubicBezTo>
                      <a:pt x="139" y="281"/>
                      <a:pt x="139" y="281"/>
                      <a:pt x="139" y="281"/>
                    </a:cubicBezTo>
                    <a:cubicBezTo>
                      <a:pt x="131" y="276"/>
                      <a:pt x="110" y="273"/>
                      <a:pt x="104" y="281"/>
                    </a:cubicBezTo>
                    <a:cubicBezTo>
                      <a:pt x="79" y="321"/>
                      <a:pt x="79" y="321"/>
                      <a:pt x="79" y="321"/>
                    </a:cubicBezTo>
                    <a:cubicBezTo>
                      <a:pt x="66" y="324"/>
                      <a:pt x="68" y="337"/>
                      <a:pt x="79" y="355"/>
                    </a:cubicBezTo>
                    <a:cubicBezTo>
                      <a:pt x="121" y="394"/>
                      <a:pt x="121" y="394"/>
                      <a:pt x="121" y="394"/>
                    </a:cubicBezTo>
                    <a:cubicBezTo>
                      <a:pt x="140" y="417"/>
                      <a:pt x="135" y="425"/>
                      <a:pt x="132" y="446"/>
                    </a:cubicBezTo>
                    <a:cubicBezTo>
                      <a:pt x="132" y="446"/>
                      <a:pt x="132" y="446"/>
                      <a:pt x="132" y="446"/>
                    </a:cubicBezTo>
                    <a:cubicBezTo>
                      <a:pt x="127" y="454"/>
                      <a:pt x="122" y="462"/>
                      <a:pt x="117" y="470"/>
                    </a:cubicBezTo>
                    <a:cubicBezTo>
                      <a:pt x="117" y="470"/>
                      <a:pt x="117" y="470"/>
                      <a:pt x="117" y="470"/>
                    </a:cubicBezTo>
                    <a:cubicBezTo>
                      <a:pt x="120" y="483"/>
                      <a:pt x="109" y="499"/>
                      <a:pt x="83" y="505"/>
                    </a:cubicBezTo>
                    <a:cubicBezTo>
                      <a:pt x="23" y="511"/>
                      <a:pt x="23" y="511"/>
                      <a:pt x="23" y="511"/>
                    </a:cubicBezTo>
                    <a:cubicBezTo>
                      <a:pt x="10" y="514"/>
                      <a:pt x="0" y="529"/>
                      <a:pt x="2" y="543"/>
                    </a:cubicBezTo>
                    <a:cubicBezTo>
                      <a:pt x="5" y="590"/>
                      <a:pt x="5" y="590"/>
                      <a:pt x="5" y="590"/>
                    </a:cubicBezTo>
                    <a:cubicBezTo>
                      <a:pt x="8" y="603"/>
                      <a:pt x="16" y="608"/>
                      <a:pt x="37" y="610"/>
                    </a:cubicBezTo>
                    <a:cubicBezTo>
                      <a:pt x="92" y="612"/>
                      <a:pt x="92" y="612"/>
                      <a:pt x="92" y="612"/>
                    </a:cubicBezTo>
                    <a:cubicBezTo>
                      <a:pt x="113" y="614"/>
                      <a:pt x="129" y="625"/>
                      <a:pt x="132" y="638"/>
                    </a:cubicBezTo>
                    <a:cubicBezTo>
                      <a:pt x="132" y="638"/>
                      <a:pt x="132" y="638"/>
                      <a:pt x="132" y="638"/>
                    </a:cubicBezTo>
                    <a:cubicBezTo>
                      <a:pt x="140" y="643"/>
                      <a:pt x="142" y="656"/>
                      <a:pt x="150" y="661"/>
                    </a:cubicBezTo>
                    <a:cubicBezTo>
                      <a:pt x="145" y="669"/>
                      <a:pt x="145" y="669"/>
                      <a:pt x="145" y="669"/>
                    </a:cubicBezTo>
                    <a:cubicBezTo>
                      <a:pt x="153" y="674"/>
                      <a:pt x="156" y="687"/>
                      <a:pt x="140" y="711"/>
                    </a:cubicBezTo>
                    <a:cubicBezTo>
                      <a:pt x="109" y="759"/>
                      <a:pt x="109" y="759"/>
                      <a:pt x="109" y="759"/>
                    </a:cubicBezTo>
                    <a:cubicBezTo>
                      <a:pt x="99" y="775"/>
                      <a:pt x="102" y="788"/>
                      <a:pt x="110" y="793"/>
                    </a:cubicBezTo>
                    <a:cubicBezTo>
                      <a:pt x="152" y="832"/>
                      <a:pt x="152" y="832"/>
                      <a:pt x="152" y="832"/>
                    </a:cubicBezTo>
                    <a:cubicBezTo>
                      <a:pt x="160" y="837"/>
                      <a:pt x="173" y="834"/>
                      <a:pt x="178" y="826"/>
                    </a:cubicBezTo>
                    <a:cubicBezTo>
                      <a:pt x="230" y="781"/>
                      <a:pt x="230" y="781"/>
                      <a:pt x="230" y="781"/>
                    </a:cubicBezTo>
                    <a:cubicBezTo>
                      <a:pt x="248" y="770"/>
                      <a:pt x="261" y="767"/>
                      <a:pt x="269" y="772"/>
                    </a:cubicBezTo>
                    <a:cubicBezTo>
                      <a:pt x="269" y="772"/>
                      <a:pt x="269" y="772"/>
                      <a:pt x="269" y="772"/>
                    </a:cubicBezTo>
                    <a:cubicBezTo>
                      <a:pt x="282" y="769"/>
                      <a:pt x="298" y="779"/>
                      <a:pt x="306" y="785"/>
                    </a:cubicBezTo>
                    <a:cubicBezTo>
                      <a:pt x="306" y="785"/>
                      <a:pt x="306" y="785"/>
                      <a:pt x="306" y="785"/>
                    </a:cubicBezTo>
                    <a:cubicBezTo>
                      <a:pt x="319" y="782"/>
                      <a:pt x="327" y="787"/>
                      <a:pt x="332" y="813"/>
                    </a:cubicBezTo>
                    <a:cubicBezTo>
                      <a:pt x="346" y="878"/>
                      <a:pt x="346" y="878"/>
                      <a:pt x="346" y="878"/>
                    </a:cubicBezTo>
                    <a:cubicBezTo>
                      <a:pt x="349" y="892"/>
                      <a:pt x="357" y="897"/>
                      <a:pt x="370" y="894"/>
                    </a:cubicBezTo>
                    <a:cubicBezTo>
                      <a:pt x="425" y="896"/>
                      <a:pt x="425" y="896"/>
                      <a:pt x="425" y="896"/>
                    </a:cubicBezTo>
                    <a:cubicBezTo>
                      <a:pt x="430" y="888"/>
                      <a:pt x="443" y="885"/>
                      <a:pt x="440" y="872"/>
                    </a:cubicBezTo>
                    <a:cubicBezTo>
                      <a:pt x="440" y="804"/>
                      <a:pt x="440" y="804"/>
                      <a:pt x="440" y="804"/>
                    </a:cubicBezTo>
                    <a:cubicBezTo>
                      <a:pt x="442" y="783"/>
                      <a:pt x="460" y="772"/>
                      <a:pt x="466" y="764"/>
                    </a:cubicBezTo>
                    <a:cubicBezTo>
                      <a:pt x="466" y="764"/>
                      <a:pt x="466" y="764"/>
                      <a:pt x="466" y="764"/>
                    </a:cubicBezTo>
                    <a:cubicBezTo>
                      <a:pt x="479" y="761"/>
                      <a:pt x="492" y="758"/>
                      <a:pt x="497" y="750"/>
                    </a:cubicBezTo>
                    <a:cubicBezTo>
                      <a:pt x="497" y="750"/>
                      <a:pt x="497" y="750"/>
                      <a:pt x="497" y="750"/>
                    </a:cubicBezTo>
                    <a:cubicBezTo>
                      <a:pt x="510" y="747"/>
                      <a:pt x="523" y="745"/>
                      <a:pt x="539" y="755"/>
                    </a:cubicBezTo>
                    <a:cubicBezTo>
                      <a:pt x="594" y="791"/>
                      <a:pt x="594" y="791"/>
                      <a:pt x="594" y="791"/>
                    </a:cubicBezTo>
                    <a:cubicBezTo>
                      <a:pt x="602" y="796"/>
                      <a:pt x="623" y="798"/>
                      <a:pt x="628" y="790"/>
                    </a:cubicBezTo>
                    <a:cubicBezTo>
                      <a:pt x="659" y="743"/>
                      <a:pt x="659" y="743"/>
                      <a:pt x="659" y="743"/>
                    </a:cubicBezTo>
                    <a:cubicBezTo>
                      <a:pt x="659" y="743"/>
                      <a:pt x="669" y="727"/>
                      <a:pt x="654" y="716"/>
                    </a:cubicBezTo>
                    <a:close/>
                    <a:moveTo>
                      <a:pt x="281" y="633"/>
                    </a:moveTo>
                    <a:cubicBezTo>
                      <a:pt x="223" y="584"/>
                      <a:pt x="219" y="502"/>
                      <a:pt x="263" y="452"/>
                    </a:cubicBezTo>
                    <a:cubicBezTo>
                      <a:pt x="313" y="393"/>
                      <a:pt x="399" y="382"/>
                      <a:pt x="457" y="431"/>
                    </a:cubicBezTo>
                    <a:cubicBezTo>
                      <a:pt x="507" y="475"/>
                      <a:pt x="518" y="561"/>
                      <a:pt x="469" y="619"/>
                    </a:cubicBezTo>
                    <a:cubicBezTo>
                      <a:pt x="420" y="678"/>
                      <a:pt x="339" y="682"/>
                      <a:pt x="281" y="633"/>
                    </a:cubicBezTo>
                    <a:close/>
                    <a:moveTo>
                      <a:pt x="1019" y="398"/>
                    </a:moveTo>
                    <a:cubicBezTo>
                      <a:pt x="1004" y="362"/>
                      <a:pt x="1004" y="362"/>
                      <a:pt x="1004" y="362"/>
                    </a:cubicBezTo>
                    <a:cubicBezTo>
                      <a:pt x="992" y="348"/>
                      <a:pt x="1002" y="340"/>
                      <a:pt x="1002" y="332"/>
                    </a:cubicBezTo>
                    <a:cubicBezTo>
                      <a:pt x="1002" y="332"/>
                      <a:pt x="1002" y="332"/>
                      <a:pt x="1002" y="332"/>
                    </a:cubicBezTo>
                    <a:cubicBezTo>
                      <a:pt x="1007" y="328"/>
                      <a:pt x="1011" y="324"/>
                      <a:pt x="1012" y="315"/>
                    </a:cubicBezTo>
                    <a:cubicBezTo>
                      <a:pt x="1021" y="307"/>
                      <a:pt x="1026" y="303"/>
                      <a:pt x="1043" y="304"/>
                    </a:cubicBezTo>
                    <a:cubicBezTo>
                      <a:pt x="1086" y="307"/>
                      <a:pt x="1086" y="307"/>
                      <a:pt x="1086" y="307"/>
                    </a:cubicBezTo>
                    <a:cubicBezTo>
                      <a:pt x="1095" y="308"/>
                      <a:pt x="1099" y="304"/>
                      <a:pt x="1100" y="295"/>
                    </a:cubicBezTo>
                    <a:cubicBezTo>
                      <a:pt x="1107" y="266"/>
                      <a:pt x="1107" y="266"/>
                      <a:pt x="1107" y="266"/>
                    </a:cubicBezTo>
                    <a:cubicBezTo>
                      <a:pt x="1107" y="257"/>
                      <a:pt x="1103" y="252"/>
                      <a:pt x="1095" y="243"/>
                    </a:cubicBezTo>
                    <a:cubicBezTo>
                      <a:pt x="1057" y="236"/>
                      <a:pt x="1057" y="236"/>
                      <a:pt x="1057" y="236"/>
                    </a:cubicBezTo>
                    <a:cubicBezTo>
                      <a:pt x="1044" y="231"/>
                      <a:pt x="1036" y="222"/>
                      <a:pt x="1037" y="213"/>
                    </a:cubicBezTo>
                    <a:cubicBezTo>
                      <a:pt x="1038" y="205"/>
                      <a:pt x="1034" y="200"/>
                      <a:pt x="1030" y="187"/>
                    </a:cubicBezTo>
                    <a:cubicBezTo>
                      <a:pt x="1031" y="178"/>
                      <a:pt x="1032" y="170"/>
                      <a:pt x="1041" y="162"/>
                    </a:cubicBezTo>
                    <a:cubicBezTo>
                      <a:pt x="1077" y="138"/>
                      <a:pt x="1077" y="138"/>
                      <a:pt x="1077" y="138"/>
                    </a:cubicBezTo>
                    <a:cubicBezTo>
                      <a:pt x="1082" y="134"/>
                      <a:pt x="1083" y="126"/>
                      <a:pt x="1079" y="121"/>
                    </a:cubicBezTo>
                    <a:cubicBezTo>
                      <a:pt x="1059" y="89"/>
                      <a:pt x="1059" y="89"/>
                      <a:pt x="1059" y="89"/>
                    </a:cubicBezTo>
                    <a:cubicBezTo>
                      <a:pt x="1055" y="85"/>
                      <a:pt x="1047" y="84"/>
                      <a:pt x="1038" y="83"/>
                    </a:cubicBezTo>
                    <a:cubicBezTo>
                      <a:pt x="1002" y="107"/>
                      <a:pt x="1002" y="107"/>
                      <a:pt x="1002" y="107"/>
                    </a:cubicBezTo>
                    <a:cubicBezTo>
                      <a:pt x="989" y="110"/>
                      <a:pt x="980" y="110"/>
                      <a:pt x="976" y="105"/>
                    </a:cubicBezTo>
                    <a:cubicBezTo>
                      <a:pt x="972" y="100"/>
                      <a:pt x="960" y="95"/>
                      <a:pt x="956" y="91"/>
                    </a:cubicBezTo>
                    <a:cubicBezTo>
                      <a:pt x="952" y="86"/>
                      <a:pt x="944" y="77"/>
                      <a:pt x="944" y="68"/>
                    </a:cubicBezTo>
                    <a:cubicBezTo>
                      <a:pt x="948" y="25"/>
                      <a:pt x="948" y="25"/>
                      <a:pt x="948" y="25"/>
                    </a:cubicBezTo>
                    <a:cubicBezTo>
                      <a:pt x="948" y="17"/>
                      <a:pt x="940" y="7"/>
                      <a:pt x="940" y="7"/>
                    </a:cubicBezTo>
                    <a:cubicBezTo>
                      <a:pt x="902" y="0"/>
                      <a:pt x="902" y="0"/>
                      <a:pt x="902" y="0"/>
                    </a:cubicBezTo>
                    <a:cubicBezTo>
                      <a:pt x="902" y="0"/>
                      <a:pt x="889" y="4"/>
                      <a:pt x="888" y="12"/>
                    </a:cubicBezTo>
                    <a:cubicBezTo>
                      <a:pt x="872" y="50"/>
                      <a:pt x="872" y="50"/>
                      <a:pt x="872" y="50"/>
                    </a:cubicBezTo>
                    <a:cubicBezTo>
                      <a:pt x="871" y="67"/>
                      <a:pt x="862" y="67"/>
                      <a:pt x="858" y="71"/>
                    </a:cubicBezTo>
                    <a:cubicBezTo>
                      <a:pt x="858" y="71"/>
                      <a:pt x="858" y="71"/>
                      <a:pt x="853" y="75"/>
                    </a:cubicBezTo>
                    <a:cubicBezTo>
                      <a:pt x="849" y="70"/>
                      <a:pt x="840" y="70"/>
                      <a:pt x="836" y="74"/>
                    </a:cubicBezTo>
                    <a:cubicBezTo>
                      <a:pt x="831" y="78"/>
                      <a:pt x="831" y="78"/>
                      <a:pt x="831" y="78"/>
                    </a:cubicBezTo>
                    <a:cubicBezTo>
                      <a:pt x="822" y="77"/>
                      <a:pt x="814" y="76"/>
                      <a:pt x="806" y="67"/>
                    </a:cubicBezTo>
                    <a:cubicBezTo>
                      <a:pt x="778" y="35"/>
                      <a:pt x="778" y="35"/>
                      <a:pt x="778" y="35"/>
                    </a:cubicBezTo>
                    <a:cubicBezTo>
                      <a:pt x="774" y="30"/>
                      <a:pt x="762" y="25"/>
                      <a:pt x="757" y="29"/>
                    </a:cubicBezTo>
                    <a:cubicBezTo>
                      <a:pt x="734" y="49"/>
                      <a:pt x="734" y="49"/>
                      <a:pt x="734" y="49"/>
                    </a:cubicBezTo>
                    <a:cubicBezTo>
                      <a:pt x="725" y="49"/>
                      <a:pt x="725" y="57"/>
                      <a:pt x="728" y="70"/>
                    </a:cubicBezTo>
                    <a:cubicBezTo>
                      <a:pt x="747" y="102"/>
                      <a:pt x="747" y="102"/>
                      <a:pt x="747" y="102"/>
                    </a:cubicBezTo>
                    <a:cubicBezTo>
                      <a:pt x="754" y="120"/>
                      <a:pt x="750" y="124"/>
                      <a:pt x="744" y="136"/>
                    </a:cubicBezTo>
                    <a:cubicBezTo>
                      <a:pt x="744" y="136"/>
                      <a:pt x="744" y="136"/>
                      <a:pt x="744" y="136"/>
                    </a:cubicBezTo>
                    <a:cubicBezTo>
                      <a:pt x="740" y="140"/>
                      <a:pt x="735" y="144"/>
                      <a:pt x="731" y="148"/>
                    </a:cubicBezTo>
                    <a:cubicBezTo>
                      <a:pt x="731" y="148"/>
                      <a:pt x="731" y="148"/>
                      <a:pt x="731" y="148"/>
                    </a:cubicBezTo>
                    <a:cubicBezTo>
                      <a:pt x="730" y="157"/>
                      <a:pt x="721" y="165"/>
                      <a:pt x="703" y="164"/>
                    </a:cubicBezTo>
                    <a:cubicBezTo>
                      <a:pt x="665" y="157"/>
                      <a:pt x="665" y="157"/>
                      <a:pt x="665" y="157"/>
                    </a:cubicBezTo>
                    <a:cubicBezTo>
                      <a:pt x="656" y="156"/>
                      <a:pt x="647" y="164"/>
                      <a:pt x="647" y="173"/>
                    </a:cubicBezTo>
                    <a:cubicBezTo>
                      <a:pt x="640" y="203"/>
                      <a:pt x="640" y="203"/>
                      <a:pt x="640" y="203"/>
                    </a:cubicBezTo>
                    <a:cubicBezTo>
                      <a:pt x="639" y="211"/>
                      <a:pt x="643" y="216"/>
                      <a:pt x="656" y="221"/>
                    </a:cubicBezTo>
                    <a:cubicBezTo>
                      <a:pt x="690" y="232"/>
                      <a:pt x="690" y="232"/>
                      <a:pt x="690" y="232"/>
                    </a:cubicBezTo>
                    <a:cubicBezTo>
                      <a:pt x="702" y="237"/>
                      <a:pt x="710" y="246"/>
                      <a:pt x="710" y="255"/>
                    </a:cubicBezTo>
                    <a:cubicBezTo>
                      <a:pt x="710" y="255"/>
                      <a:pt x="710" y="255"/>
                      <a:pt x="710" y="255"/>
                    </a:cubicBezTo>
                    <a:cubicBezTo>
                      <a:pt x="714" y="260"/>
                      <a:pt x="713" y="268"/>
                      <a:pt x="717" y="273"/>
                    </a:cubicBezTo>
                    <a:cubicBezTo>
                      <a:pt x="712" y="277"/>
                      <a:pt x="712" y="277"/>
                      <a:pt x="712" y="277"/>
                    </a:cubicBezTo>
                    <a:cubicBezTo>
                      <a:pt x="716" y="281"/>
                      <a:pt x="716" y="290"/>
                      <a:pt x="702" y="302"/>
                    </a:cubicBezTo>
                    <a:cubicBezTo>
                      <a:pt x="674" y="326"/>
                      <a:pt x="674" y="326"/>
                      <a:pt x="674" y="326"/>
                    </a:cubicBezTo>
                    <a:cubicBezTo>
                      <a:pt x="665" y="334"/>
                      <a:pt x="664" y="343"/>
                      <a:pt x="668" y="347"/>
                    </a:cubicBezTo>
                    <a:cubicBezTo>
                      <a:pt x="687" y="379"/>
                      <a:pt x="687" y="379"/>
                      <a:pt x="687" y="379"/>
                    </a:cubicBezTo>
                    <a:cubicBezTo>
                      <a:pt x="691" y="383"/>
                      <a:pt x="700" y="384"/>
                      <a:pt x="704" y="380"/>
                    </a:cubicBezTo>
                    <a:cubicBezTo>
                      <a:pt x="745" y="361"/>
                      <a:pt x="745" y="361"/>
                      <a:pt x="745" y="361"/>
                    </a:cubicBezTo>
                    <a:cubicBezTo>
                      <a:pt x="758" y="358"/>
                      <a:pt x="767" y="358"/>
                      <a:pt x="771" y="363"/>
                    </a:cubicBezTo>
                    <a:cubicBezTo>
                      <a:pt x="771" y="363"/>
                      <a:pt x="771" y="363"/>
                      <a:pt x="771" y="363"/>
                    </a:cubicBezTo>
                    <a:cubicBezTo>
                      <a:pt x="779" y="364"/>
                      <a:pt x="787" y="373"/>
                      <a:pt x="791" y="377"/>
                    </a:cubicBezTo>
                    <a:cubicBezTo>
                      <a:pt x="791" y="377"/>
                      <a:pt x="791" y="377"/>
                      <a:pt x="791" y="377"/>
                    </a:cubicBezTo>
                    <a:cubicBezTo>
                      <a:pt x="800" y="378"/>
                      <a:pt x="804" y="383"/>
                      <a:pt x="802" y="400"/>
                    </a:cubicBezTo>
                    <a:cubicBezTo>
                      <a:pt x="799" y="443"/>
                      <a:pt x="799" y="443"/>
                      <a:pt x="799" y="443"/>
                    </a:cubicBezTo>
                    <a:cubicBezTo>
                      <a:pt x="798" y="451"/>
                      <a:pt x="802" y="456"/>
                      <a:pt x="811" y="457"/>
                    </a:cubicBezTo>
                    <a:cubicBezTo>
                      <a:pt x="845" y="468"/>
                      <a:pt x="845" y="468"/>
                      <a:pt x="845" y="468"/>
                    </a:cubicBezTo>
                    <a:cubicBezTo>
                      <a:pt x="849" y="464"/>
                      <a:pt x="858" y="464"/>
                      <a:pt x="859" y="456"/>
                    </a:cubicBezTo>
                    <a:cubicBezTo>
                      <a:pt x="871" y="413"/>
                      <a:pt x="871" y="413"/>
                      <a:pt x="871" y="413"/>
                    </a:cubicBezTo>
                    <a:cubicBezTo>
                      <a:pt x="876" y="401"/>
                      <a:pt x="889" y="397"/>
                      <a:pt x="894" y="393"/>
                    </a:cubicBezTo>
                    <a:cubicBezTo>
                      <a:pt x="894" y="393"/>
                      <a:pt x="894" y="393"/>
                      <a:pt x="894" y="393"/>
                    </a:cubicBezTo>
                    <a:cubicBezTo>
                      <a:pt x="902" y="394"/>
                      <a:pt x="911" y="395"/>
                      <a:pt x="916" y="391"/>
                    </a:cubicBezTo>
                    <a:cubicBezTo>
                      <a:pt x="916" y="391"/>
                      <a:pt x="916" y="391"/>
                      <a:pt x="916" y="391"/>
                    </a:cubicBezTo>
                    <a:cubicBezTo>
                      <a:pt x="924" y="391"/>
                      <a:pt x="933" y="392"/>
                      <a:pt x="941" y="401"/>
                    </a:cubicBezTo>
                    <a:cubicBezTo>
                      <a:pt x="969" y="433"/>
                      <a:pt x="969" y="433"/>
                      <a:pt x="969" y="433"/>
                    </a:cubicBezTo>
                    <a:cubicBezTo>
                      <a:pt x="973" y="438"/>
                      <a:pt x="985" y="443"/>
                      <a:pt x="990" y="439"/>
                    </a:cubicBezTo>
                    <a:cubicBezTo>
                      <a:pt x="1018" y="415"/>
                      <a:pt x="1018" y="415"/>
                      <a:pt x="1018" y="415"/>
                    </a:cubicBezTo>
                    <a:cubicBezTo>
                      <a:pt x="1018" y="415"/>
                      <a:pt x="1027" y="407"/>
                      <a:pt x="1019" y="398"/>
                    </a:cubicBezTo>
                    <a:close/>
                    <a:moveTo>
                      <a:pt x="803" y="279"/>
                    </a:moveTo>
                    <a:cubicBezTo>
                      <a:pt x="776" y="238"/>
                      <a:pt x="788" y="187"/>
                      <a:pt x="825" y="164"/>
                    </a:cubicBezTo>
                    <a:cubicBezTo>
                      <a:pt x="866" y="136"/>
                      <a:pt x="921" y="144"/>
                      <a:pt x="948" y="185"/>
                    </a:cubicBezTo>
                    <a:cubicBezTo>
                      <a:pt x="972" y="221"/>
                      <a:pt x="963" y="277"/>
                      <a:pt x="922" y="304"/>
                    </a:cubicBezTo>
                    <a:cubicBezTo>
                      <a:pt x="881" y="332"/>
                      <a:pt x="830" y="320"/>
                      <a:pt x="803" y="27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69939" tIns="34970" rIns="69939" bIns="3497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77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558757-22C5-4256-AAB8-DE0188D6A1C2}"/>
              </a:ext>
            </a:extLst>
          </p:cNvPr>
          <p:cNvCxnSpPr>
            <a:cxnSpLocks/>
          </p:cNvCxnSpPr>
          <p:nvPr/>
        </p:nvCxnSpPr>
        <p:spPr>
          <a:xfrm flipV="1">
            <a:off x="3237862" y="3905041"/>
            <a:ext cx="77819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CD18DD-A512-4429-9C81-841AD8AD696D}"/>
              </a:ext>
            </a:extLst>
          </p:cNvPr>
          <p:cNvGrpSpPr/>
          <p:nvPr/>
        </p:nvGrpSpPr>
        <p:grpSpPr>
          <a:xfrm>
            <a:off x="222275" y="3061052"/>
            <a:ext cx="1233441" cy="693123"/>
            <a:chOff x="7097008" y="5978426"/>
            <a:chExt cx="1233441" cy="693123"/>
          </a:xfrm>
        </p:grpSpPr>
        <p:sp>
          <p:nvSpPr>
            <p:cNvPr id="24" name="CustomShape 4">
              <a:extLst>
                <a:ext uri="{FF2B5EF4-FFF2-40B4-BE49-F238E27FC236}">
                  <a16:creationId xmlns:a16="http://schemas.microsoft.com/office/drawing/2014/main" id="{BC126350-48B9-4B18-AFED-6356008EFB1E}"/>
                </a:ext>
              </a:extLst>
            </p:cNvPr>
            <p:cNvSpPr/>
            <p:nvPr/>
          </p:nvSpPr>
          <p:spPr>
            <a:xfrm>
              <a:off x="7541869" y="6061429"/>
              <a:ext cx="384120" cy="326520"/>
            </a:xfrm>
            <a:prstGeom prst="rect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ZoneTexte 196">
              <a:extLst>
                <a:ext uri="{FF2B5EF4-FFF2-40B4-BE49-F238E27FC236}">
                  <a16:creationId xmlns:a16="http://schemas.microsoft.com/office/drawing/2014/main" id="{1834080D-93FE-45AC-9B3A-6495FC03A811}"/>
                </a:ext>
              </a:extLst>
            </p:cNvPr>
            <p:cNvSpPr txBox="1"/>
            <p:nvPr/>
          </p:nvSpPr>
          <p:spPr>
            <a:xfrm>
              <a:off x="7097008" y="6456105"/>
              <a:ext cx="12334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Windows VM</a:t>
              </a:r>
            </a:p>
          </p:txBody>
        </p:sp>
        <p:pic>
          <p:nvPicPr>
            <p:cNvPr id="26" name="Shape 242">
              <a:extLst>
                <a:ext uri="{FF2B5EF4-FFF2-40B4-BE49-F238E27FC236}">
                  <a16:creationId xmlns:a16="http://schemas.microsoft.com/office/drawing/2014/main" id="{15CBFB04-A564-4072-BDD4-F9358640C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7812077" y="5991673"/>
              <a:ext cx="180000" cy="18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" name="CustomShape 21">
              <a:extLst>
                <a:ext uri="{FF2B5EF4-FFF2-40B4-BE49-F238E27FC236}">
                  <a16:creationId xmlns:a16="http://schemas.microsoft.com/office/drawing/2014/main" id="{8433D8D2-0A46-45B7-A733-C0E560389509}"/>
                </a:ext>
              </a:extLst>
            </p:cNvPr>
            <p:cNvSpPr/>
            <p:nvPr/>
          </p:nvSpPr>
          <p:spPr>
            <a:xfrm>
              <a:off x="7419162" y="5978426"/>
              <a:ext cx="282600" cy="19584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latin typeface="Segoe UI"/>
                  <a:ea typeface="Arial"/>
                  <a:cs typeface="+mn-cs"/>
                </a:rPr>
                <a:t>P</a:t>
              </a:r>
              <a:endParaRPr kumimoji="0" lang="fr-FR" sz="1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A1E578-FB24-4DAB-B4B9-7D13488CB44E}"/>
              </a:ext>
            </a:extLst>
          </p:cNvPr>
          <p:cNvGrpSpPr/>
          <p:nvPr/>
        </p:nvGrpSpPr>
        <p:grpSpPr>
          <a:xfrm>
            <a:off x="1484549" y="3464722"/>
            <a:ext cx="1233441" cy="711140"/>
            <a:chOff x="9424647" y="5444347"/>
            <a:chExt cx="1233441" cy="71114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F30D513-E71D-4B5B-90E5-08077D77E786}"/>
                </a:ext>
              </a:extLst>
            </p:cNvPr>
            <p:cNvGrpSpPr/>
            <p:nvPr/>
          </p:nvGrpSpPr>
          <p:grpSpPr>
            <a:xfrm>
              <a:off x="9923321" y="5444347"/>
              <a:ext cx="625680" cy="453600"/>
              <a:chOff x="5191123" y="6073579"/>
              <a:chExt cx="625680" cy="453600"/>
            </a:xfrm>
          </p:grpSpPr>
          <p:sp>
            <p:nvSpPr>
              <p:cNvPr id="32" name="CustomShape 6">
                <a:extLst>
                  <a:ext uri="{FF2B5EF4-FFF2-40B4-BE49-F238E27FC236}">
                    <a16:creationId xmlns:a16="http://schemas.microsoft.com/office/drawing/2014/main" id="{FF013794-1224-4F97-82FF-141BEA00A3EF}"/>
                  </a:ext>
                </a:extLst>
              </p:cNvPr>
              <p:cNvSpPr/>
              <p:nvPr/>
            </p:nvSpPr>
            <p:spPr>
              <a:xfrm>
                <a:off x="5191123" y="6200659"/>
                <a:ext cx="431280" cy="326520"/>
              </a:xfrm>
              <a:prstGeom prst="can">
                <a:avLst>
                  <a:gd name="adj" fmla="val 25000"/>
                </a:avLst>
              </a:prstGeom>
              <a:solidFill>
                <a:srgbClr val="00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2000" t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9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>
                      <a:solidFill>
                        <a:srgbClr val="FFFFFF"/>
                      </a:solidFill>
                    </a:uFill>
                    <a:latin typeface="Segoe UI"/>
                    <a:ea typeface="Arial"/>
                    <a:cs typeface="+mn-cs"/>
                  </a:rPr>
                  <a:t>ORA</a:t>
                </a:r>
                <a:endParaRPr kumimoji="0" lang="fr-FR" sz="9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3" name="Shape 249">
                <a:extLst>
                  <a:ext uri="{FF2B5EF4-FFF2-40B4-BE49-F238E27FC236}">
                    <a16:creationId xmlns:a16="http://schemas.microsoft.com/office/drawing/2014/main" id="{28329E93-8DBA-457F-A8E6-3808EDE50DE3}"/>
                  </a:ext>
                </a:extLst>
              </p:cNvPr>
              <p:cNvPicPr/>
              <p:nvPr/>
            </p:nvPicPr>
            <p:blipFill>
              <a:blip r:embed="rId5"/>
              <a:stretch/>
            </p:blipFill>
            <p:spPr>
              <a:xfrm>
                <a:off x="5431243" y="6073579"/>
                <a:ext cx="385560" cy="1926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1" name="ZoneTexte 196">
              <a:extLst>
                <a:ext uri="{FF2B5EF4-FFF2-40B4-BE49-F238E27FC236}">
                  <a16:creationId xmlns:a16="http://schemas.microsoft.com/office/drawing/2014/main" id="{6ABF3B78-91E6-478E-A02D-7CD4F39AC5DE}"/>
                </a:ext>
              </a:extLst>
            </p:cNvPr>
            <p:cNvSpPr txBox="1"/>
            <p:nvPr/>
          </p:nvSpPr>
          <p:spPr>
            <a:xfrm>
              <a:off x="9424647" y="5940043"/>
              <a:ext cx="12334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Oracle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75AE09-CF06-47E9-A47F-252724E4FBCE}"/>
              </a:ext>
            </a:extLst>
          </p:cNvPr>
          <p:cNvGrpSpPr/>
          <p:nvPr/>
        </p:nvGrpSpPr>
        <p:grpSpPr>
          <a:xfrm>
            <a:off x="1262397" y="3107769"/>
            <a:ext cx="481320" cy="440636"/>
            <a:chOff x="8768627" y="5947313"/>
            <a:chExt cx="481320" cy="440636"/>
          </a:xfrm>
        </p:grpSpPr>
        <p:sp>
          <p:nvSpPr>
            <p:cNvPr id="36" name="CustomShape 2">
              <a:extLst>
                <a:ext uri="{FF2B5EF4-FFF2-40B4-BE49-F238E27FC236}">
                  <a16:creationId xmlns:a16="http://schemas.microsoft.com/office/drawing/2014/main" id="{B6BA11FA-62B1-4519-8875-EC8151D9913D}"/>
                </a:ext>
              </a:extLst>
            </p:cNvPr>
            <p:cNvSpPr/>
            <p:nvPr/>
          </p:nvSpPr>
          <p:spPr>
            <a:xfrm>
              <a:off x="8768627" y="6061429"/>
              <a:ext cx="384120" cy="32652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7" name="Shape 227">
              <a:extLst>
                <a:ext uri="{FF2B5EF4-FFF2-40B4-BE49-F238E27FC236}">
                  <a16:creationId xmlns:a16="http://schemas.microsoft.com/office/drawing/2014/main" id="{A0ADA2B0-9065-4E30-A251-FBE049EA4B76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9034307" y="5947313"/>
              <a:ext cx="215640" cy="21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0" name="ZoneTexte 196">
            <a:extLst>
              <a:ext uri="{FF2B5EF4-FFF2-40B4-BE49-F238E27FC236}">
                <a16:creationId xmlns:a16="http://schemas.microsoft.com/office/drawing/2014/main" id="{94327070-BD0F-4795-BA26-7723261C83AD}"/>
              </a:ext>
            </a:extLst>
          </p:cNvPr>
          <p:cNvSpPr txBox="1"/>
          <p:nvPr/>
        </p:nvSpPr>
        <p:spPr>
          <a:xfrm>
            <a:off x="911356" y="3536031"/>
            <a:ext cx="1233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RedHat VM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8B3179-1FF2-4B4E-8BF5-249FE9DB1707}"/>
              </a:ext>
            </a:extLst>
          </p:cNvPr>
          <p:cNvSpPr/>
          <p:nvPr/>
        </p:nvSpPr>
        <p:spPr>
          <a:xfrm>
            <a:off x="509471" y="3777139"/>
            <a:ext cx="1152000" cy="324000"/>
          </a:xfrm>
          <a:prstGeom prst="rect">
            <a:avLst/>
          </a:prstGeom>
          <a:solidFill>
            <a:srgbClr val="0078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735" rIns="49735" rtlCol="0" anchor="ctr"/>
          <a:lstStyle/>
          <a:p>
            <a:pPr marL="0" marR="0" lvl="0" indent="0" algn="ctr" defTabSz="746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AD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07249D-BFE9-4C4A-8370-C8C90B282D2A}"/>
              </a:ext>
            </a:extLst>
          </p:cNvPr>
          <p:cNvSpPr/>
          <p:nvPr/>
        </p:nvSpPr>
        <p:spPr>
          <a:xfrm>
            <a:off x="2053197" y="2768179"/>
            <a:ext cx="1152000" cy="324000"/>
          </a:xfrm>
          <a:prstGeom prst="rect">
            <a:avLst/>
          </a:prstGeom>
          <a:solidFill>
            <a:srgbClr val="0078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735" rIns="49735" rtlCol="0" anchor="ctr"/>
          <a:lstStyle/>
          <a:p>
            <a:pPr marL="0" marR="0" lvl="0" indent="0" algn="ctr" defTabSz="746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Docker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Registry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?</a:t>
            </a:r>
          </a:p>
        </p:txBody>
      </p:sp>
      <p:sp>
        <p:nvSpPr>
          <p:cNvPr id="46" name="CustomShape 3">
            <a:extLst>
              <a:ext uri="{FF2B5EF4-FFF2-40B4-BE49-F238E27FC236}">
                <a16:creationId xmlns:a16="http://schemas.microsoft.com/office/drawing/2014/main" id="{61B92690-5629-459D-85B3-43F024CCD32D}"/>
              </a:ext>
            </a:extLst>
          </p:cNvPr>
          <p:cNvSpPr/>
          <p:nvPr/>
        </p:nvSpPr>
        <p:spPr>
          <a:xfrm>
            <a:off x="559584" y="4184471"/>
            <a:ext cx="2225876" cy="1153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OCP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AB80920-3157-46B9-A5B8-DCCF43E778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383" y="5005276"/>
            <a:ext cx="369843" cy="360000"/>
          </a:xfrm>
          <a:prstGeom prst="rect">
            <a:avLst/>
          </a:prstGeom>
        </p:spPr>
      </p:pic>
      <p:sp>
        <p:nvSpPr>
          <p:cNvPr id="50" name="ZoneTexte 196">
            <a:extLst>
              <a:ext uri="{FF2B5EF4-FFF2-40B4-BE49-F238E27FC236}">
                <a16:creationId xmlns:a16="http://schemas.microsoft.com/office/drawing/2014/main" id="{731A34CC-EF8F-4FA0-A383-9994880716E3}"/>
              </a:ext>
            </a:extLst>
          </p:cNvPr>
          <p:cNvSpPr txBox="1"/>
          <p:nvPr/>
        </p:nvSpPr>
        <p:spPr>
          <a:xfrm>
            <a:off x="840588" y="5101120"/>
            <a:ext cx="123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Bare Metal</a:t>
            </a:r>
          </a:p>
        </p:txBody>
      </p:sp>
      <p:pic>
        <p:nvPicPr>
          <p:cNvPr id="52" name="Picture 4" descr="Image result for red hat openshift icon">
            <a:extLst>
              <a:ext uri="{FF2B5EF4-FFF2-40B4-BE49-F238E27FC236}">
                <a16:creationId xmlns:a16="http://schemas.microsoft.com/office/drawing/2014/main" id="{C22C9EE4-A54F-455F-BD46-B6B13D49D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0" b="41497"/>
          <a:stretch/>
        </p:blipFill>
        <p:spPr bwMode="auto">
          <a:xfrm>
            <a:off x="576223" y="4196286"/>
            <a:ext cx="39816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5" descr="RÃ©sultats de recherche d'images pour Â«Â github logoÂ Â»">
            <a:extLst>
              <a:ext uri="{FF2B5EF4-FFF2-40B4-BE49-F238E27FC236}">
                <a16:creationId xmlns:a16="http://schemas.microsoft.com/office/drawing/2014/main" id="{20885CE3-A1BE-4A02-96D6-C206F223A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5131" y="103784"/>
            <a:ext cx="734333" cy="73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Google Shape;1317;p44">
            <a:extLst>
              <a:ext uri="{FF2B5EF4-FFF2-40B4-BE49-F238E27FC236}">
                <a16:creationId xmlns:a16="http://schemas.microsoft.com/office/drawing/2014/main" id="{1E4AB22A-DB8F-4A27-BF76-086FE205B13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0418" y="4228066"/>
            <a:ext cx="260158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322;p44">
            <a:extLst>
              <a:ext uri="{FF2B5EF4-FFF2-40B4-BE49-F238E27FC236}">
                <a16:creationId xmlns:a16="http://schemas.microsoft.com/office/drawing/2014/main" id="{EEBE45A5-8DD5-46D4-859E-499768DE075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67" y="4408150"/>
            <a:ext cx="734333" cy="23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1323;p44">
            <a:extLst>
              <a:ext uri="{FF2B5EF4-FFF2-40B4-BE49-F238E27FC236}">
                <a16:creationId xmlns:a16="http://schemas.microsoft.com/office/drawing/2014/main" id="{788F42F6-129E-44D1-9DFC-17F42413386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6831" y="4662573"/>
            <a:ext cx="550750" cy="728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Image 17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AF57F5CD-B7F8-4793-A53B-A7654E692CC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8997" y="4708031"/>
            <a:ext cx="482474" cy="360000"/>
          </a:xfrm>
          <a:prstGeom prst="rect">
            <a:avLst/>
          </a:prstGeom>
        </p:spPr>
      </p:pic>
      <p:pic>
        <p:nvPicPr>
          <p:cNvPr id="64" name="Image 5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1C75EA96-367B-43FA-854B-2F0BE731D261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9840" y="4909071"/>
            <a:ext cx="502857" cy="360000"/>
          </a:xfrm>
          <a:prstGeom prst="rect">
            <a:avLst/>
          </a:prstGeom>
        </p:spPr>
      </p:pic>
      <p:pic>
        <p:nvPicPr>
          <p:cNvPr id="68" name="Image 18">
            <a:extLst>
              <a:ext uri="{FF2B5EF4-FFF2-40B4-BE49-F238E27FC236}">
                <a16:creationId xmlns:a16="http://schemas.microsoft.com/office/drawing/2014/main" id="{D467EB30-721C-4599-A846-CA9B5C28905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662" y="1483497"/>
            <a:ext cx="734333" cy="496509"/>
          </a:xfrm>
          <a:prstGeom prst="rect">
            <a:avLst/>
          </a:prstGeom>
        </p:spPr>
      </p:pic>
      <p:pic>
        <p:nvPicPr>
          <p:cNvPr id="70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E00A647D-245F-4FA8-B047-24A5F1DB1A8D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8296" y="4114372"/>
            <a:ext cx="367167" cy="328806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E7F0B454-C3D5-4533-9437-13C97A601696}"/>
              </a:ext>
            </a:extLst>
          </p:cNvPr>
          <p:cNvGrpSpPr/>
          <p:nvPr/>
        </p:nvGrpSpPr>
        <p:grpSpPr>
          <a:xfrm>
            <a:off x="1806834" y="167062"/>
            <a:ext cx="697950" cy="686447"/>
            <a:chOff x="999562" y="2688771"/>
            <a:chExt cx="684326" cy="673048"/>
          </a:xfrm>
        </p:grpSpPr>
        <p:pic>
          <p:nvPicPr>
            <p:cNvPr id="72" name="Image 6" descr="Une image contenant objet&#10;&#10;Description générée avec un niveau de confiance très élevé">
              <a:extLst>
                <a:ext uri="{FF2B5EF4-FFF2-40B4-BE49-F238E27FC236}">
                  <a16:creationId xmlns:a16="http://schemas.microsoft.com/office/drawing/2014/main" id="{555F499D-85F7-4C54-A987-906B2CB4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8213" y="2688771"/>
              <a:ext cx="360000" cy="360000"/>
            </a:xfrm>
            <a:prstGeom prst="rect">
              <a:avLst/>
            </a:prstGeom>
          </p:spPr>
        </p:pic>
        <p:sp>
          <p:nvSpPr>
            <p:cNvPr id="73" name="Google Shape;471;p28">
              <a:extLst>
                <a:ext uri="{FF2B5EF4-FFF2-40B4-BE49-F238E27FC236}">
                  <a16:creationId xmlns:a16="http://schemas.microsoft.com/office/drawing/2014/main" id="{E53ED995-50B3-4D41-BEFA-403D97696494}"/>
                </a:ext>
              </a:extLst>
            </p:cNvPr>
            <p:cNvSpPr txBox="1"/>
            <p:nvPr/>
          </p:nvSpPr>
          <p:spPr>
            <a:xfrm>
              <a:off x="999562" y="3011764"/>
              <a:ext cx="684326" cy="35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245" tIns="93245" rIns="93245" bIns="9324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r>
                <a:rPr kumimoji="0" lang="fr-FR" sz="102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Arial"/>
                  <a:cs typeface="Arial"/>
                  <a:sym typeface="Arial"/>
                </a:rPr>
                <a:t>Azure </a:t>
              </a:r>
              <a:r>
                <a:rPr kumimoji="0" lang="fr-FR" sz="102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Arial"/>
                  <a:cs typeface="Arial"/>
                  <a:sym typeface="Arial"/>
                </a:rPr>
                <a:t>board</a:t>
              </a:r>
              <a:endParaRPr kumimoji="0" sz="102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C398D15-BFC5-4FD2-8DF0-7805AB27DF1F}"/>
              </a:ext>
            </a:extLst>
          </p:cNvPr>
          <p:cNvGrpSpPr/>
          <p:nvPr/>
        </p:nvGrpSpPr>
        <p:grpSpPr>
          <a:xfrm>
            <a:off x="2481317" y="126925"/>
            <a:ext cx="697950" cy="725041"/>
            <a:chOff x="2546695" y="3238754"/>
            <a:chExt cx="684326" cy="710888"/>
          </a:xfrm>
        </p:grpSpPr>
        <p:pic>
          <p:nvPicPr>
            <p:cNvPr id="76" name="Image 8" descr="Une image contenant objet&#10;&#10;Description générée avec un niveau de confiance très élevé">
              <a:extLst>
                <a:ext uri="{FF2B5EF4-FFF2-40B4-BE49-F238E27FC236}">
                  <a16:creationId xmlns:a16="http://schemas.microsoft.com/office/drawing/2014/main" id="{1B7A6CC9-1625-4BCB-8B50-1D49CCF09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52360" y="3238754"/>
              <a:ext cx="360000" cy="360000"/>
            </a:xfrm>
            <a:prstGeom prst="rect">
              <a:avLst/>
            </a:prstGeom>
          </p:spPr>
        </p:pic>
        <p:sp>
          <p:nvSpPr>
            <p:cNvPr id="77" name="Google Shape;471;p28">
              <a:extLst>
                <a:ext uri="{FF2B5EF4-FFF2-40B4-BE49-F238E27FC236}">
                  <a16:creationId xmlns:a16="http://schemas.microsoft.com/office/drawing/2014/main" id="{118601FA-5B55-45C5-8E3C-D4440A0A0A55}"/>
                </a:ext>
              </a:extLst>
            </p:cNvPr>
            <p:cNvSpPr txBox="1"/>
            <p:nvPr/>
          </p:nvSpPr>
          <p:spPr>
            <a:xfrm>
              <a:off x="2546695" y="3599587"/>
              <a:ext cx="684326" cy="35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245" tIns="93245" rIns="93245" bIns="9324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r>
                <a:rPr kumimoji="0" lang="fr-FR" sz="102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Arial"/>
                  <a:cs typeface="Arial"/>
                  <a:sym typeface="Arial"/>
                </a:rPr>
                <a:t>Azure pipeline</a:t>
              </a:r>
              <a:endParaRPr kumimoji="0" sz="102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86ABEA6-FE7E-4C6F-B0F5-DE0DBE24DABC}"/>
              </a:ext>
            </a:extLst>
          </p:cNvPr>
          <p:cNvGrpSpPr/>
          <p:nvPr/>
        </p:nvGrpSpPr>
        <p:grpSpPr>
          <a:xfrm>
            <a:off x="3283707" y="125383"/>
            <a:ext cx="697950" cy="727814"/>
            <a:chOff x="8799880" y="3049675"/>
            <a:chExt cx="684326" cy="713607"/>
          </a:xfrm>
        </p:grpSpPr>
        <p:pic>
          <p:nvPicPr>
            <p:cNvPr id="80" name="Image 4">
              <a:extLst>
                <a:ext uri="{FF2B5EF4-FFF2-40B4-BE49-F238E27FC236}">
                  <a16:creationId xmlns:a16="http://schemas.microsoft.com/office/drawing/2014/main" id="{2B0D6BD1-81E2-44B6-9CCE-777FE94F7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5161" y="3049675"/>
              <a:ext cx="360000" cy="3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1" name="Google Shape;471;p28">
              <a:extLst>
                <a:ext uri="{FF2B5EF4-FFF2-40B4-BE49-F238E27FC236}">
                  <a16:creationId xmlns:a16="http://schemas.microsoft.com/office/drawing/2014/main" id="{3BA874B2-829F-4242-8FFB-7C118E227343}"/>
                </a:ext>
              </a:extLst>
            </p:cNvPr>
            <p:cNvSpPr txBox="1"/>
            <p:nvPr/>
          </p:nvSpPr>
          <p:spPr>
            <a:xfrm>
              <a:off x="8799880" y="3413227"/>
              <a:ext cx="684326" cy="35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245" tIns="93245" rIns="93245" bIns="9324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r>
                <a:rPr kumimoji="0" lang="fr-FR" sz="102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Arial"/>
                  <a:cs typeface="Arial"/>
                  <a:sym typeface="Arial"/>
                </a:rPr>
                <a:t>Azure </a:t>
              </a:r>
              <a:r>
                <a:rPr kumimoji="0" lang="fr-FR" sz="102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Arial"/>
                  <a:cs typeface="Arial"/>
                  <a:sym typeface="Arial"/>
                </a:rPr>
                <a:t>artifacts</a:t>
              </a:r>
              <a:endParaRPr kumimoji="0" sz="102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" name="Picture 8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1A0F1B8-6D57-4FD4-8A13-9455453A23A8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082" y="4935727"/>
            <a:ext cx="180000" cy="360000"/>
          </a:xfrm>
          <a:prstGeom prst="rect">
            <a:avLst/>
          </a:prstGeom>
        </p:spPr>
      </p:pic>
      <p:pic>
        <p:nvPicPr>
          <p:cNvPr id="86" name="Google Shape;1325;p44">
            <a:extLst>
              <a:ext uri="{FF2B5EF4-FFF2-40B4-BE49-F238E27FC236}">
                <a16:creationId xmlns:a16="http://schemas.microsoft.com/office/drawing/2014/main" id="{0A094AFA-DC20-4478-B9E6-31B87E6234C8}"/>
              </a:ext>
            </a:extLst>
          </p:cNvPr>
          <p:cNvPicPr preferRelativeResize="0"/>
          <p:nvPr/>
        </p:nvPicPr>
        <p:blipFill>
          <a:blip r:embed="rId2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025" y="4642702"/>
            <a:ext cx="649273" cy="16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Image 88" descr="https://upload.wikimedia.org/wikipedia/commons/thumb/a/af/Tux.png/202px-Tux.png">
            <a:extLst>
              <a:ext uri="{FF2B5EF4-FFF2-40B4-BE49-F238E27FC236}">
                <a16:creationId xmlns:a16="http://schemas.microsoft.com/office/drawing/2014/main" id="{3E6A7ED3-92A9-41F8-A762-1DA3B2991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1169" y="4762206"/>
            <a:ext cx="412872" cy="49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2CE3BF6-731A-48BC-A332-04B8876C2381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5550" y="5115099"/>
            <a:ext cx="734333" cy="330450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72A8C94C-3D2B-4CAF-8659-175D06D45643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425550" y="4900159"/>
            <a:ext cx="734333" cy="178890"/>
          </a:xfrm>
          <a:prstGeom prst="rect">
            <a:avLst/>
          </a:prstGeom>
        </p:spPr>
      </p:pic>
      <p:pic>
        <p:nvPicPr>
          <p:cNvPr id="98" name="Picture 97" descr="https://wiki.centos.org/ArtWork/Brand/Logo?action=AttachFile&amp;do=get&amp;target=centos-logo-light.png">
            <a:extLst>
              <a:ext uri="{FF2B5EF4-FFF2-40B4-BE49-F238E27FC236}">
                <a16:creationId xmlns:a16="http://schemas.microsoft.com/office/drawing/2014/main" id="{9AD713AE-4379-44D8-8564-D4DF164B1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8416" y="4657884"/>
            <a:ext cx="720000" cy="2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8B08E36-4375-45BD-BCF4-6B4ABC1A8FA2}"/>
              </a:ext>
            </a:extLst>
          </p:cNvPr>
          <p:cNvGrpSpPr/>
          <p:nvPr/>
        </p:nvGrpSpPr>
        <p:grpSpPr>
          <a:xfrm>
            <a:off x="314789" y="1305860"/>
            <a:ext cx="505169" cy="360000"/>
            <a:chOff x="4221173" y="6226945"/>
            <a:chExt cx="505169" cy="353747"/>
          </a:xfrm>
        </p:grpSpPr>
        <p:sp>
          <p:nvSpPr>
            <p:cNvPr id="100" name="CustomShape 5">
              <a:extLst>
                <a:ext uri="{FF2B5EF4-FFF2-40B4-BE49-F238E27FC236}">
                  <a16:creationId xmlns:a16="http://schemas.microsoft.com/office/drawing/2014/main" id="{978E1DEC-D65B-4AF5-B511-97301339F27B}"/>
                </a:ext>
              </a:extLst>
            </p:cNvPr>
            <p:cNvSpPr/>
            <p:nvPr/>
          </p:nvSpPr>
          <p:spPr>
            <a:xfrm>
              <a:off x="4221173" y="6254172"/>
              <a:ext cx="431280" cy="326520"/>
            </a:xfrm>
            <a:prstGeom prst="can">
              <a:avLst>
                <a:gd name="adj" fmla="val 25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01" name="Shape 230">
              <a:extLst>
                <a:ext uri="{FF2B5EF4-FFF2-40B4-BE49-F238E27FC236}">
                  <a16:creationId xmlns:a16="http://schemas.microsoft.com/office/drawing/2014/main" id="{8125153E-F99A-4BE3-822C-C68C4B4B6370}"/>
                </a:ext>
              </a:extLst>
            </p:cNvPr>
            <p:cNvPicPr/>
            <p:nvPr/>
          </p:nvPicPr>
          <p:blipFill>
            <a:blip r:embed="rId27"/>
            <a:stretch/>
          </p:blipFill>
          <p:spPr>
            <a:xfrm rot="1014600">
              <a:off x="4529062" y="6226945"/>
              <a:ext cx="197280" cy="1720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9" name="ZoneTexte 196">
            <a:extLst>
              <a:ext uri="{FF2B5EF4-FFF2-40B4-BE49-F238E27FC236}">
                <a16:creationId xmlns:a16="http://schemas.microsoft.com/office/drawing/2014/main" id="{5C429AE7-255F-4CF4-8D4D-0963AFEF88E7}"/>
              </a:ext>
            </a:extLst>
          </p:cNvPr>
          <p:cNvSpPr txBox="1"/>
          <p:nvPr/>
        </p:nvSpPr>
        <p:spPr>
          <a:xfrm>
            <a:off x="80520" y="1053085"/>
            <a:ext cx="973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PostgreSQL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52CDA6F2-9B00-4142-9D1C-B54AB805880D}"/>
              </a:ext>
            </a:extLst>
          </p:cNvPr>
          <p:cNvSpPr/>
          <p:nvPr/>
        </p:nvSpPr>
        <p:spPr bwMode="auto">
          <a:xfrm>
            <a:off x="4313123" y="3850184"/>
            <a:ext cx="2128270" cy="167127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3" name="Title 1">
            <a:extLst>
              <a:ext uri="{FF2B5EF4-FFF2-40B4-BE49-F238E27FC236}">
                <a16:creationId xmlns:a16="http://schemas.microsoft.com/office/drawing/2014/main" id="{ECE8877E-FDD8-4FC4-A091-3AF496136B95}"/>
              </a:ext>
            </a:extLst>
          </p:cNvPr>
          <p:cNvSpPr txBox="1">
            <a:spLocks/>
          </p:cNvSpPr>
          <p:nvPr/>
        </p:nvSpPr>
        <p:spPr>
          <a:xfrm>
            <a:off x="4838219" y="5564885"/>
            <a:ext cx="1078077" cy="1834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Worker node 1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CCF6095-1CEF-49F8-B60C-A0A83A55DEA7}"/>
              </a:ext>
            </a:extLst>
          </p:cNvPr>
          <p:cNvSpPr/>
          <p:nvPr/>
        </p:nvSpPr>
        <p:spPr bwMode="auto">
          <a:xfrm>
            <a:off x="4285940" y="1723162"/>
            <a:ext cx="7358854" cy="12206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Control Plane</a:t>
            </a:r>
          </a:p>
        </p:txBody>
      </p:sp>
      <p:sp>
        <p:nvSpPr>
          <p:cNvPr id="407" name="Title 1">
            <a:extLst>
              <a:ext uri="{FF2B5EF4-FFF2-40B4-BE49-F238E27FC236}">
                <a16:creationId xmlns:a16="http://schemas.microsoft.com/office/drawing/2014/main" id="{FD415BFB-CCCA-4F06-954C-B724735623F0}"/>
              </a:ext>
            </a:extLst>
          </p:cNvPr>
          <p:cNvSpPr txBox="1">
            <a:spLocks/>
          </p:cNvSpPr>
          <p:nvPr/>
        </p:nvSpPr>
        <p:spPr>
          <a:xfrm>
            <a:off x="4686803" y="4081915"/>
            <a:ext cx="1014431" cy="2769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45720" rIns="0" bIns="4572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Namespace</a:t>
            </a:r>
          </a:p>
        </p:txBody>
      </p:sp>
      <p:pic>
        <p:nvPicPr>
          <p:cNvPr id="409" name="Picture 408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E254E4CE-E287-454D-B9D8-F1D7A19BA95E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0319" y="3286833"/>
            <a:ext cx="355777" cy="355778"/>
          </a:xfrm>
          <a:prstGeom prst="rect">
            <a:avLst/>
          </a:prstGeom>
        </p:spPr>
      </p:pic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817FE3C-7EB2-4E0E-A1DB-18ED565C3B78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000" b="14519"/>
          <a:stretch/>
        </p:blipFill>
        <p:spPr>
          <a:xfrm>
            <a:off x="3481444" y="3635625"/>
            <a:ext cx="326884" cy="248694"/>
          </a:xfrm>
          <a:prstGeom prst="rect">
            <a:avLst/>
          </a:prstGeom>
          <a:noFill/>
        </p:spPr>
      </p:pic>
      <p:sp>
        <p:nvSpPr>
          <p:cNvPr id="446" name="Title 1">
            <a:extLst>
              <a:ext uri="{FF2B5EF4-FFF2-40B4-BE49-F238E27FC236}">
                <a16:creationId xmlns:a16="http://schemas.microsoft.com/office/drawing/2014/main" id="{81CD4EBB-7E54-4A4A-8460-9882D644E310}"/>
              </a:ext>
            </a:extLst>
          </p:cNvPr>
          <p:cNvSpPr txBox="1">
            <a:spLocks/>
          </p:cNvSpPr>
          <p:nvPr/>
        </p:nvSpPr>
        <p:spPr>
          <a:xfrm>
            <a:off x="4002112" y="1014842"/>
            <a:ext cx="3219569" cy="18466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ARO cluster: </a:t>
            </a:r>
            <a:r>
              <a:rPr kumimoji="0" lang="en-US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VNET  172.16.0.0/22</a:t>
            </a:r>
          </a:p>
        </p:txBody>
      </p:sp>
      <p:sp>
        <p:nvSpPr>
          <p:cNvPr id="452" name="Title 1">
            <a:extLst>
              <a:ext uri="{FF2B5EF4-FFF2-40B4-BE49-F238E27FC236}">
                <a16:creationId xmlns:a16="http://schemas.microsoft.com/office/drawing/2014/main" id="{208FC27C-1E7A-4027-8816-4C3B4FB54140}"/>
              </a:ext>
            </a:extLst>
          </p:cNvPr>
          <p:cNvSpPr txBox="1">
            <a:spLocks/>
          </p:cNvSpPr>
          <p:nvPr/>
        </p:nvSpPr>
        <p:spPr>
          <a:xfrm>
            <a:off x="7426919" y="5563371"/>
            <a:ext cx="1078077" cy="1834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Worker node 2</a:t>
            </a:r>
          </a:p>
        </p:txBody>
      </p:sp>
      <p:sp>
        <p:nvSpPr>
          <p:cNvPr id="454" name="Title 1">
            <a:extLst>
              <a:ext uri="{FF2B5EF4-FFF2-40B4-BE49-F238E27FC236}">
                <a16:creationId xmlns:a16="http://schemas.microsoft.com/office/drawing/2014/main" id="{E0A4DD62-FEF2-4810-82AA-0297B0EC2D6E}"/>
              </a:ext>
            </a:extLst>
          </p:cNvPr>
          <p:cNvSpPr txBox="1">
            <a:spLocks/>
          </p:cNvSpPr>
          <p:nvPr/>
        </p:nvSpPr>
        <p:spPr>
          <a:xfrm>
            <a:off x="10080864" y="5557340"/>
            <a:ext cx="1078077" cy="1834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Worker node 3</a:t>
            </a: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68CDBBBF-E3DE-4EFC-8498-156CCD8BC810}"/>
              </a:ext>
            </a:extLst>
          </p:cNvPr>
          <p:cNvGrpSpPr/>
          <p:nvPr/>
        </p:nvGrpSpPr>
        <p:grpSpPr>
          <a:xfrm>
            <a:off x="9836502" y="4658968"/>
            <a:ext cx="1245654" cy="667431"/>
            <a:chOff x="4477842" y="5080042"/>
            <a:chExt cx="1270632" cy="680814"/>
          </a:xfrm>
        </p:grpSpPr>
        <p:sp>
          <p:nvSpPr>
            <p:cNvPr id="458" name="Rectangle: Rounded Corners 457">
              <a:extLst>
                <a:ext uri="{FF2B5EF4-FFF2-40B4-BE49-F238E27FC236}">
                  <a16:creationId xmlns:a16="http://schemas.microsoft.com/office/drawing/2014/main" id="{FB7E5B0A-8238-4C87-8A84-C49D49D00307}"/>
                </a:ext>
              </a:extLst>
            </p:cNvPr>
            <p:cNvSpPr/>
            <p:nvPr/>
          </p:nvSpPr>
          <p:spPr bwMode="auto">
            <a:xfrm>
              <a:off x="4477842" y="5080042"/>
              <a:ext cx="1270632" cy="680814"/>
            </a:xfrm>
            <a:prstGeom prst="roundRect">
              <a:avLst>
                <a:gd name="adj" fmla="val 10922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BFD84A58-8FCF-4518-B243-70E136FE1611}"/>
                </a:ext>
              </a:extLst>
            </p:cNvPr>
            <p:cNvGrpSpPr/>
            <p:nvPr/>
          </p:nvGrpSpPr>
          <p:grpSpPr>
            <a:xfrm>
              <a:off x="4626516" y="5152929"/>
              <a:ext cx="973285" cy="535040"/>
              <a:chOff x="4520542" y="5151982"/>
              <a:chExt cx="973285" cy="535040"/>
            </a:xfrm>
          </p:grpSpPr>
          <p:sp>
            <p:nvSpPr>
              <p:cNvPr id="461" name="Title 1">
                <a:extLst>
                  <a:ext uri="{FF2B5EF4-FFF2-40B4-BE49-F238E27FC236}">
                    <a16:creationId xmlns:a16="http://schemas.microsoft.com/office/drawing/2014/main" id="{5414F2C2-88B4-4B21-B2AE-AF8C7CEDA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4812" y="5151982"/>
                <a:ext cx="924745" cy="184666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Containers</a:t>
                </a:r>
              </a:p>
            </p:txBody>
          </p:sp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D6772760-127A-410B-B844-1A90764920DA}"/>
                  </a:ext>
                </a:extLst>
              </p:cNvPr>
              <p:cNvGrpSpPr/>
              <p:nvPr/>
            </p:nvGrpSpPr>
            <p:grpSpPr>
              <a:xfrm>
                <a:off x="4520542" y="5401786"/>
                <a:ext cx="973285" cy="285236"/>
                <a:chOff x="4493108" y="5401786"/>
                <a:chExt cx="973285" cy="285236"/>
              </a:xfrm>
            </p:grpSpPr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F24EE592-0C8E-4217-AB20-B2FC970C7534}"/>
                    </a:ext>
                  </a:extLst>
                </p:cNvPr>
                <p:cNvSpPr/>
                <p:nvPr/>
              </p:nvSpPr>
              <p:spPr>
                <a:xfrm>
                  <a:off x="4493108" y="5401786"/>
                  <a:ext cx="260271" cy="285236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896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6EDF9A15-BFCB-4F0E-B91D-79232AD695B4}"/>
                    </a:ext>
                  </a:extLst>
                </p:cNvPr>
                <p:cNvSpPr/>
                <p:nvPr/>
              </p:nvSpPr>
              <p:spPr>
                <a:xfrm>
                  <a:off x="4849615" y="5401786"/>
                  <a:ext cx="260271" cy="285236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896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7669DD91-DE16-49C9-A6D5-D1069B2240F7}"/>
                    </a:ext>
                  </a:extLst>
                </p:cNvPr>
                <p:cNvSpPr/>
                <p:nvPr/>
              </p:nvSpPr>
              <p:spPr>
                <a:xfrm>
                  <a:off x="5206122" y="5401786"/>
                  <a:ext cx="260271" cy="285236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896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56" name="Rectangle: Rounded Corners 455">
            <a:extLst>
              <a:ext uri="{FF2B5EF4-FFF2-40B4-BE49-F238E27FC236}">
                <a16:creationId xmlns:a16="http://schemas.microsoft.com/office/drawing/2014/main" id="{253E6453-C0FE-4426-BAB4-576854D73554}"/>
              </a:ext>
            </a:extLst>
          </p:cNvPr>
          <p:cNvSpPr/>
          <p:nvPr/>
        </p:nvSpPr>
        <p:spPr bwMode="auto">
          <a:xfrm>
            <a:off x="4480477" y="3969172"/>
            <a:ext cx="6887144" cy="1518657"/>
          </a:xfrm>
          <a:prstGeom prst="roundRect">
            <a:avLst>
              <a:gd name="adj" fmla="val 6960"/>
            </a:avLst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0" name="Title 1">
            <a:extLst>
              <a:ext uri="{FF2B5EF4-FFF2-40B4-BE49-F238E27FC236}">
                <a16:creationId xmlns:a16="http://schemas.microsoft.com/office/drawing/2014/main" id="{746637B5-9089-467C-AC11-AACFD8F3A67C}"/>
              </a:ext>
            </a:extLst>
          </p:cNvPr>
          <p:cNvSpPr txBox="1">
            <a:spLocks/>
          </p:cNvSpPr>
          <p:nvPr/>
        </p:nvSpPr>
        <p:spPr>
          <a:xfrm>
            <a:off x="8002833" y="3237190"/>
            <a:ext cx="589663" cy="36207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API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Server</a:t>
            </a:r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3BEA13DB-2D23-423A-8D37-DFB1053F7918}"/>
              </a:ext>
            </a:extLst>
          </p:cNvPr>
          <p:cNvGrpSpPr/>
          <p:nvPr/>
        </p:nvGrpSpPr>
        <p:grpSpPr>
          <a:xfrm>
            <a:off x="7598773" y="2886590"/>
            <a:ext cx="523100" cy="523100"/>
            <a:chOff x="11229428" y="2949054"/>
            <a:chExt cx="523100" cy="523100"/>
          </a:xfrm>
        </p:grpSpPr>
        <p:sp>
          <p:nvSpPr>
            <p:cNvPr id="468" name="Rectangle: Rounded Corners 467">
              <a:extLst>
                <a:ext uri="{FF2B5EF4-FFF2-40B4-BE49-F238E27FC236}">
                  <a16:creationId xmlns:a16="http://schemas.microsoft.com/office/drawing/2014/main" id="{9876BAF0-C76E-4E78-A323-846EAFEEFB40}"/>
                </a:ext>
              </a:extLst>
            </p:cNvPr>
            <p:cNvSpPr/>
            <p:nvPr/>
          </p:nvSpPr>
          <p:spPr bwMode="auto">
            <a:xfrm>
              <a:off x="11229428" y="2949054"/>
              <a:ext cx="523100" cy="523100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78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72" name="plug" title="Icon of a power plug showing an A to B connection">
              <a:extLst>
                <a:ext uri="{FF2B5EF4-FFF2-40B4-BE49-F238E27FC236}">
                  <a16:creationId xmlns:a16="http://schemas.microsoft.com/office/drawing/2014/main" id="{CD026B41-61A9-48E0-834F-269A484262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314860" y="3073138"/>
              <a:ext cx="301116" cy="285423"/>
            </a:xfrm>
            <a:custGeom>
              <a:avLst/>
              <a:gdLst>
                <a:gd name="T0" fmla="*/ 169 w 346"/>
                <a:gd name="T1" fmla="*/ 90 h 328"/>
                <a:gd name="T2" fmla="*/ 199 w 346"/>
                <a:gd name="T3" fmla="*/ 61 h 328"/>
                <a:gd name="T4" fmla="*/ 279 w 346"/>
                <a:gd name="T5" fmla="*/ 63 h 328"/>
                <a:gd name="T6" fmla="*/ 279 w 346"/>
                <a:gd name="T7" fmla="*/ 63 h 328"/>
                <a:gd name="T8" fmla="*/ 277 w 346"/>
                <a:gd name="T9" fmla="*/ 143 h 328"/>
                <a:gd name="T10" fmla="*/ 247 w 346"/>
                <a:gd name="T11" fmla="*/ 172 h 328"/>
                <a:gd name="T12" fmla="*/ 169 w 346"/>
                <a:gd name="T13" fmla="*/ 90 h 328"/>
                <a:gd name="T14" fmla="*/ 279 w 346"/>
                <a:gd name="T15" fmla="*/ 63 h 328"/>
                <a:gd name="T16" fmla="*/ 346 w 346"/>
                <a:gd name="T17" fmla="*/ 0 h 328"/>
                <a:gd name="T18" fmla="*/ 99 w 346"/>
                <a:gd name="T19" fmla="*/ 156 h 328"/>
                <a:gd name="T20" fmla="*/ 69 w 346"/>
                <a:gd name="T21" fmla="*/ 185 h 328"/>
                <a:gd name="T22" fmla="*/ 67 w 346"/>
                <a:gd name="T23" fmla="*/ 265 h 328"/>
                <a:gd name="T24" fmla="*/ 67 w 346"/>
                <a:gd name="T25" fmla="*/ 265 h 328"/>
                <a:gd name="T26" fmla="*/ 147 w 346"/>
                <a:gd name="T27" fmla="*/ 267 h 328"/>
                <a:gd name="T28" fmla="*/ 177 w 346"/>
                <a:gd name="T29" fmla="*/ 238 h 328"/>
                <a:gd name="T30" fmla="*/ 99 w 346"/>
                <a:gd name="T31" fmla="*/ 156 h 328"/>
                <a:gd name="T32" fmla="*/ 67 w 346"/>
                <a:gd name="T33" fmla="*/ 265 h 328"/>
                <a:gd name="T34" fmla="*/ 0 w 346"/>
                <a:gd name="T35" fmla="*/ 328 h 328"/>
                <a:gd name="T36" fmla="*/ 157 w 346"/>
                <a:gd name="T37" fmla="*/ 143 h 328"/>
                <a:gd name="T38" fmla="*/ 120 w 346"/>
                <a:gd name="T39" fmla="*/ 178 h 328"/>
                <a:gd name="T40" fmla="*/ 193 w 346"/>
                <a:gd name="T41" fmla="*/ 181 h 328"/>
                <a:gd name="T42" fmla="*/ 156 w 346"/>
                <a:gd name="T43" fmla="*/ 21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6" h="328">
                  <a:moveTo>
                    <a:pt x="169" y="90"/>
                  </a:moveTo>
                  <a:cubicBezTo>
                    <a:pt x="199" y="61"/>
                    <a:pt x="199" y="61"/>
                    <a:pt x="199" y="61"/>
                  </a:cubicBezTo>
                  <a:cubicBezTo>
                    <a:pt x="222" y="40"/>
                    <a:pt x="258" y="41"/>
                    <a:pt x="279" y="63"/>
                  </a:cubicBezTo>
                  <a:cubicBezTo>
                    <a:pt x="279" y="63"/>
                    <a:pt x="279" y="63"/>
                    <a:pt x="279" y="63"/>
                  </a:cubicBezTo>
                  <a:cubicBezTo>
                    <a:pt x="300" y="86"/>
                    <a:pt x="300" y="122"/>
                    <a:pt x="277" y="143"/>
                  </a:cubicBezTo>
                  <a:cubicBezTo>
                    <a:pt x="247" y="172"/>
                    <a:pt x="247" y="172"/>
                    <a:pt x="247" y="172"/>
                  </a:cubicBezTo>
                  <a:lnTo>
                    <a:pt x="169" y="90"/>
                  </a:lnTo>
                  <a:close/>
                  <a:moveTo>
                    <a:pt x="279" y="63"/>
                  </a:moveTo>
                  <a:cubicBezTo>
                    <a:pt x="346" y="0"/>
                    <a:pt x="346" y="0"/>
                    <a:pt x="346" y="0"/>
                  </a:cubicBezTo>
                  <a:moveTo>
                    <a:pt x="99" y="156"/>
                  </a:moveTo>
                  <a:cubicBezTo>
                    <a:pt x="69" y="185"/>
                    <a:pt x="69" y="185"/>
                    <a:pt x="69" y="185"/>
                  </a:cubicBezTo>
                  <a:cubicBezTo>
                    <a:pt x="46" y="206"/>
                    <a:pt x="46" y="242"/>
                    <a:pt x="67" y="265"/>
                  </a:cubicBezTo>
                  <a:cubicBezTo>
                    <a:pt x="67" y="265"/>
                    <a:pt x="67" y="265"/>
                    <a:pt x="67" y="265"/>
                  </a:cubicBezTo>
                  <a:cubicBezTo>
                    <a:pt x="88" y="287"/>
                    <a:pt x="124" y="288"/>
                    <a:pt x="147" y="267"/>
                  </a:cubicBezTo>
                  <a:cubicBezTo>
                    <a:pt x="177" y="238"/>
                    <a:pt x="177" y="238"/>
                    <a:pt x="177" y="238"/>
                  </a:cubicBezTo>
                  <a:lnTo>
                    <a:pt x="99" y="156"/>
                  </a:lnTo>
                  <a:close/>
                  <a:moveTo>
                    <a:pt x="67" y="265"/>
                  </a:moveTo>
                  <a:cubicBezTo>
                    <a:pt x="0" y="328"/>
                    <a:pt x="0" y="328"/>
                    <a:pt x="0" y="328"/>
                  </a:cubicBezTo>
                  <a:moveTo>
                    <a:pt x="157" y="143"/>
                  </a:moveTo>
                  <a:cubicBezTo>
                    <a:pt x="120" y="178"/>
                    <a:pt x="120" y="178"/>
                    <a:pt x="120" y="178"/>
                  </a:cubicBezTo>
                  <a:moveTo>
                    <a:pt x="193" y="181"/>
                  </a:moveTo>
                  <a:cubicBezTo>
                    <a:pt x="156" y="216"/>
                    <a:pt x="156" y="216"/>
                    <a:pt x="156" y="216"/>
                  </a:cubicBez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94" name="Title 1">
            <a:extLst>
              <a:ext uri="{FF2B5EF4-FFF2-40B4-BE49-F238E27FC236}">
                <a16:creationId xmlns:a16="http://schemas.microsoft.com/office/drawing/2014/main" id="{8EB5B03D-761C-45A9-8499-E5A0A43CE884}"/>
              </a:ext>
            </a:extLst>
          </p:cNvPr>
          <p:cNvSpPr txBox="1">
            <a:spLocks/>
          </p:cNvSpPr>
          <p:nvPr/>
        </p:nvSpPr>
        <p:spPr>
          <a:xfrm>
            <a:off x="4192082" y="3529238"/>
            <a:ext cx="1903918" cy="12554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5130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ARO Workers  subnet: 172.16.2.0/24</a:t>
            </a:r>
          </a:p>
        </p:txBody>
      </p:sp>
      <p:sp>
        <p:nvSpPr>
          <p:cNvPr id="498" name="Title 1">
            <a:extLst>
              <a:ext uri="{FF2B5EF4-FFF2-40B4-BE49-F238E27FC236}">
                <a16:creationId xmlns:a16="http://schemas.microsoft.com/office/drawing/2014/main" id="{544DD77B-54E3-4240-8B43-5B96A4BD697A}"/>
              </a:ext>
            </a:extLst>
          </p:cNvPr>
          <p:cNvSpPr txBox="1">
            <a:spLocks/>
          </p:cNvSpPr>
          <p:nvPr/>
        </p:nvSpPr>
        <p:spPr>
          <a:xfrm>
            <a:off x="4166421" y="3259933"/>
            <a:ext cx="1939448" cy="12554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5130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ARO Masters  subnet: 172.16.1.0/24</a:t>
            </a: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558E1B9-62E5-4E6F-B2A0-F808E07D0119}"/>
              </a:ext>
            </a:extLst>
          </p:cNvPr>
          <p:cNvSpPr/>
          <p:nvPr/>
        </p:nvSpPr>
        <p:spPr>
          <a:xfrm>
            <a:off x="11817506" y="1133560"/>
            <a:ext cx="355776" cy="1875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74" name="Picture 473" descr="A close up of a sign&#10;&#10;Description generated with high confidence">
            <a:extLst>
              <a:ext uri="{FF2B5EF4-FFF2-40B4-BE49-F238E27FC236}">
                <a16:creationId xmlns:a16="http://schemas.microsoft.com/office/drawing/2014/main" id="{B08C9C37-CA51-4F33-869C-EA785CAC4B4D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630" y="1005687"/>
            <a:ext cx="365530" cy="365530"/>
          </a:xfrm>
          <a:prstGeom prst="rect">
            <a:avLst/>
          </a:prstGeom>
        </p:spPr>
      </p:pic>
      <p:pic>
        <p:nvPicPr>
          <p:cNvPr id="505" name="Picture 504" descr="A picture containing clock&#10;&#10;Description automatically generated">
            <a:extLst>
              <a:ext uri="{FF2B5EF4-FFF2-40B4-BE49-F238E27FC236}">
                <a16:creationId xmlns:a16="http://schemas.microsoft.com/office/drawing/2014/main" id="{5BE87BD2-1909-4E63-8D1C-62108647C4F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61" y="-917975"/>
            <a:ext cx="780290" cy="780290"/>
          </a:xfrm>
          <a:prstGeom prst="rect">
            <a:avLst/>
          </a:prstGeom>
        </p:spPr>
      </p:pic>
      <p:pic>
        <p:nvPicPr>
          <p:cNvPr id="509" name="Picture 50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2B0B27-5940-4100-9EFB-A0BA2BCCAA6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14" y="279103"/>
            <a:ext cx="360000" cy="360000"/>
          </a:xfrm>
          <a:prstGeom prst="rect">
            <a:avLst/>
          </a:prstGeom>
        </p:spPr>
      </p:pic>
      <p:pic>
        <p:nvPicPr>
          <p:cNvPr id="513" name="Picture 5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D4A195-0FA4-428A-89BC-B9D117D441C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82" y="-935594"/>
            <a:ext cx="780290" cy="780290"/>
          </a:xfrm>
          <a:prstGeom prst="rect">
            <a:avLst/>
          </a:prstGeom>
        </p:spPr>
      </p:pic>
      <p:pic>
        <p:nvPicPr>
          <p:cNvPr id="523" name="Picture 522" descr="A picture containing electronics, display, computer&#10;&#10;Description automatically generated">
            <a:extLst>
              <a:ext uri="{FF2B5EF4-FFF2-40B4-BE49-F238E27FC236}">
                <a16:creationId xmlns:a16="http://schemas.microsoft.com/office/drawing/2014/main" id="{B13BABE7-DBD7-42A9-894D-4E0212015CE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57" y="2164500"/>
            <a:ext cx="360000" cy="360000"/>
          </a:xfrm>
          <a:prstGeom prst="rect">
            <a:avLst/>
          </a:prstGeom>
        </p:spPr>
      </p:pic>
      <p:pic>
        <p:nvPicPr>
          <p:cNvPr id="525" name="Picture 5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C1ACF8-B57A-41AB-BE0C-6265ECF8FE6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25" y="-872689"/>
            <a:ext cx="780290" cy="780290"/>
          </a:xfrm>
          <a:prstGeom prst="rect">
            <a:avLst/>
          </a:prstGeom>
        </p:spPr>
      </p:pic>
      <p:sp>
        <p:nvSpPr>
          <p:cNvPr id="450" name="Rectangle 449">
            <a:extLst>
              <a:ext uri="{FF2B5EF4-FFF2-40B4-BE49-F238E27FC236}">
                <a16:creationId xmlns:a16="http://schemas.microsoft.com/office/drawing/2014/main" id="{7D2657F4-7D11-4023-A62E-E003BE774715}"/>
              </a:ext>
            </a:extLst>
          </p:cNvPr>
          <p:cNvSpPr/>
          <p:nvPr/>
        </p:nvSpPr>
        <p:spPr bwMode="auto">
          <a:xfrm>
            <a:off x="9384995" y="3850184"/>
            <a:ext cx="2128270" cy="167127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F1ACD9C-27A8-45F2-9B09-6927349679C2}"/>
              </a:ext>
            </a:extLst>
          </p:cNvPr>
          <p:cNvSpPr/>
          <p:nvPr/>
        </p:nvSpPr>
        <p:spPr bwMode="auto">
          <a:xfrm>
            <a:off x="6863724" y="3850184"/>
            <a:ext cx="2128270" cy="167127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7" name="Picture 526" descr="A picture containing graphics, room&#10;&#10;Description automatically generated">
            <a:extLst>
              <a:ext uri="{FF2B5EF4-FFF2-40B4-BE49-F238E27FC236}">
                <a16:creationId xmlns:a16="http://schemas.microsoft.com/office/drawing/2014/main" id="{472F2BF9-26BE-4532-AB25-9DC4C125BA9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152" y="275104"/>
            <a:ext cx="360000" cy="360000"/>
          </a:xfrm>
          <a:prstGeom prst="rect">
            <a:avLst/>
          </a:prstGeom>
        </p:spPr>
      </p:pic>
      <p:sp>
        <p:nvSpPr>
          <p:cNvPr id="535" name="Title 1">
            <a:extLst>
              <a:ext uri="{FF2B5EF4-FFF2-40B4-BE49-F238E27FC236}">
                <a16:creationId xmlns:a16="http://schemas.microsoft.com/office/drawing/2014/main" id="{B48F905D-20BA-411E-A055-9B8016951A70}"/>
              </a:ext>
            </a:extLst>
          </p:cNvPr>
          <p:cNvSpPr txBox="1">
            <a:spLocks/>
          </p:cNvSpPr>
          <p:nvPr/>
        </p:nvSpPr>
        <p:spPr>
          <a:xfrm>
            <a:off x="9870425" y="5362283"/>
            <a:ext cx="1199275" cy="12554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5130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Pod CIDR: 10.42.0.0/18</a:t>
            </a:r>
          </a:p>
        </p:txBody>
      </p:sp>
      <p:pic>
        <p:nvPicPr>
          <p:cNvPr id="536" name="Picture 535">
            <a:extLst>
              <a:ext uri="{FF2B5EF4-FFF2-40B4-BE49-F238E27FC236}">
                <a16:creationId xmlns:a16="http://schemas.microsoft.com/office/drawing/2014/main" id="{637B34D0-6F8E-4B99-9534-2FB326F566E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51" y="1408207"/>
            <a:ext cx="720000" cy="258408"/>
          </a:xfrm>
          <a:prstGeom prst="rect">
            <a:avLst/>
          </a:prstGeom>
        </p:spPr>
      </p:pic>
      <p:pic>
        <p:nvPicPr>
          <p:cNvPr id="538" name="Image 14">
            <a:extLst>
              <a:ext uri="{FF2B5EF4-FFF2-40B4-BE49-F238E27FC236}">
                <a16:creationId xmlns:a16="http://schemas.microsoft.com/office/drawing/2014/main" id="{8098E231-15F8-494C-80BF-40E8C6F0C57B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13" y="263806"/>
            <a:ext cx="688973" cy="360000"/>
          </a:xfrm>
          <a:prstGeom prst="rect">
            <a:avLst/>
          </a:prstGeom>
        </p:spPr>
      </p:pic>
      <p:sp>
        <p:nvSpPr>
          <p:cNvPr id="540" name="ZoneTexte 196">
            <a:extLst>
              <a:ext uri="{FF2B5EF4-FFF2-40B4-BE49-F238E27FC236}">
                <a16:creationId xmlns:a16="http://schemas.microsoft.com/office/drawing/2014/main" id="{F15C93B2-AF46-411E-A32B-1A6067AA61A4}"/>
              </a:ext>
            </a:extLst>
          </p:cNvPr>
          <p:cNvSpPr txBox="1"/>
          <p:nvPr/>
        </p:nvSpPr>
        <p:spPr>
          <a:xfrm>
            <a:off x="11275795" y="754856"/>
            <a:ext cx="615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APIM</a:t>
            </a:r>
          </a:p>
        </p:txBody>
      </p:sp>
      <p:sp>
        <p:nvSpPr>
          <p:cNvPr id="542" name="ZoneTexte 196">
            <a:extLst>
              <a:ext uri="{FF2B5EF4-FFF2-40B4-BE49-F238E27FC236}">
                <a16:creationId xmlns:a16="http://schemas.microsoft.com/office/drawing/2014/main" id="{D1501207-CFFA-431C-B0DA-C8BDC9A3CDDE}"/>
              </a:ext>
            </a:extLst>
          </p:cNvPr>
          <p:cNvSpPr txBox="1"/>
          <p:nvPr/>
        </p:nvSpPr>
        <p:spPr>
          <a:xfrm>
            <a:off x="9497286" y="765660"/>
            <a:ext cx="432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ACR</a:t>
            </a:r>
          </a:p>
        </p:txBody>
      </p:sp>
      <p:sp>
        <p:nvSpPr>
          <p:cNvPr id="544" name="ZoneTexte 196">
            <a:extLst>
              <a:ext uri="{FF2B5EF4-FFF2-40B4-BE49-F238E27FC236}">
                <a16:creationId xmlns:a16="http://schemas.microsoft.com/office/drawing/2014/main" id="{61E61D9A-7370-4998-98B0-E6CCC1DEA1E6}"/>
              </a:ext>
            </a:extLst>
          </p:cNvPr>
          <p:cNvSpPr txBox="1"/>
          <p:nvPr/>
        </p:nvSpPr>
        <p:spPr>
          <a:xfrm>
            <a:off x="10061449" y="761201"/>
            <a:ext cx="865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DB</a:t>
            </a:r>
          </a:p>
        </p:txBody>
      </p:sp>
      <p:sp>
        <p:nvSpPr>
          <p:cNvPr id="546" name="ZoneTexte 196">
            <a:extLst>
              <a:ext uri="{FF2B5EF4-FFF2-40B4-BE49-F238E27FC236}">
                <a16:creationId xmlns:a16="http://schemas.microsoft.com/office/drawing/2014/main" id="{3CCA2BE0-78F1-4BCF-A9F9-35C6DD5F28A0}"/>
              </a:ext>
            </a:extLst>
          </p:cNvPr>
          <p:cNvSpPr txBox="1"/>
          <p:nvPr/>
        </p:nvSpPr>
        <p:spPr>
          <a:xfrm>
            <a:off x="8165710" y="765660"/>
            <a:ext cx="1233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BLOB Storage</a:t>
            </a:r>
          </a:p>
        </p:txBody>
      </p:sp>
      <p:pic>
        <p:nvPicPr>
          <p:cNvPr id="519" name="Picture 518" descr="A stop sign&#10;&#10;Description automatically generated">
            <a:extLst>
              <a:ext uri="{FF2B5EF4-FFF2-40B4-BE49-F238E27FC236}">
                <a16:creationId xmlns:a16="http://schemas.microsoft.com/office/drawing/2014/main" id="{F232DEFA-1710-4BC8-83E5-652045E9ECA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18" y="424516"/>
            <a:ext cx="360000" cy="360000"/>
          </a:xfrm>
          <a:prstGeom prst="rect">
            <a:avLst/>
          </a:prstGeom>
        </p:spPr>
      </p:pic>
      <p:pic>
        <p:nvPicPr>
          <p:cNvPr id="548" name="Picture 2" descr="Afbeeldingsresultaat voor redhat logo&quot;">
            <a:extLst>
              <a:ext uri="{FF2B5EF4-FFF2-40B4-BE49-F238E27FC236}">
                <a16:creationId xmlns:a16="http://schemas.microsoft.com/office/drawing/2014/main" id="{F9108373-E8CD-449B-A388-25F2262E8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5402" y="-1363288"/>
            <a:ext cx="1772918" cy="9438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7" name="Group 556">
            <a:extLst>
              <a:ext uri="{FF2B5EF4-FFF2-40B4-BE49-F238E27FC236}">
                <a16:creationId xmlns:a16="http://schemas.microsoft.com/office/drawing/2014/main" id="{5ED18BBD-04A9-4B4A-8A9D-838AEFB720E7}"/>
              </a:ext>
            </a:extLst>
          </p:cNvPr>
          <p:cNvGrpSpPr/>
          <p:nvPr/>
        </p:nvGrpSpPr>
        <p:grpSpPr>
          <a:xfrm>
            <a:off x="330092" y="744258"/>
            <a:ext cx="395019" cy="369204"/>
            <a:chOff x="330092" y="1533974"/>
            <a:chExt cx="395019" cy="369204"/>
          </a:xfrm>
        </p:grpSpPr>
        <p:sp>
          <p:nvSpPr>
            <p:cNvPr id="554" name="Google Shape;1260;p44">
              <a:extLst>
                <a:ext uri="{FF2B5EF4-FFF2-40B4-BE49-F238E27FC236}">
                  <a16:creationId xmlns:a16="http://schemas.microsoft.com/office/drawing/2014/main" id="{EB8BAD78-7C2B-4490-A631-CC2DD0312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092" y="1543178"/>
              <a:ext cx="365040" cy="360000"/>
            </a:xfrm>
            <a:prstGeom prst="can">
              <a:avLst>
                <a:gd name="adj" fmla="val 25000"/>
              </a:avLst>
            </a:prstGeom>
            <a:solidFill>
              <a:srgbClr val="375F9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72000" tIns="0" rIns="0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6" name="Google Shape;1261;p44">
              <a:extLst>
                <a:ext uri="{FF2B5EF4-FFF2-40B4-BE49-F238E27FC236}">
                  <a16:creationId xmlns:a16="http://schemas.microsoft.com/office/drawing/2014/main" id="{903306E0-0CF9-400A-A800-4FD386ECCF4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1">
              <a:alphaModFix/>
            </a:blip>
            <a:stretch>
              <a:fillRect/>
            </a:stretch>
          </p:blipFill>
          <p:spPr>
            <a:xfrm>
              <a:off x="591315" y="1533974"/>
              <a:ext cx="133796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9" name="ZoneTexte 196">
            <a:extLst>
              <a:ext uri="{FF2B5EF4-FFF2-40B4-BE49-F238E27FC236}">
                <a16:creationId xmlns:a16="http://schemas.microsoft.com/office/drawing/2014/main" id="{4BE97F84-46E0-4459-99D5-193A038B240E}"/>
              </a:ext>
            </a:extLst>
          </p:cNvPr>
          <p:cNvSpPr txBox="1"/>
          <p:nvPr/>
        </p:nvSpPr>
        <p:spPr>
          <a:xfrm>
            <a:off x="10781345" y="741156"/>
            <a:ext cx="615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KV</a:t>
            </a:r>
          </a:p>
        </p:txBody>
      </p:sp>
      <p:pic>
        <p:nvPicPr>
          <p:cNvPr id="561" name="Image 1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F08EA3E-E33F-43AD-9D20-5CC9A538485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945201" y="263806"/>
            <a:ext cx="365471" cy="360000"/>
          </a:xfrm>
          <a:prstGeom prst="rect">
            <a:avLst/>
          </a:prstGeom>
        </p:spPr>
      </p:pic>
      <p:sp>
        <p:nvSpPr>
          <p:cNvPr id="563" name="ZoneTexte 196">
            <a:extLst>
              <a:ext uri="{FF2B5EF4-FFF2-40B4-BE49-F238E27FC236}">
                <a16:creationId xmlns:a16="http://schemas.microsoft.com/office/drawing/2014/main" id="{5BF8930C-28D2-4224-A275-29A49A6A6031}"/>
              </a:ext>
            </a:extLst>
          </p:cNvPr>
          <p:cNvSpPr txBox="1"/>
          <p:nvPr/>
        </p:nvSpPr>
        <p:spPr>
          <a:xfrm>
            <a:off x="6664737" y="764342"/>
            <a:ext cx="888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AD</a:t>
            </a:r>
          </a:p>
        </p:txBody>
      </p:sp>
      <p:pic>
        <p:nvPicPr>
          <p:cNvPr id="565" name="Google Shape;1346;p44">
            <a:extLst>
              <a:ext uri="{FF2B5EF4-FFF2-40B4-BE49-F238E27FC236}">
                <a16:creationId xmlns:a16="http://schemas.microsoft.com/office/drawing/2014/main" id="{8FB14AA1-719A-4132-AA81-9730F70680F3}"/>
              </a:ext>
            </a:extLst>
          </p:cNvPr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11214993" y="-789981"/>
            <a:ext cx="822960" cy="51728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Title 1">
            <a:extLst>
              <a:ext uri="{FF2B5EF4-FFF2-40B4-BE49-F238E27FC236}">
                <a16:creationId xmlns:a16="http://schemas.microsoft.com/office/drawing/2014/main" id="{F30AE77A-E6E5-4AD3-889B-8C231845D5AA}"/>
              </a:ext>
            </a:extLst>
          </p:cNvPr>
          <p:cNvSpPr txBox="1">
            <a:spLocks/>
          </p:cNvSpPr>
          <p:nvPr/>
        </p:nvSpPr>
        <p:spPr>
          <a:xfrm>
            <a:off x="4514764" y="2584733"/>
            <a:ext cx="1078077" cy="1834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Master 1</a:t>
            </a:r>
          </a:p>
        </p:txBody>
      </p:sp>
      <p:sp>
        <p:nvSpPr>
          <p:cNvPr id="569" name="Title 1">
            <a:extLst>
              <a:ext uri="{FF2B5EF4-FFF2-40B4-BE49-F238E27FC236}">
                <a16:creationId xmlns:a16="http://schemas.microsoft.com/office/drawing/2014/main" id="{D5808617-CAF0-4AAB-9385-19B006C17262}"/>
              </a:ext>
            </a:extLst>
          </p:cNvPr>
          <p:cNvSpPr txBox="1">
            <a:spLocks/>
          </p:cNvSpPr>
          <p:nvPr/>
        </p:nvSpPr>
        <p:spPr>
          <a:xfrm>
            <a:off x="7296629" y="2584733"/>
            <a:ext cx="1078077" cy="1834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Master 2</a:t>
            </a:r>
          </a:p>
        </p:txBody>
      </p:sp>
      <p:sp>
        <p:nvSpPr>
          <p:cNvPr id="571" name="Title 1">
            <a:extLst>
              <a:ext uri="{FF2B5EF4-FFF2-40B4-BE49-F238E27FC236}">
                <a16:creationId xmlns:a16="http://schemas.microsoft.com/office/drawing/2014/main" id="{1DF23DB6-B806-4138-883D-0C38AD544AEE}"/>
              </a:ext>
            </a:extLst>
          </p:cNvPr>
          <p:cNvSpPr txBox="1">
            <a:spLocks/>
          </p:cNvSpPr>
          <p:nvPr/>
        </p:nvSpPr>
        <p:spPr>
          <a:xfrm>
            <a:off x="10021000" y="2584733"/>
            <a:ext cx="1078077" cy="1834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Master 3</a:t>
            </a:r>
          </a:p>
        </p:txBody>
      </p:sp>
      <p:pic>
        <p:nvPicPr>
          <p:cNvPr id="575" name="Picture 574" descr="A picture containing electronics, display, computer&#10;&#10;Description automatically generated">
            <a:extLst>
              <a:ext uri="{FF2B5EF4-FFF2-40B4-BE49-F238E27FC236}">
                <a16:creationId xmlns:a16="http://schemas.microsoft.com/office/drawing/2014/main" id="{D8BA20F7-86FA-46FE-8363-E880D12C5C9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447" y="2164500"/>
            <a:ext cx="360000" cy="360000"/>
          </a:xfrm>
          <a:prstGeom prst="rect">
            <a:avLst/>
          </a:prstGeom>
        </p:spPr>
      </p:pic>
      <p:pic>
        <p:nvPicPr>
          <p:cNvPr id="577" name="Picture 576" descr="A picture containing electronics, display, computer&#10;&#10;Description automatically generated">
            <a:extLst>
              <a:ext uri="{FF2B5EF4-FFF2-40B4-BE49-F238E27FC236}">
                <a16:creationId xmlns:a16="http://schemas.microsoft.com/office/drawing/2014/main" id="{D8688DE5-CEB6-4ACB-B660-3029F3DEE96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512" y="2164500"/>
            <a:ext cx="360000" cy="360000"/>
          </a:xfrm>
          <a:prstGeom prst="rect">
            <a:avLst/>
          </a:prstGeom>
        </p:spPr>
      </p:pic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10D73D66-789A-4A20-BDD5-8105CA115086}"/>
              </a:ext>
            </a:extLst>
          </p:cNvPr>
          <p:cNvCxnSpPr>
            <a:cxnSpLocks/>
          </p:cNvCxnSpPr>
          <p:nvPr/>
        </p:nvCxnSpPr>
        <p:spPr>
          <a:xfrm flipH="1" flipV="1">
            <a:off x="7103427" y="1022464"/>
            <a:ext cx="3721" cy="741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175C4F-0384-487F-BDD3-AC5D1CC6B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408" y="2137503"/>
            <a:ext cx="93506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CustomShape 5">
            <a:extLst>
              <a:ext uri="{FF2B5EF4-FFF2-40B4-BE49-F238E27FC236}">
                <a16:creationId xmlns:a16="http://schemas.microsoft.com/office/drawing/2014/main" id="{CE52EE65-7574-4BDA-ACDD-A967C1E88CF9}"/>
              </a:ext>
            </a:extLst>
          </p:cNvPr>
          <p:cNvSpPr/>
          <p:nvPr/>
        </p:nvSpPr>
        <p:spPr>
          <a:xfrm>
            <a:off x="7288354" y="4972241"/>
            <a:ext cx="1230915" cy="440404"/>
          </a:xfrm>
          <a:prstGeom prst="can">
            <a:avLst>
              <a:gd name="adj" fmla="val 25000"/>
            </a:avLst>
          </a:prstGeom>
          <a:solidFill>
            <a:srgbClr val="CC412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spcFirstLastPara="1" wrap="square" lIns="89628" tIns="44802" rIns="89628" bIns="44802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Arial"/>
              </a:rPr>
              <a:t>Registry</a:t>
            </a: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Arial"/>
              </a:rPr>
              <a:t> Storage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69301A-33C4-4423-AB55-3CEDCC110F50}"/>
              </a:ext>
            </a:extLst>
          </p:cNvPr>
          <p:cNvSpPr txBox="1">
            <a:spLocks/>
          </p:cNvSpPr>
          <p:nvPr/>
        </p:nvSpPr>
        <p:spPr>
          <a:xfrm>
            <a:off x="7150355" y="4145913"/>
            <a:ext cx="1514225" cy="18094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Docker Registry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4CD35-AAF9-4A83-B59E-C4BF3E8CFAF4}"/>
              </a:ext>
            </a:extLst>
          </p:cNvPr>
          <p:cNvGrpSpPr/>
          <p:nvPr/>
        </p:nvGrpSpPr>
        <p:grpSpPr>
          <a:xfrm>
            <a:off x="7282585" y="4326860"/>
            <a:ext cx="1209084" cy="625458"/>
            <a:chOff x="4477842" y="5080042"/>
            <a:chExt cx="1270632" cy="680814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3A31412D-A3EA-400A-9FA9-25824A238A59}"/>
                </a:ext>
              </a:extLst>
            </p:cNvPr>
            <p:cNvSpPr/>
            <p:nvPr/>
          </p:nvSpPr>
          <p:spPr bwMode="auto">
            <a:xfrm>
              <a:off x="4477842" y="5080042"/>
              <a:ext cx="1270632" cy="680814"/>
            </a:xfrm>
            <a:prstGeom prst="roundRect">
              <a:avLst>
                <a:gd name="adj" fmla="val 10922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260240D-90FA-4D08-9082-942258E62C37}"/>
                </a:ext>
              </a:extLst>
            </p:cNvPr>
            <p:cNvGrpSpPr/>
            <p:nvPr/>
          </p:nvGrpSpPr>
          <p:grpSpPr>
            <a:xfrm>
              <a:off x="4650786" y="5152929"/>
              <a:ext cx="924745" cy="535040"/>
              <a:chOff x="4544812" y="5151982"/>
              <a:chExt cx="924745" cy="535040"/>
            </a:xfrm>
          </p:grpSpPr>
          <p:sp>
            <p:nvSpPr>
              <p:cNvPr id="135" name="Title 1">
                <a:extLst>
                  <a:ext uri="{FF2B5EF4-FFF2-40B4-BE49-F238E27FC236}">
                    <a16:creationId xmlns:a16="http://schemas.microsoft.com/office/drawing/2014/main" id="{106F0A08-09F7-4FFB-B37A-5F4DFBF600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4812" y="5151982"/>
                <a:ext cx="924745" cy="184666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Deployment</a:t>
                </a: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464F445-5A4F-450C-BEE6-1A8A7A8A61C7}"/>
                  </a:ext>
                </a:extLst>
              </p:cNvPr>
              <p:cNvSpPr/>
              <p:nvPr/>
            </p:nvSpPr>
            <p:spPr>
              <a:xfrm>
                <a:off x="4877049" y="5401786"/>
                <a:ext cx="260270" cy="285236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3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ZoneTexte 196">
            <a:extLst>
              <a:ext uri="{FF2B5EF4-FFF2-40B4-BE49-F238E27FC236}">
                <a16:creationId xmlns:a16="http://schemas.microsoft.com/office/drawing/2014/main" id="{B0E80185-3EEF-4B49-AD07-E20E336D4CB7}"/>
              </a:ext>
            </a:extLst>
          </p:cNvPr>
          <p:cNvSpPr txBox="1"/>
          <p:nvPr/>
        </p:nvSpPr>
        <p:spPr>
          <a:xfrm>
            <a:off x="6930982" y="1532190"/>
            <a:ext cx="1381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IDP – AAD Connector</a:t>
            </a:r>
          </a:p>
        </p:txBody>
      </p:sp>
      <p:sp>
        <p:nvSpPr>
          <p:cNvPr id="7" name="Google Shape;711;p34">
            <a:extLst>
              <a:ext uri="{FF2B5EF4-FFF2-40B4-BE49-F238E27FC236}">
                <a16:creationId xmlns:a16="http://schemas.microsoft.com/office/drawing/2014/main" id="{01ADEA65-FD2B-407A-912F-93ADA3BC077C}"/>
              </a:ext>
            </a:extLst>
          </p:cNvPr>
          <p:cNvSpPr/>
          <p:nvPr/>
        </p:nvSpPr>
        <p:spPr>
          <a:xfrm>
            <a:off x="10072958" y="3793140"/>
            <a:ext cx="800253" cy="382628"/>
          </a:xfrm>
          <a:prstGeom prst="rect">
            <a:avLst/>
          </a:prstGeom>
          <a:solidFill>
            <a:srgbClr val="CC412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spcFirstLastPara="1" wrap="square" lIns="89628" tIns="44802" rIns="89628" bIns="4480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Arial"/>
                <a:sym typeface="Arial"/>
              </a:rPr>
              <a:t>Router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72213C-AC30-47CE-B980-E85E5AE22A93}"/>
              </a:ext>
            </a:extLst>
          </p:cNvPr>
          <p:cNvSpPr/>
          <p:nvPr/>
        </p:nvSpPr>
        <p:spPr>
          <a:xfrm rot="19963518">
            <a:off x="10238276" y="3090649"/>
            <a:ext cx="1835733" cy="36332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https://kuberocks-route-kissmy.apps.westeurope.aroapp.io</a:t>
            </a:r>
            <a:endParaRPr kumimoji="0" lang="en-GB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Arial" pitchFamily="34" charset="0"/>
            </a:endParaRPr>
          </a:p>
        </p:txBody>
      </p:sp>
      <p:sp>
        <p:nvSpPr>
          <p:cNvPr id="11" name="Google Shape;711;p34">
            <a:extLst>
              <a:ext uri="{FF2B5EF4-FFF2-40B4-BE49-F238E27FC236}">
                <a16:creationId xmlns:a16="http://schemas.microsoft.com/office/drawing/2014/main" id="{633857CD-08C8-4231-92D2-E77402314B80}"/>
              </a:ext>
            </a:extLst>
          </p:cNvPr>
          <p:cNvSpPr/>
          <p:nvPr/>
        </p:nvSpPr>
        <p:spPr>
          <a:xfrm>
            <a:off x="9857104" y="4211817"/>
            <a:ext cx="1204449" cy="382628"/>
          </a:xfrm>
          <a:prstGeom prst="rect">
            <a:avLst/>
          </a:prstGeom>
          <a:solidFill>
            <a:srgbClr val="326CE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3247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cs typeface="Segoe UI" pitchFamily="34" charset="0"/>
                <a:sym typeface="Arial"/>
              </a:rPr>
              <a:t>SVC</a:t>
            </a:r>
          </a:p>
          <a:p>
            <a:pPr marL="0" marR="0" lvl="0" indent="0" algn="ctr" defTabSz="93247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CIDR: 10.21.0.0/18</a:t>
            </a:r>
          </a:p>
        </p:txBody>
      </p:sp>
      <p:sp>
        <p:nvSpPr>
          <p:cNvPr id="19" name="Google Shape;709;p34">
            <a:extLst>
              <a:ext uri="{FF2B5EF4-FFF2-40B4-BE49-F238E27FC236}">
                <a16:creationId xmlns:a16="http://schemas.microsoft.com/office/drawing/2014/main" id="{8596FA46-6F29-4DE9-9F40-257FDF01B3BD}"/>
              </a:ext>
            </a:extLst>
          </p:cNvPr>
          <p:cNvSpPr txBox="1"/>
          <p:nvPr/>
        </p:nvSpPr>
        <p:spPr>
          <a:xfrm>
            <a:off x="4296751" y="5786336"/>
            <a:ext cx="7206074" cy="491891"/>
          </a:xfrm>
          <a:prstGeom prst="rect">
            <a:avLst/>
          </a:prstGeom>
          <a:solidFill>
            <a:srgbClr val="CC412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spcFirstLastPara="1" wrap="square" lIns="89628" tIns="44802" rIns="89628" bIns="44802" anchor="ctr" anchorCtr="0">
            <a:noAutofit/>
          </a:bodyPr>
          <a:lstStyle>
            <a:defPPr>
              <a:defRPr lang="fr-FR"/>
            </a:defPPr>
            <a:lvl1pPr algn="ctr">
              <a:buClr>
                <a:srgbClr val="000000"/>
              </a:buClr>
              <a:buSzPts val="1100"/>
              <a:buFont typeface="Arial"/>
              <a:defRPr sz="1000" b="1">
                <a:solidFill>
                  <a:schemeClr val="bg1"/>
                </a:solidFill>
                <a:cs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Arial"/>
              </a:rPr>
              <a:t>Builders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Arial"/>
              <a:sym typeface="Arial"/>
            </a:endParaRPr>
          </a:p>
        </p:txBody>
      </p:sp>
      <p:cxnSp>
        <p:nvCxnSpPr>
          <p:cNvPr id="21" name="Google Shape;708;p34">
            <a:extLst>
              <a:ext uri="{FF2B5EF4-FFF2-40B4-BE49-F238E27FC236}">
                <a16:creationId xmlns:a16="http://schemas.microsoft.com/office/drawing/2014/main" id="{376A900E-B375-4F1B-916E-425F3F2E5174}"/>
              </a:ext>
            </a:extLst>
          </p:cNvPr>
          <p:cNvCxnSpPr>
            <a:cxnSpLocks/>
            <a:stCxn id="19" idx="0"/>
            <a:endCxn id="124" idx="3"/>
          </p:cNvCxnSpPr>
          <p:nvPr/>
        </p:nvCxnSpPr>
        <p:spPr>
          <a:xfrm flipV="1">
            <a:off x="7899788" y="5412645"/>
            <a:ext cx="4024" cy="37369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11" name="Picture 510" descr="A close up of a sign&#10;&#10;Description automatically generated">
            <a:extLst>
              <a:ext uri="{FF2B5EF4-FFF2-40B4-BE49-F238E27FC236}">
                <a16:creationId xmlns:a16="http://schemas.microsoft.com/office/drawing/2014/main" id="{1966C956-F7FB-4592-84ED-FB5AA935CAF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74" y="3463480"/>
            <a:ext cx="360000" cy="3600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91C4E1F4-EFCD-456D-8A79-B241BAFCAC8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044253" y="336474"/>
            <a:ext cx="360000" cy="360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5B10EA-CBA5-42F5-99CE-2CCB1B46FA90}"/>
              </a:ext>
            </a:extLst>
          </p:cNvPr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759" y="4325820"/>
            <a:ext cx="354461" cy="360000"/>
          </a:xfrm>
          <a:prstGeom prst="rect">
            <a:avLst/>
          </a:prstGeom>
        </p:spPr>
      </p:pic>
      <p:sp>
        <p:nvSpPr>
          <p:cNvPr id="41" name="ZoneTexte 196">
            <a:extLst>
              <a:ext uri="{FF2B5EF4-FFF2-40B4-BE49-F238E27FC236}">
                <a16:creationId xmlns:a16="http://schemas.microsoft.com/office/drawing/2014/main" id="{57A68FD3-7A81-4A2E-9A86-1E2854650E6A}"/>
              </a:ext>
            </a:extLst>
          </p:cNvPr>
          <p:cNvSpPr txBox="1"/>
          <p:nvPr/>
        </p:nvSpPr>
        <p:spPr>
          <a:xfrm>
            <a:off x="5767284" y="735963"/>
            <a:ext cx="9139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Monitor</a:t>
            </a:r>
          </a:p>
        </p:txBody>
      </p:sp>
      <p:sp>
        <p:nvSpPr>
          <p:cNvPr id="43" name="Google Shape;709;p34">
            <a:extLst>
              <a:ext uri="{FF2B5EF4-FFF2-40B4-BE49-F238E27FC236}">
                <a16:creationId xmlns:a16="http://schemas.microsoft.com/office/drawing/2014/main" id="{29E6D6A0-B8EF-4E88-8E21-CA2D6D8C96EF}"/>
              </a:ext>
            </a:extLst>
          </p:cNvPr>
          <p:cNvSpPr txBox="1"/>
          <p:nvPr/>
        </p:nvSpPr>
        <p:spPr>
          <a:xfrm>
            <a:off x="7933051" y="933769"/>
            <a:ext cx="3856101" cy="249694"/>
          </a:xfrm>
          <a:prstGeom prst="rect">
            <a:avLst/>
          </a:prstGeom>
          <a:solidFill>
            <a:srgbClr val="0078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735" rIns="49735" rtlCol="0" anchor="ctr"/>
          <a:lstStyle>
            <a:defPPr>
              <a:defRPr lang="en-US"/>
            </a:defPPr>
            <a:lvl1pPr defTabSz="746123">
              <a:defRPr sz="8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3" defTabSz="914367">
              <a:defRPr sz="1765">
                <a:solidFill>
                  <a:schemeClr val="lt1"/>
                </a:solidFill>
              </a:defRPr>
            </a:lvl2pPr>
            <a:lvl3pPr marL="914367" defTabSz="914367">
              <a:defRPr sz="1765">
                <a:solidFill>
                  <a:schemeClr val="lt1"/>
                </a:solidFill>
              </a:defRPr>
            </a:lvl3pPr>
            <a:lvl4pPr marL="1371550" defTabSz="914367">
              <a:defRPr sz="1765">
                <a:solidFill>
                  <a:schemeClr val="lt1"/>
                </a:solidFill>
              </a:defRPr>
            </a:lvl4pPr>
            <a:lvl5pPr marL="1828734" defTabSz="914367">
              <a:defRPr sz="1765">
                <a:solidFill>
                  <a:schemeClr val="lt1"/>
                </a:solidFill>
              </a:defRPr>
            </a:lvl5pPr>
            <a:lvl6pPr marL="2285918" defTabSz="914367">
              <a:defRPr sz="1765">
                <a:solidFill>
                  <a:schemeClr val="lt1"/>
                </a:solidFill>
              </a:defRPr>
            </a:lvl6pPr>
            <a:lvl7pPr marL="2743101" defTabSz="914367">
              <a:defRPr sz="1765">
                <a:solidFill>
                  <a:schemeClr val="lt1"/>
                </a:solidFill>
              </a:defRPr>
            </a:lvl7pPr>
            <a:lvl8pPr marL="3200284" defTabSz="914367">
              <a:defRPr sz="1765">
                <a:solidFill>
                  <a:schemeClr val="lt1"/>
                </a:solidFill>
              </a:defRPr>
            </a:lvl8pPr>
            <a:lvl9pPr marL="3657469" defTabSz="914367">
              <a:defRPr sz="1765">
                <a:solidFill>
                  <a:schemeClr val="lt1"/>
                </a:solidFill>
              </a:defRPr>
            </a:lvl9pPr>
          </a:lstStyle>
          <a:p>
            <a:pPr marL="0" marR="0" lvl="0" indent="0" algn="ctr" defTabSz="746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Azure Private-Link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  <a:sym typeface="Arial"/>
            </a:endParaRPr>
          </a:p>
        </p:txBody>
      </p:sp>
      <p:sp>
        <p:nvSpPr>
          <p:cNvPr id="45" name="Google Shape;709;p34">
            <a:extLst>
              <a:ext uri="{FF2B5EF4-FFF2-40B4-BE49-F238E27FC236}">
                <a16:creationId xmlns:a16="http://schemas.microsoft.com/office/drawing/2014/main" id="{A2FA9922-8A1F-4240-BC98-1D48F443475E}"/>
              </a:ext>
            </a:extLst>
          </p:cNvPr>
          <p:cNvSpPr txBox="1"/>
          <p:nvPr/>
        </p:nvSpPr>
        <p:spPr>
          <a:xfrm rot="5400000">
            <a:off x="11560075" y="352647"/>
            <a:ext cx="893533" cy="249694"/>
          </a:xfrm>
          <a:prstGeom prst="rect">
            <a:avLst/>
          </a:prstGeom>
          <a:solidFill>
            <a:srgbClr val="0078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735" rIns="49735" rtlCol="0" anchor="ctr"/>
          <a:lstStyle>
            <a:defPPr>
              <a:defRPr lang="fr-FR"/>
            </a:defPPr>
            <a:lvl1pPr algn="ctr" defTabSz="746123">
              <a:defRPr sz="1200" b="1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  <a:lvl2pPr marL="457183" defTabSz="914367">
              <a:defRPr sz="1765">
                <a:solidFill>
                  <a:schemeClr val="lt1"/>
                </a:solidFill>
              </a:defRPr>
            </a:lvl2pPr>
            <a:lvl3pPr marL="914367" defTabSz="914367">
              <a:defRPr sz="1765">
                <a:solidFill>
                  <a:schemeClr val="lt1"/>
                </a:solidFill>
              </a:defRPr>
            </a:lvl3pPr>
            <a:lvl4pPr marL="1371550" defTabSz="914367">
              <a:defRPr sz="1765">
                <a:solidFill>
                  <a:schemeClr val="lt1"/>
                </a:solidFill>
              </a:defRPr>
            </a:lvl4pPr>
            <a:lvl5pPr marL="1828734" defTabSz="914367">
              <a:defRPr sz="1765">
                <a:solidFill>
                  <a:schemeClr val="lt1"/>
                </a:solidFill>
              </a:defRPr>
            </a:lvl5pPr>
            <a:lvl6pPr marL="2285918" defTabSz="914367">
              <a:defRPr sz="1765">
                <a:solidFill>
                  <a:schemeClr val="lt1"/>
                </a:solidFill>
              </a:defRPr>
            </a:lvl6pPr>
            <a:lvl7pPr marL="2743101" defTabSz="914367">
              <a:defRPr sz="1765">
                <a:solidFill>
                  <a:schemeClr val="lt1"/>
                </a:solidFill>
              </a:defRPr>
            </a:lvl7pPr>
            <a:lvl8pPr marL="3200284" defTabSz="914367">
              <a:defRPr sz="1765">
                <a:solidFill>
                  <a:schemeClr val="lt1"/>
                </a:solidFill>
              </a:defRPr>
            </a:lvl8pPr>
            <a:lvl9pPr marL="3657469" defTabSz="914367">
              <a:defRPr sz="1765">
                <a:solidFill>
                  <a:schemeClr val="lt1"/>
                </a:solidFill>
              </a:defRPr>
            </a:lvl9pPr>
          </a:lstStyle>
          <a:p>
            <a:pPr marL="0" marR="0" lvl="0" indent="0" algn="ctr" defTabSz="746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PaaS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  <a:sym typeface="Arial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49B1F1E-6A36-487B-977C-B9A3A4E0BB3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7595373" y="262901"/>
            <a:ext cx="476250" cy="476250"/>
          </a:xfrm>
          <a:prstGeom prst="rect">
            <a:avLst/>
          </a:prstGeom>
        </p:spPr>
      </p:pic>
      <p:sp>
        <p:nvSpPr>
          <p:cNvPr id="51" name="ZoneTexte 196">
            <a:extLst>
              <a:ext uri="{FF2B5EF4-FFF2-40B4-BE49-F238E27FC236}">
                <a16:creationId xmlns:a16="http://schemas.microsoft.com/office/drawing/2014/main" id="{25813B46-1E67-4271-9BFD-D4D980A0B081}"/>
              </a:ext>
            </a:extLst>
          </p:cNvPr>
          <p:cNvSpPr txBox="1"/>
          <p:nvPr/>
        </p:nvSpPr>
        <p:spPr>
          <a:xfrm>
            <a:off x="7255222" y="754386"/>
            <a:ext cx="1056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Private-DNS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2DF1A52-C3F6-4F4F-8878-D72E9E1F1F79}"/>
              </a:ext>
            </a:extLst>
          </p:cNvPr>
          <p:cNvSpPr txBox="1">
            <a:spLocks/>
          </p:cNvSpPr>
          <p:nvPr/>
        </p:nvSpPr>
        <p:spPr>
          <a:xfrm>
            <a:off x="8576829" y="5192443"/>
            <a:ext cx="507711" cy="25109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5130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Private EP</a:t>
            </a:r>
            <a:br>
              <a:rPr kumimoji="0" lang="en-US" sz="816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816" b="0" i="0" u="none" strike="noStrike" kern="1200" cap="none" spc="0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172.16.2.10</a:t>
            </a:r>
          </a:p>
        </p:txBody>
      </p:sp>
      <p:cxnSp>
        <p:nvCxnSpPr>
          <p:cNvPr id="59" name="Google Shape;708;p34">
            <a:extLst>
              <a:ext uri="{FF2B5EF4-FFF2-40B4-BE49-F238E27FC236}">
                <a16:creationId xmlns:a16="http://schemas.microsoft.com/office/drawing/2014/main" id="{898A8AA5-6A1E-49C4-9C93-D3779CDCF1D5}"/>
              </a:ext>
            </a:extLst>
          </p:cNvPr>
          <p:cNvCxnSpPr>
            <a:cxnSpLocks/>
            <a:stCxn id="124" idx="4"/>
          </p:cNvCxnSpPr>
          <p:nvPr/>
        </p:nvCxnSpPr>
        <p:spPr>
          <a:xfrm flipV="1">
            <a:off x="8519269" y="951407"/>
            <a:ext cx="198350" cy="4241036"/>
          </a:xfrm>
          <a:prstGeom prst="bentConnector2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122" name="Picture 2" descr="Azure Private Link">
            <a:extLst>
              <a:ext uri="{FF2B5EF4-FFF2-40B4-BE49-F238E27FC236}">
                <a16:creationId xmlns:a16="http://schemas.microsoft.com/office/drawing/2014/main" id="{C8AC1912-BC54-41EC-B238-0F0DEB5C2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203" y="481856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245">
            <a:extLst>
              <a:ext uri="{FF2B5EF4-FFF2-40B4-BE49-F238E27FC236}">
                <a16:creationId xmlns:a16="http://schemas.microsoft.com/office/drawing/2014/main" id="{3BD69654-490C-411F-AEE1-9E84A33788B4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795" y="273659"/>
            <a:ext cx="360000" cy="360000"/>
          </a:xfrm>
          <a:prstGeom prst="rect">
            <a:avLst/>
          </a:prstGeom>
        </p:spPr>
      </p:pic>
      <p:pic>
        <p:nvPicPr>
          <p:cNvPr id="22" name="Google Shape;1313;p44">
            <a:extLst>
              <a:ext uri="{FF2B5EF4-FFF2-40B4-BE49-F238E27FC236}">
                <a16:creationId xmlns:a16="http://schemas.microsoft.com/office/drawing/2014/main" id="{FC2D5C43-5EB4-4D71-B598-0635D858DAE1}"/>
              </a:ext>
            </a:extLst>
          </p:cNvPr>
          <p:cNvPicPr preferRelativeResize="0"/>
          <p:nvPr/>
        </p:nvPicPr>
        <p:blipFill>
          <a:blip r:embed="rId5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6276" y="5008227"/>
            <a:ext cx="455236" cy="279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1F0D5F4-D7A6-4AA2-A1BE-C53971778CB8}"/>
              </a:ext>
            </a:extLst>
          </p:cNvPr>
          <p:cNvSpPr/>
          <p:nvPr/>
        </p:nvSpPr>
        <p:spPr>
          <a:xfrm rot="5400000">
            <a:off x="7660016" y="3370783"/>
            <a:ext cx="2518396" cy="25481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myarostorage.privatelink.blob.core.windows.net</a:t>
            </a: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6B22C18B-C9A2-4186-B64B-0C277B7FE5B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216" y="462097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64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D914-6422-4917-9B13-B7E2DD8F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ARO Network Architecture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F6224-1501-4328-AD6B-C12D1BC14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5D61B-7D91-4F9C-A027-2FA671AC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2" y="1131367"/>
            <a:ext cx="9186529" cy="55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58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48F2-4A4F-4A6E-9D89-62BAAA3A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Storage </a:t>
            </a:r>
            <a:r>
              <a:rPr lang="fr-FR" dirty="0" err="1"/>
              <a:t>Private</a:t>
            </a:r>
            <a:r>
              <a:rPr lang="fr-FR" dirty="0"/>
              <a:t>-Endpoint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D1E4-8A83-4DB6-A742-476D17F57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D6B98-811B-4B90-B0E8-E077FF6FB1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27427-D8F3-4524-86F5-97284A4DD4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1EF69-3A66-4737-8D74-95F4E3068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E7F9F29-1E44-4FC8-A99B-A144E411C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16" y="1094690"/>
            <a:ext cx="9174768" cy="50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123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5B3B778-14F5-8246-A9D9-04A8D8071A60}" vid="{C9E98E11-734C-F14F-ADE3-6075149E5497}"/>
    </a:ext>
  </a:extLst>
</a:theme>
</file>

<file path=ppt/theme/theme2.xml><?xml version="1.0" encoding="utf-8"?>
<a:theme xmlns:a="http://schemas.openxmlformats.org/drawingml/2006/main" name="2_Dynamics 365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5B3B778-14F5-8246-A9D9-04A8D8071A60}" vid="{C9E98E11-734C-F14F-ADE3-6075149E54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Widescreen</PresentationFormat>
  <Paragraphs>73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Segoe UI</vt:lpstr>
      <vt:lpstr>Segoe UI Semibold</vt:lpstr>
      <vt:lpstr>Wingdings</vt:lpstr>
      <vt:lpstr>Dynamics 365</vt:lpstr>
      <vt:lpstr>2_Dynamics 365</vt:lpstr>
      <vt:lpstr>What is Azure Private Link ?</vt:lpstr>
      <vt:lpstr>What is Azure Private Link ?</vt:lpstr>
      <vt:lpstr>PowerPoint Presentation</vt:lpstr>
      <vt:lpstr>ARO Network Architecture</vt:lpstr>
      <vt:lpstr>Storage Private-Endpoint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Azure Private Link ?</dc:title>
  <dc:creator>Steve Pincaud</dc:creator>
  <cp:lastModifiedBy>Steve Pincaud</cp:lastModifiedBy>
  <cp:revision>1</cp:revision>
  <dcterms:created xsi:type="dcterms:W3CDTF">2022-11-30T09:30:25Z</dcterms:created>
  <dcterms:modified xsi:type="dcterms:W3CDTF">2022-11-30T09:31:02Z</dcterms:modified>
</cp:coreProperties>
</file>