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4"/>
  </p:handoutMasterIdLst>
  <p:sldIdLst>
    <p:sldId id="256" r:id="rId2"/>
    <p:sldId id="257" r:id="rId3"/>
    <p:sldId id="258" r:id="rId4"/>
    <p:sldId id="269" r:id="rId5"/>
    <p:sldId id="259" r:id="rId6"/>
    <p:sldId id="267" r:id="rId7"/>
    <p:sldId id="270" r:id="rId8"/>
    <p:sldId id="260"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2319"/>
    <a:srgbClr val="173A8D"/>
    <a:srgbClr val="003374"/>
    <a:srgbClr val="C9A093"/>
    <a:srgbClr val="F1F1F1"/>
    <a:srgbClr val="385592"/>
    <a:srgbClr val="3A5896"/>
    <a:srgbClr val="1D3C7A"/>
    <a:srgbClr val="213969"/>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1266" y="-102"/>
      </p:cViewPr>
      <p:guideLst>
        <p:guide orient="horz" pos="2160"/>
        <p:guide pos="2880"/>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pPr/>
              <a:t>10/21/2017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pPr/>
              <a:t>‹#›</a:t>
            </a:fld>
            <a:endParaRPr lang="en-US"/>
          </a:p>
        </p:txBody>
      </p:sp>
    </p:spTree>
    <p:extLst>
      <p:ext uri="{BB962C8B-B14F-4D97-AF65-F5344CB8AC3E}">
        <p14:creationId xmlns:p14="http://schemas.microsoft.com/office/powerpoint/2010/main" xmlns="" val="21274113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D9794-A4CC-42D0-9A65-24C6B9EF4076}" type="datetimeFigureOut">
              <a:rPr lang="en-US" smtClean="0"/>
              <a:pPr/>
              <a:t>10/21/2017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pPr/>
              <a:t>‹#›</a:t>
            </a:fld>
            <a:endParaRPr lang="en-US"/>
          </a:p>
        </p:txBody>
      </p:sp>
    </p:spTree>
    <p:extLst>
      <p:ext uri="{BB962C8B-B14F-4D97-AF65-F5344CB8AC3E}">
        <p14:creationId xmlns:p14="http://schemas.microsoft.com/office/powerpoint/2010/main" xmlns=""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Рисунок 6"/>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645459" y="1465729"/>
            <a:ext cx="7869891" cy="47112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pPr/>
              <a:t>10/21/2017</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pPr/>
              <a:t>‹#›</a:t>
            </a:fld>
            <a:endParaRPr lang="en-US"/>
          </a:p>
        </p:txBody>
      </p:sp>
      <p:sp>
        <p:nvSpPr>
          <p:cNvPr id="2" name="Title Placeholder 1"/>
          <p:cNvSpPr>
            <a:spLocks noGrp="1"/>
          </p:cNvSpPr>
          <p:nvPr>
            <p:ph type="title"/>
          </p:nvPr>
        </p:nvSpPr>
        <p:spPr>
          <a:xfrm>
            <a:off x="658906" y="1"/>
            <a:ext cx="7839635" cy="133773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122332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refactoring.guru/ru/design-patterns/singleton" TargetMode="External"/><Relationship Id="rId3" Type="http://schemas.openxmlformats.org/officeDocument/2006/relationships/hyperlink" Target="https://refactoring.guru/ru/design-patterns/abstract-factory" TargetMode="External"/><Relationship Id="rId7" Type="http://schemas.openxmlformats.org/officeDocument/2006/relationships/hyperlink" Target="https://refactoring.guru/ru/design-patterns/bridge" TargetMode="External"/><Relationship Id="rId2" Type="http://schemas.openxmlformats.org/officeDocument/2006/relationships/hyperlink" Target="https://refactoring.guru/ru/design-patterns/factory-method" TargetMode="External"/><Relationship Id="rId1" Type="http://schemas.openxmlformats.org/officeDocument/2006/relationships/slideLayout" Target="../slideLayouts/slideLayout6.xml"/><Relationship Id="rId6" Type="http://schemas.openxmlformats.org/officeDocument/2006/relationships/hyperlink" Target="https://refactoring.guru/ru/design-patterns/facade" TargetMode="External"/><Relationship Id="rId5" Type="http://schemas.openxmlformats.org/officeDocument/2006/relationships/hyperlink" Target="https://refactoring.guru/ru/design-patterns/builder" TargetMode="External"/><Relationship Id="rId4" Type="http://schemas.openxmlformats.org/officeDocument/2006/relationships/hyperlink" Target="https://refactoring.guru/ru/design-patterns/prototyp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refactoring.guru/ru/design-patterns/factory-metho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0"/>
            <a:ext cx="9144000" cy="1632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0"/>
            <a:ext cx="9144000" cy="6858000"/>
          </a:xfrm>
          <a:prstGeom prst="rect">
            <a:avLst/>
          </a:prstGeom>
        </p:spPr>
      </p:pic>
      <p:sp>
        <p:nvSpPr>
          <p:cNvPr id="10" name="Title 1"/>
          <p:cNvSpPr>
            <a:spLocks noGrp="1"/>
          </p:cNvSpPr>
          <p:nvPr>
            <p:ph type="ctrTitle"/>
          </p:nvPr>
        </p:nvSpPr>
        <p:spPr>
          <a:xfrm>
            <a:off x="1230375" y="2396021"/>
            <a:ext cx="4831307" cy="68726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ru-RU" sz="6600" b="1" spc="50" dirty="0" smtClean="0">
                <a:ln w="11430"/>
                <a:solidFill>
                  <a:srgbClr val="C00000"/>
                </a:solidFill>
                <a:effectLst>
                  <a:outerShdw blurRad="76200" dist="50800" dir="5400000" algn="tl" rotWithShape="0">
                    <a:srgbClr val="000000">
                      <a:alpha val="65000"/>
                    </a:srgbClr>
                  </a:outerShdw>
                </a:effectLst>
                <a:latin typeface="+mn-lt"/>
              </a:rPr>
              <a:t>Абстрактная фабрика</a:t>
            </a:r>
            <a:r>
              <a:rPr lang="ru-RU" sz="6600" b="1" spc="50" dirty="0" smtClean="0">
                <a:ln w="11430"/>
                <a:solidFill>
                  <a:srgbClr val="C00000"/>
                </a:solidFill>
                <a:effectLst>
                  <a:outerShdw blurRad="76200" dist="50800" dir="5400000" algn="tl" rotWithShape="0">
                    <a:srgbClr val="000000">
                      <a:alpha val="65000"/>
                    </a:srgbClr>
                  </a:outerShdw>
                </a:effectLst>
                <a:latin typeface="+mn-lt"/>
              </a:rPr>
              <a:t/>
            </a:r>
            <a:br>
              <a:rPr lang="ru-RU" sz="6600" b="1" spc="50" dirty="0" smtClean="0">
                <a:ln w="11430"/>
                <a:solidFill>
                  <a:srgbClr val="C00000"/>
                </a:solidFill>
                <a:effectLst>
                  <a:outerShdw blurRad="76200" dist="50800" dir="5400000" algn="tl" rotWithShape="0">
                    <a:srgbClr val="000000">
                      <a:alpha val="65000"/>
                    </a:srgbClr>
                  </a:outerShdw>
                </a:effectLst>
                <a:latin typeface="+mn-lt"/>
              </a:rPr>
            </a:br>
            <a:endParaRPr lang="en-US" sz="6600" b="1" spc="50" dirty="0">
              <a:ln w="11430"/>
              <a:solidFill>
                <a:srgbClr val="C00000"/>
              </a:solidFill>
              <a:effectLst>
                <a:outerShdw blurRad="76200" dist="50800" dir="5400000" algn="tl" rotWithShape="0">
                  <a:srgbClr val="000000">
                    <a:alpha val="65000"/>
                  </a:srgbClr>
                </a:outerShdw>
              </a:effectLst>
              <a:latin typeface="+mn-lt"/>
            </a:endParaRPr>
          </a:p>
        </p:txBody>
      </p:sp>
      <p:pic>
        <p:nvPicPr>
          <p:cNvPr id="7" name="Рисунок 6" descr="abstract-factory.png"/>
          <p:cNvPicPr>
            <a:picLocks noChangeAspect="1"/>
          </p:cNvPicPr>
          <p:nvPr/>
        </p:nvPicPr>
        <p:blipFill>
          <a:blip r:embed="rId3"/>
          <a:stretch>
            <a:fillRect/>
          </a:stretch>
        </p:blipFill>
        <p:spPr>
          <a:xfrm>
            <a:off x="2697623" y="2745472"/>
            <a:ext cx="2285714" cy="1523810"/>
          </a:xfrm>
          <a:prstGeom prst="rect">
            <a:avLst/>
          </a:prstGeom>
        </p:spPr>
      </p:pic>
    </p:spTree>
    <p:extLst>
      <p:ext uri="{BB962C8B-B14F-4D97-AF65-F5344CB8AC3E}">
        <p14:creationId xmlns:p14="http://schemas.microsoft.com/office/powerpoint/2010/main" xmlns="" val="2480652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Шаги реализации</a:t>
            </a:r>
            <a:r>
              <a:rPr lang="en-US" b="1" dirty="0" smtClean="0"/>
              <a:t/>
            </a:r>
            <a:br>
              <a:rPr lang="en-US" b="1" dirty="0" smtClean="0"/>
            </a:br>
            <a:endParaRPr lang="ru-RU" dirty="0"/>
          </a:p>
        </p:txBody>
      </p:sp>
      <p:sp>
        <p:nvSpPr>
          <p:cNvPr id="8" name="Прямоугольник 7"/>
          <p:cNvSpPr/>
          <p:nvPr/>
        </p:nvSpPr>
        <p:spPr>
          <a:xfrm>
            <a:off x="914399" y="942261"/>
            <a:ext cx="7707086" cy="3416320"/>
          </a:xfrm>
          <a:prstGeom prst="rect">
            <a:avLst/>
          </a:prstGeom>
        </p:spPr>
        <p:txBody>
          <a:bodyPr wrap="square">
            <a:spAutoFit/>
          </a:bodyPr>
          <a:lstStyle/>
          <a:p>
            <a:pPr marL="342900" indent="-342900">
              <a:buFont typeface="+mj-lt"/>
              <a:buAutoNum type="arabicPeriod"/>
            </a:pPr>
            <a:r>
              <a:rPr lang="ru-RU" dirty="0" smtClean="0"/>
              <a:t>Создайте таблицу соотношений типов продуктов к вариациям семейств продуктов. </a:t>
            </a:r>
            <a:endParaRPr lang="ru-RU" dirty="0" smtClean="0"/>
          </a:p>
          <a:p>
            <a:pPr marL="342900" indent="-342900">
              <a:buFont typeface="+mj-lt"/>
              <a:buAutoNum type="arabicPeriod"/>
            </a:pPr>
            <a:r>
              <a:rPr lang="ru-RU" dirty="0" smtClean="0"/>
              <a:t>Сведите все вариации продуктов к общим интерфейсам. </a:t>
            </a:r>
            <a:endParaRPr lang="ru-RU" dirty="0" smtClean="0"/>
          </a:p>
          <a:p>
            <a:pPr marL="342900" indent="-342900">
              <a:buFont typeface="+mj-lt"/>
              <a:buAutoNum type="arabicPeriod"/>
            </a:pPr>
            <a:r>
              <a:rPr lang="ru-RU" dirty="0" smtClean="0"/>
              <a:t>Определите интерфейс абстрактной фабрики. Он должен иметь фабричные методы для создания каждого из типов продуктов. </a:t>
            </a:r>
            <a:r>
              <a:rPr lang="ru-RU" dirty="0" smtClean="0"/>
              <a:t>	</a:t>
            </a:r>
          </a:p>
          <a:p>
            <a:pPr marL="342900" indent="-342900">
              <a:buFont typeface="+mj-lt"/>
              <a:buAutoNum type="arabicPeriod"/>
            </a:pPr>
            <a:r>
              <a:rPr lang="ru-RU" dirty="0" smtClean="0"/>
              <a:t>Создайте классы конкретных фабрик, реализовав интерфейс абстрактной фабрики. Этих классов должно быть столько же, сколько и вариаций семейств продуктов. </a:t>
            </a:r>
            <a:endParaRPr lang="ru-RU" dirty="0" smtClean="0"/>
          </a:p>
          <a:p>
            <a:pPr marL="342900" indent="-342900">
              <a:buFont typeface="+mj-lt"/>
              <a:buAutoNum type="arabicPeriod"/>
            </a:pPr>
            <a:r>
              <a:rPr lang="ru-RU" dirty="0" smtClean="0"/>
              <a:t>Измените </a:t>
            </a:r>
            <a:r>
              <a:rPr lang="ru-RU" dirty="0" smtClean="0"/>
              <a:t>код инициализации программы так, чтобы она создавала определённую фабрику и передавала её в клиентский код. </a:t>
            </a:r>
            <a:endParaRPr lang="ru-RU" dirty="0" smtClean="0"/>
          </a:p>
          <a:p>
            <a:pPr marL="342900" indent="-342900">
              <a:buFont typeface="+mj-lt"/>
              <a:buAutoNum type="arabicPeriod"/>
            </a:pPr>
            <a:r>
              <a:rPr lang="ru-RU" dirty="0" smtClean="0"/>
              <a:t>Замените в клиентском коде участки создания продуктов через конструктор вызовами соответствующих методов фабрики.</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Преимущества и недостатки</a:t>
            </a:r>
            <a:r>
              <a:rPr lang="en-US" b="1" dirty="0" smtClean="0"/>
              <a:t/>
            </a:r>
            <a:br>
              <a:rPr lang="en-US" b="1" dirty="0" smtClean="0"/>
            </a:br>
            <a:endParaRPr lang="ru-RU" dirty="0"/>
          </a:p>
        </p:txBody>
      </p:sp>
      <p:pic>
        <p:nvPicPr>
          <p:cNvPr id="7" name="Рисунок 6" descr="hand-157251_960_720.png"/>
          <p:cNvPicPr>
            <a:picLocks noChangeAspect="1"/>
          </p:cNvPicPr>
          <p:nvPr/>
        </p:nvPicPr>
        <p:blipFill>
          <a:blip r:embed="rId2" cstate="print"/>
          <a:stretch>
            <a:fillRect/>
          </a:stretch>
        </p:blipFill>
        <p:spPr>
          <a:xfrm>
            <a:off x="852896" y="940527"/>
            <a:ext cx="437677" cy="483324"/>
          </a:xfrm>
          <a:prstGeom prst="rect">
            <a:avLst/>
          </a:prstGeom>
        </p:spPr>
      </p:pic>
      <p:pic>
        <p:nvPicPr>
          <p:cNvPr id="8" name="Рисунок 7" descr="dislike-157252_960_720.png"/>
          <p:cNvPicPr>
            <a:picLocks noChangeAspect="1"/>
          </p:cNvPicPr>
          <p:nvPr/>
        </p:nvPicPr>
        <p:blipFill>
          <a:blip r:embed="rId3" cstate="print"/>
          <a:stretch>
            <a:fillRect/>
          </a:stretch>
        </p:blipFill>
        <p:spPr>
          <a:xfrm>
            <a:off x="670016" y="4714127"/>
            <a:ext cx="427265" cy="471826"/>
          </a:xfrm>
          <a:prstGeom prst="rect">
            <a:avLst/>
          </a:prstGeom>
        </p:spPr>
      </p:pic>
      <p:sp>
        <p:nvSpPr>
          <p:cNvPr id="9" name="Прямоугольник 8"/>
          <p:cNvSpPr/>
          <p:nvPr/>
        </p:nvSpPr>
        <p:spPr>
          <a:xfrm>
            <a:off x="1449977" y="892854"/>
            <a:ext cx="6675120" cy="3139321"/>
          </a:xfrm>
          <a:prstGeom prst="rect">
            <a:avLst/>
          </a:prstGeom>
        </p:spPr>
        <p:txBody>
          <a:bodyPr wrap="square">
            <a:spAutoFit/>
          </a:bodyPr>
          <a:lstStyle/>
          <a:p>
            <a:pPr>
              <a:buFont typeface="Wingdings" pitchFamily="2" charset="2"/>
              <a:buChar char="q"/>
            </a:pPr>
            <a:r>
              <a:rPr lang="ru-RU" dirty="0" smtClean="0"/>
              <a:t> </a:t>
            </a:r>
            <a:r>
              <a:rPr lang="ru-RU" dirty="0" smtClean="0"/>
              <a:t> Гарантирует сочетаемость создаваемых продуктов</a:t>
            </a:r>
            <a:r>
              <a:rPr lang="ru-RU" dirty="0" smtClean="0"/>
              <a:t>.</a:t>
            </a:r>
            <a:endParaRPr lang="ru-RU" dirty="0" smtClean="0"/>
          </a:p>
          <a:p>
            <a:endParaRPr lang="ru-RU" dirty="0" smtClean="0"/>
          </a:p>
          <a:p>
            <a:pPr>
              <a:buFont typeface="Wingdings" pitchFamily="2" charset="2"/>
              <a:buChar char="q"/>
            </a:pPr>
            <a:r>
              <a:rPr lang="ru-RU" dirty="0" smtClean="0"/>
              <a:t>  Избавляет </a:t>
            </a:r>
            <a:r>
              <a:rPr lang="ru-RU" dirty="0" smtClean="0"/>
              <a:t>клиентский код от привязки к конкретным классам продуктов</a:t>
            </a:r>
            <a:r>
              <a:rPr lang="ru-RU" dirty="0" smtClean="0"/>
              <a:t>.</a:t>
            </a:r>
            <a:endParaRPr lang="ru-RU" dirty="0" smtClean="0"/>
          </a:p>
          <a:p>
            <a:endParaRPr lang="ru-RU" dirty="0" smtClean="0"/>
          </a:p>
          <a:p>
            <a:pPr>
              <a:buFont typeface="Wingdings" pitchFamily="2" charset="2"/>
              <a:buChar char="q"/>
            </a:pPr>
            <a:r>
              <a:rPr lang="ru-RU" dirty="0" smtClean="0"/>
              <a:t> </a:t>
            </a:r>
            <a:r>
              <a:rPr lang="ru-RU" dirty="0" smtClean="0"/>
              <a:t> </a:t>
            </a:r>
            <a:r>
              <a:rPr lang="ru-RU" dirty="0" smtClean="0"/>
              <a:t>Выделяет </a:t>
            </a:r>
            <a:r>
              <a:rPr lang="ru-RU" dirty="0" smtClean="0"/>
              <a:t>код производства продуктов в одно место, упрощая поддержку </a:t>
            </a:r>
            <a:r>
              <a:rPr lang="ru-RU" dirty="0" smtClean="0"/>
              <a:t>кода.</a:t>
            </a:r>
            <a:endParaRPr lang="ru-RU" dirty="0" smtClean="0"/>
          </a:p>
          <a:p>
            <a:r>
              <a:rPr lang="ru-RU" dirty="0" smtClean="0"/>
              <a:t> </a:t>
            </a:r>
            <a:endParaRPr lang="ru-RU" dirty="0" smtClean="0"/>
          </a:p>
          <a:p>
            <a:pPr>
              <a:buFont typeface="Wingdings" pitchFamily="2" charset="2"/>
              <a:buChar char="q"/>
            </a:pPr>
            <a:r>
              <a:rPr lang="ru-RU" dirty="0" smtClean="0"/>
              <a:t>  Упрощает </a:t>
            </a:r>
            <a:r>
              <a:rPr lang="ru-RU" dirty="0" smtClean="0"/>
              <a:t>добавление новых продуктов в программу.</a:t>
            </a:r>
          </a:p>
          <a:p>
            <a:r>
              <a:rPr lang="ru-RU" dirty="0" smtClean="0"/>
              <a:t/>
            </a:r>
            <a:br>
              <a:rPr lang="ru-RU" dirty="0" smtClean="0"/>
            </a:br>
            <a:endParaRPr lang="ru-RU" dirty="0"/>
          </a:p>
        </p:txBody>
      </p:sp>
      <p:sp>
        <p:nvSpPr>
          <p:cNvPr id="10" name="Прямоугольник 9"/>
          <p:cNvSpPr/>
          <p:nvPr/>
        </p:nvSpPr>
        <p:spPr>
          <a:xfrm>
            <a:off x="1449976" y="3649117"/>
            <a:ext cx="7223762" cy="646331"/>
          </a:xfrm>
          <a:prstGeom prst="rect">
            <a:avLst/>
          </a:prstGeom>
        </p:spPr>
        <p:txBody>
          <a:bodyPr wrap="square">
            <a:spAutoFit/>
          </a:bodyPr>
          <a:lstStyle/>
          <a:p>
            <a:pPr>
              <a:buFont typeface="Wingdings" pitchFamily="2" charset="2"/>
              <a:buChar char="q"/>
            </a:pPr>
            <a:r>
              <a:rPr lang="ru-RU" dirty="0" smtClean="0"/>
              <a:t> </a:t>
            </a:r>
            <a:r>
              <a:rPr lang="ru-RU" dirty="0" smtClean="0"/>
              <a:t> Реализует </a:t>
            </a:r>
            <a:r>
              <a:rPr lang="ru-RU" i="1" dirty="0" smtClean="0"/>
              <a:t>принцип открытости/закрытости</a:t>
            </a:r>
            <a:r>
              <a:rPr lang="ru-RU" dirty="0" smtClean="0"/>
              <a:t>.</a:t>
            </a:r>
          </a:p>
          <a:p>
            <a:pPr>
              <a:buFont typeface="Wingdings" pitchFamily="2" charset="2"/>
              <a:buChar char="q"/>
            </a:pPr>
            <a:endParaRPr lang="ru-RU" dirty="0"/>
          </a:p>
        </p:txBody>
      </p:sp>
      <p:sp>
        <p:nvSpPr>
          <p:cNvPr id="11" name="Прямоугольник 10"/>
          <p:cNvSpPr/>
          <p:nvPr/>
        </p:nvSpPr>
        <p:spPr>
          <a:xfrm>
            <a:off x="1432558" y="4572226"/>
            <a:ext cx="7223762" cy="1477328"/>
          </a:xfrm>
          <a:prstGeom prst="rect">
            <a:avLst/>
          </a:prstGeom>
        </p:spPr>
        <p:txBody>
          <a:bodyPr wrap="square">
            <a:spAutoFit/>
          </a:bodyPr>
          <a:lstStyle/>
          <a:p>
            <a:pPr>
              <a:buFont typeface="Wingdings" pitchFamily="2" charset="2"/>
              <a:buChar char="q"/>
            </a:pPr>
            <a:r>
              <a:rPr lang="ru-RU" dirty="0" smtClean="0"/>
              <a:t> </a:t>
            </a:r>
            <a:r>
              <a:rPr lang="ru-RU" dirty="0" smtClean="0"/>
              <a:t>  Усложняет код программы за счёт множества дополнительных классов.</a:t>
            </a:r>
          </a:p>
          <a:p>
            <a:pPr>
              <a:buFont typeface="Wingdings" pitchFamily="2" charset="2"/>
              <a:buChar char="q"/>
            </a:pPr>
            <a:endParaRPr lang="en-US" dirty="0" smtClean="0"/>
          </a:p>
          <a:p>
            <a:pPr>
              <a:buFont typeface="Wingdings" pitchFamily="2" charset="2"/>
              <a:buChar char="q"/>
            </a:pPr>
            <a:r>
              <a:rPr lang="en-US" dirty="0" smtClean="0"/>
              <a:t>  </a:t>
            </a:r>
            <a:r>
              <a:rPr lang="ru-RU" dirty="0" smtClean="0"/>
              <a:t>Требует </a:t>
            </a:r>
            <a:r>
              <a:rPr lang="ru-RU" dirty="0" smtClean="0"/>
              <a:t>наличия всех типов продуктов в каждой вариации.</a:t>
            </a:r>
          </a:p>
          <a:p>
            <a:pPr>
              <a:buFont typeface="Wingdings" pitchFamily="2" charset="2"/>
              <a:buChar char="q"/>
            </a:pP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sz="4400" b="1" spc="50" dirty="0" smtClean="0">
                <a:ln w="11430"/>
                <a:solidFill>
                  <a:srgbClr val="C00000"/>
                </a:solidFill>
                <a:effectLst>
                  <a:outerShdw blurRad="76200" dist="50800" dir="5400000" algn="tl" rotWithShape="0">
                    <a:srgbClr val="000000">
                      <a:alpha val="65000"/>
                    </a:srgbClr>
                  </a:outerShdw>
                </a:effectLst>
              </a:rPr>
              <a:t>Отношение с другими паттернами</a:t>
            </a:r>
            <a:r>
              <a:rPr lang="en-US" b="1" dirty="0" smtClean="0"/>
              <a:t/>
            </a:r>
            <a:br>
              <a:rPr lang="en-US" b="1" dirty="0" smtClean="0"/>
            </a:br>
            <a:endParaRPr lang="ru-RU" dirty="0"/>
          </a:p>
        </p:txBody>
      </p:sp>
      <p:sp>
        <p:nvSpPr>
          <p:cNvPr id="5" name="Прямоугольник 4"/>
          <p:cNvSpPr/>
          <p:nvPr/>
        </p:nvSpPr>
        <p:spPr>
          <a:xfrm>
            <a:off x="1018902" y="663081"/>
            <a:ext cx="7641771" cy="1200329"/>
          </a:xfrm>
          <a:prstGeom prst="rect">
            <a:avLst/>
          </a:prstGeom>
        </p:spPr>
        <p:txBody>
          <a:bodyPr wrap="square">
            <a:spAutoFit/>
          </a:bodyPr>
          <a:lstStyle/>
          <a:p>
            <a:pPr>
              <a:buFont typeface="Wingdings" pitchFamily="2" charset="2"/>
              <a:buChar char="q"/>
            </a:pPr>
            <a:r>
              <a:rPr lang="en-US" dirty="0" smtClean="0"/>
              <a:t>  </a:t>
            </a:r>
            <a:r>
              <a:rPr lang="ru-RU" dirty="0" smtClean="0"/>
              <a:t>Многие </a:t>
            </a:r>
            <a:r>
              <a:rPr lang="ru-RU" dirty="0" smtClean="0"/>
              <a:t>архитектуры начинаются с применения </a:t>
            </a:r>
            <a:r>
              <a:rPr lang="ru-RU" b="1" dirty="0" smtClean="0">
                <a:hlinkClick r:id="rId2"/>
              </a:rPr>
              <a:t>Фабричного метода</a:t>
            </a:r>
            <a:r>
              <a:rPr lang="ru-RU" dirty="0" smtClean="0"/>
              <a:t> (более простого и расширяемого через подклассы) и эволюционируют в сторону </a:t>
            </a:r>
            <a:r>
              <a:rPr lang="ru-RU" b="1" dirty="0" smtClean="0">
                <a:hlinkClick r:id="rId3"/>
              </a:rPr>
              <a:t>Абстрактной Фабрики</a:t>
            </a:r>
            <a:r>
              <a:rPr lang="ru-RU" dirty="0" smtClean="0"/>
              <a:t>, </a:t>
            </a:r>
            <a:r>
              <a:rPr lang="ru-RU" b="1" dirty="0" smtClean="0">
                <a:hlinkClick r:id="rId4"/>
              </a:rPr>
              <a:t>Прототипа</a:t>
            </a:r>
            <a:r>
              <a:rPr lang="ru-RU" dirty="0" smtClean="0"/>
              <a:t> или </a:t>
            </a:r>
            <a:r>
              <a:rPr lang="ru-RU" b="1" dirty="0" smtClean="0">
                <a:hlinkClick r:id="rId5"/>
              </a:rPr>
              <a:t>Строителя</a:t>
            </a:r>
            <a:r>
              <a:rPr lang="ru-RU" dirty="0" smtClean="0"/>
              <a:t> (более гибких, но и более сложных).</a:t>
            </a:r>
            <a:endParaRPr lang="ru-RU" dirty="0"/>
          </a:p>
        </p:txBody>
      </p:sp>
      <p:sp>
        <p:nvSpPr>
          <p:cNvPr id="6" name="Прямоугольник 5"/>
          <p:cNvSpPr/>
          <p:nvPr/>
        </p:nvSpPr>
        <p:spPr>
          <a:xfrm>
            <a:off x="1045027" y="1791347"/>
            <a:ext cx="7667898" cy="1477328"/>
          </a:xfrm>
          <a:prstGeom prst="rect">
            <a:avLst/>
          </a:prstGeom>
        </p:spPr>
        <p:txBody>
          <a:bodyPr wrap="square">
            <a:spAutoFit/>
          </a:bodyPr>
          <a:lstStyle/>
          <a:p>
            <a:pPr>
              <a:buFont typeface="Wingdings" pitchFamily="2" charset="2"/>
              <a:buChar char="q"/>
            </a:pPr>
            <a:r>
              <a:rPr lang="ru-RU" dirty="0" smtClean="0"/>
              <a:t>  </a:t>
            </a:r>
            <a:r>
              <a:rPr lang="ru-RU" b="1" dirty="0" smtClean="0">
                <a:hlinkClick r:id="rId5"/>
              </a:rPr>
              <a:t>Строитель</a:t>
            </a:r>
            <a:r>
              <a:rPr lang="ru-RU" dirty="0" smtClean="0"/>
              <a:t> концентрируется на постройке сложных объектов шаг за шагом. </a:t>
            </a:r>
            <a:r>
              <a:rPr lang="ru-RU" b="1" dirty="0" smtClean="0">
                <a:hlinkClick r:id="rId3"/>
              </a:rPr>
              <a:t>Абстрактная фабрика</a:t>
            </a:r>
            <a:r>
              <a:rPr lang="ru-RU" dirty="0" smtClean="0"/>
              <a:t> специализируется на создании семейств связанных продуктов. </a:t>
            </a:r>
            <a:r>
              <a:rPr lang="ru-RU" i="1" dirty="0" smtClean="0"/>
              <a:t>Строитель</a:t>
            </a:r>
            <a:r>
              <a:rPr lang="en-US" i="1" dirty="0" smtClean="0"/>
              <a:t> </a:t>
            </a:r>
            <a:r>
              <a:rPr lang="ru-RU" dirty="0" smtClean="0"/>
              <a:t>возвращает </a:t>
            </a:r>
            <a:r>
              <a:rPr lang="ru-RU" dirty="0" smtClean="0"/>
              <a:t>продукт только после выполнения всех шагов, а </a:t>
            </a:r>
            <a:r>
              <a:rPr lang="ru-RU" i="1" dirty="0" smtClean="0"/>
              <a:t>Абстрактная </a:t>
            </a:r>
            <a:r>
              <a:rPr lang="ru-RU" i="1" dirty="0" smtClean="0"/>
              <a:t>фабрика</a:t>
            </a:r>
            <a:r>
              <a:rPr lang="en-US" i="1" dirty="0" smtClean="0"/>
              <a:t> </a:t>
            </a:r>
            <a:r>
              <a:rPr lang="ru-RU" dirty="0" smtClean="0"/>
              <a:t>возвращает </a:t>
            </a:r>
            <a:r>
              <a:rPr lang="ru-RU" dirty="0" smtClean="0"/>
              <a:t>продукт сразу же.</a:t>
            </a:r>
            <a:endParaRPr lang="ru-RU" dirty="0"/>
          </a:p>
        </p:txBody>
      </p:sp>
      <p:sp>
        <p:nvSpPr>
          <p:cNvPr id="7" name="Прямоугольник 6"/>
          <p:cNvSpPr/>
          <p:nvPr/>
        </p:nvSpPr>
        <p:spPr>
          <a:xfrm>
            <a:off x="1018904" y="3202467"/>
            <a:ext cx="7341326" cy="923330"/>
          </a:xfrm>
          <a:prstGeom prst="rect">
            <a:avLst/>
          </a:prstGeom>
        </p:spPr>
        <p:txBody>
          <a:bodyPr wrap="square">
            <a:spAutoFit/>
          </a:bodyPr>
          <a:lstStyle/>
          <a:p>
            <a:pPr>
              <a:buFont typeface="Wingdings" pitchFamily="2" charset="2"/>
              <a:buChar char="q"/>
            </a:pPr>
            <a:r>
              <a:rPr lang="ru-RU" b="1" dirty="0" smtClean="0"/>
              <a:t>  </a:t>
            </a:r>
            <a:r>
              <a:rPr lang="ru-RU" dirty="0" smtClean="0"/>
              <a:t>Классы </a:t>
            </a:r>
            <a:r>
              <a:rPr lang="ru-RU" b="1" dirty="0" smtClean="0">
                <a:hlinkClick r:id="rId3"/>
              </a:rPr>
              <a:t>Абстрактной фабрики</a:t>
            </a:r>
            <a:r>
              <a:rPr lang="ru-RU" dirty="0" smtClean="0"/>
              <a:t> чаще всего реализуются с помощью </a:t>
            </a:r>
            <a:r>
              <a:rPr lang="ru-RU" b="1" dirty="0" smtClean="0">
                <a:hlinkClick r:id="rId2"/>
              </a:rPr>
              <a:t>Фабричного метода</a:t>
            </a:r>
            <a:r>
              <a:rPr lang="ru-RU" dirty="0" smtClean="0"/>
              <a:t>, хотя они могут быть построены и на основе </a:t>
            </a:r>
            <a:r>
              <a:rPr lang="ru-RU" b="1" dirty="0" smtClean="0">
                <a:hlinkClick r:id="rId4"/>
              </a:rPr>
              <a:t>Прототипа</a:t>
            </a:r>
            <a:r>
              <a:rPr lang="ru-RU" dirty="0" smtClean="0"/>
              <a:t>.</a:t>
            </a:r>
            <a:endParaRPr lang="ru-RU" dirty="0"/>
          </a:p>
        </p:txBody>
      </p:sp>
      <p:sp>
        <p:nvSpPr>
          <p:cNvPr id="9" name="Прямоугольник 8"/>
          <p:cNvSpPr/>
          <p:nvPr/>
        </p:nvSpPr>
        <p:spPr>
          <a:xfrm>
            <a:off x="1053737" y="4112514"/>
            <a:ext cx="7341326" cy="646331"/>
          </a:xfrm>
          <a:prstGeom prst="rect">
            <a:avLst/>
          </a:prstGeom>
        </p:spPr>
        <p:txBody>
          <a:bodyPr wrap="square">
            <a:spAutoFit/>
          </a:bodyPr>
          <a:lstStyle/>
          <a:p>
            <a:pPr>
              <a:buFont typeface="Wingdings" pitchFamily="2" charset="2"/>
              <a:buChar char="q"/>
            </a:pPr>
            <a:r>
              <a:rPr lang="ru-RU" b="1" dirty="0" smtClean="0"/>
              <a:t> </a:t>
            </a:r>
            <a:r>
              <a:rPr lang="en-US" b="1" dirty="0" smtClean="0"/>
              <a:t>  </a:t>
            </a:r>
            <a:r>
              <a:rPr lang="ru-RU" b="1" dirty="0" smtClean="0">
                <a:hlinkClick r:id="rId3"/>
              </a:rPr>
              <a:t>Абстрактная фабрика</a:t>
            </a:r>
            <a:r>
              <a:rPr lang="ru-RU" dirty="0" smtClean="0"/>
              <a:t> может быть использована вместо </a:t>
            </a:r>
            <a:r>
              <a:rPr lang="ru-RU" b="1" dirty="0" smtClean="0">
                <a:hlinkClick r:id="rId6"/>
              </a:rPr>
              <a:t>Фасада</a:t>
            </a:r>
            <a:r>
              <a:rPr lang="ru-RU" dirty="0" smtClean="0"/>
              <a:t> для того, чтобы скрыть </a:t>
            </a:r>
            <a:r>
              <a:rPr lang="ru-RU" dirty="0" err="1" smtClean="0"/>
              <a:t>платформо-зависимые</a:t>
            </a:r>
            <a:r>
              <a:rPr lang="ru-RU" dirty="0" smtClean="0"/>
              <a:t> классы.</a:t>
            </a:r>
            <a:endParaRPr lang="ru-RU" dirty="0"/>
          </a:p>
        </p:txBody>
      </p:sp>
      <p:sp>
        <p:nvSpPr>
          <p:cNvPr id="10" name="Прямоугольник 9"/>
          <p:cNvSpPr/>
          <p:nvPr/>
        </p:nvSpPr>
        <p:spPr>
          <a:xfrm>
            <a:off x="1088571" y="4774363"/>
            <a:ext cx="7341326" cy="1200329"/>
          </a:xfrm>
          <a:prstGeom prst="rect">
            <a:avLst/>
          </a:prstGeom>
        </p:spPr>
        <p:txBody>
          <a:bodyPr wrap="square">
            <a:spAutoFit/>
          </a:bodyPr>
          <a:lstStyle/>
          <a:p>
            <a:pPr>
              <a:buFont typeface="Wingdings" pitchFamily="2" charset="2"/>
              <a:buChar char="q"/>
            </a:pPr>
            <a:r>
              <a:rPr lang="ru-RU" b="1" dirty="0" smtClean="0"/>
              <a:t> </a:t>
            </a:r>
            <a:r>
              <a:rPr lang="en-US" b="1" dirty="0" smtClean="0"/>
              <a:t>  </a:t>
            </a:r>
            <a:r>
              <a:rPr lang="ru-RU" b="1" dirty="0" smtClean="0">
                <a:hlinkClick r:id="rId3"/>
              </a:rPr>
              <a:t>Абстрактная фабрика</a:t>
            </a:r>
            <a:r>
              <a:rPr lang="ru-RU" dirty="0" smtClean="0"/>
              <a:t> может работать совместно с </a:t>
            </a:r>
            <a:r>
              <a:rPr lang="ru-RU" b="1" dirty="0" smtClean="0">
                <a:hlinkClick r:id="rId7"/>
              </a:rPr>
              <a:t>Мостом</a:t>
            </a:r>
            <a:r>
              <a:rPr lang="ru-RU" dirty="0" smtClean="0"/>
              <a:t>. Это особенно полезно, если у вас есть абстракции, которые могут работать только с некоторыми из реализаций. В этом случае фабрика будет определять типы создаваемых абстракций и реализаций.</a:t>
            </a:r>
            <a:endParaRPr lang="ru-RU" dirty="0"/>
          </a:p>
        </p:txBody>
      </p:sp>
      <p:sp>
        <p:nvSpPr>
          <p:cNvPr id="11" name="Прямоугольник 10"/>
          <p:cNvSpPr/>
          <p:nvPr/>
        </p:nvSpPr>
        <p:spPr>
          <a:xfrm>
            <a:off x="1097279" y="5950412"/>
            <a:ext cx="7341326" cy="646331"/>
          </a:xfrm>
          <a:prstGeom prst="rect">
            <a:avLst/>
          </a:prstGeom>
        </p:spPr>
        <p:txBody>
          <a:bodyPr wrap="square">
            <a:spAutoFit/>
          </a:bodyPr>
          <a:lstStyle/>
          <a:p>
            <a:pPr>
              <a:buFont typeface="Wingdings" pitchFamily="2" charset="2"/>
              <a:buChar char="q"/>
            </a:pPr>
            <a:r>
              <a:rPr lang="ru-RU" b="1" dirty="0" smtClean="0"/>
              <a:t> </a:t>
            </a:r>
            <a:r>
              <a:rPr lang="en-US" b="1" dirty="0" smtClean="0"/>
              <a:t>  </a:t>
            </a:r>
            <a:r>
              <a:rPr lang="ru-RU" b="1" dirty="0" smtClean="0">
                <a:hlinkClick r:id="rId3"/>
              </a:rPr>
              <a:t>Абстрактная фабрика</a:t>
            </a:r>
            <a:r>
              <a:rPr lang="ru-RU" dirty="0" smtClean="0"/>
              <a:t>, </a:t>
            </a:r>
            <a:r>
              <a:rPr lang="ru-RU" b="1" dirty="0" smtClean="0">
                <a:hlinkClick r:id="rId5"/>
              </a:rPr>
              <a:t>Строитель</a:t>
            </a:r>
            <a:r>
              <a:rPr lang="ru-RU" dirty="0" smtClean="0"/>
              <a:t> и </a:t>
            </a:r>
            <a:r>
              <a:rPr lang="ru-RU" b="1" dirty="0" smtClean="0">
                <a:hlinkClick r:id="rId4"/>
              </a:rPr>
              <a:t>Прототип</a:t>
            </a:r>
            <a:r>
              <a:rPr lang="ru-RU" dirty="0" smtClean="0"/>
              <a:t> могут быть реализованы при помощи </a:t>
            </a:r>
            <a:r>
              <a:rPr lang="ru-RU" b="1" dirty="0" smtClean="0">
                <a:hlinkClick r:id="rId8"/>
              </a:rPr>
              <a:t>Одиночки</a:t>
            </a:r>
            <a:r>
              <a:rPr lang="ru-RU" dirty="0" smtClean="0"/>
              <a:t>.</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sz="4400" b="1" spc="50" dirty="0" smtClean="0">
                <a:ln w="11430"/>
                <a:solidFill>
                  <a:srgbClr val="C00000"/>
                </a:solidFill>
                <a:effectLst>
                  <a:outerShdw blurRad="76200" dist="50800" dir="5400000" algn="tl" rotWithShape="0">
                    <a:srgbClr val="000000">
                      <a:alpha val="65000"/>
                    </a:srgbClr>
                  </a:outerShdw>
                </a:effectLst>
              </a:rPr>
              <a:t>Суть паттерна</a:t>
            </a:r>
            <a:r>
              <a:rPr lang="en-US" b="1" dirty="0" smtClean="0"/>
              <a:t/>
            </a:r>
            <a:br>
              <a:rPr lang="en-US" b="1" dirty="0" smtClean="0"/>
            </a:br>
            <a:endParaRPr lang="ru-RU" dirty="0"/>
          </a:p>
        </p:txBody>
      </p:sp>
      <p:sp>
        <p:nvSpPr>
          <p:cNvPr id="4" name="TextBox 3"/>
          <p:cNvSpPr txBox="1"/>
          <p:nvPr/>
        </p:nvSpPr>
        <p:spPr>
          <a:xfrm>
            <a:off x="940525" y="953588"/>
            <a:ext cx="7746275" cy="923330"/>
          </a:xfrm>
          <a:prstGeom prst="rect">
            <a:avLst/>
          </a:prstGeom>
          <a:noFill/>
          <a:ln>
            <a:solidFill>
              <a:schemeClr val="accent1">
                <a:alpha val="99000"/>
              </a:schemeClr>
            </a:solidFill>
          </a:ln>
        </p:spPr>
        <p:txBody>
          <a:bodyPr wrap="square" rtlCol="0">
            <a:spAutoFit/>
          </a:bodyPr>
          <a:lstStyle/>
          <a:p>
            <a:r>
              <a:rPr lang="ru-RU" b="1" dirty="0" smtClean="0"/>
              <a:t>Абстрактная фабрика</a:t>
            </a:r>
            <a:r>
              <a:rPr lang="ru-RU" dirty="0" smtClean="0"/>
              <a:t> — это порождающий паттерн проектирования, который позволяет создавать семейства связанных объектов, не привязываясь к конкретным классам создаваемых объектов.</a:t>
            </a:r>
            <a:endParaRPr lang="en-US" dirty="0" smtClean="0"/>
          </a:p>
        </p:txBody>
      </p:sp>
      <p:pic>
        <p:nvPicPr>
          <p:cNvPr id="5" name="Рисунок 4" descr="abstract-factory.png"/>
          <p:cNvPicPr>
            <a:picLocks noChangeAspect="1"/>
          </p:cNvPicPr>
          <p:nvPr/>
        </p:nvPicPr>
        <p:blipFill>
          <a:blip r:embed="rId2"/>
          <a:stretch>
            <a:fillRect/>
          </a:stretch>
        </p:blipFill>
        <p:spPr>
          <a:xfrm>
            <a:off x="1850572" y="2242457"/>
            <a:ext cx="6096000" cy="381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Проблема</a:t>
            </a:r>
            <a:r>
              <a:rPr lang="en-US" b="1" dirty="0" smtClean="0"/>
              <a:t/>
            </a:r>
            <a:br>
              <a:rPr lang="en-US" b="1" dirty="0" smtClean="0"/>
            </a:br>
            <a:endParaRPr lang="ru-RU" dirty="0"/>
          </a:p>
        </p:txBody>
      </p:sp>
      <p:sp>
        <p:nvSpPr>
          <p:cNvPr id="5" name="Прямоугольник 4"/>
          <p:cNvSpPr/>
          <p:nvPr/>
        </p:nvSpPr>
        <p:spPr>
          <a:xfrm>
            <a:off x="849085" y="825027"/>
            <a:ext cx="8007532" cy="1754326"/>
          </a:xfrm>
          <a:prstGeom prst="rect">
            <a:avLst/>
          </a:prstGeom>
          <a:ln>
            <a:solidFill>
              <a:schemeClr val="accent1"/>
            </a:solidFill>
          </a:ln>
        </p:spPr>
        <p:txBody>
          <a:bodyPr wrap="square">
            <a:spAutoFit/>
          </a:bodyPr>
          <a:lstStyle/>
          <a:p>
            <a:r>
              <a:rPr lang="ru-RU" dirty="0" smtClean="0"/>
              <a:t>Представьте, что вы пишете симулятор мебельного магазина. Ваш код содержит</a:t>
            </a:r>
            <a:r>
              <a:rPr lang="ru-RU" dirty="0" smtClean="0"/>
              <a:t>:</a:t>
            </a:r>
            <a:endParaRPr lang="en-US" dirty="0" smtClean="0"/>
          </a:p>
          <a:p>
            <a:r>
              <a:rPr lang="ru-RU" u="sng" dirty="0" smtClean="0"/>
              <a:t>Семейство зависимых продуктов</a:t>
            </a:r>
            <a:r>
              <a:rPr lang="ru-RU" dirty="0" smtClean="0"/>
              <a:t>. Скажем, Кресло + Диван + Столик</a:t>
            </a:r>
            <a:r>
              <a:rPr lang="ru-RU" dirty="0" smtClean="0"/>
              <a:t>.</a:t>
            </a:r>
            <a:endParaRPr lang="en-US" dirty="0" smtClean="0"/>
          </a:p>
          <a:p>
            <a:r>
              <a:rPr lang="ru-RU" u="sng" dirty="0" smtClean="0"/>
              <a:t>Несколько вариаций этого семейства</a:t>
            </a:r>
            <a:r>
              <a:rPr lang="ru-RU" dirty="0" smtClean="0"/>
              <a:t>. Например, продукты Кресло, Диван и </a:t>
            </a:r>
            <a:r>
              <a:rPr lang="ru-RU" dirty="0" smtClean="0"/>
              <a:t>Столик</a:t>
            </a:r>
            <a:r>
              <a:rPr lang="en-US" dirty="0" smtClean="0"/>
              <a:t> </a:t>
            </a:r>
            <a:r>
              <a:rPr lang="ru-RU" dirty="0" smtClean="0"/>
              <a:t>представлены </a:t>
            </a:r>
            <a:r>
              <a:rPr lang="ru-RU" dirty="0" smtClean="0"/>
              <a:t>в трёх разных стилях: </a:t>
            </a:r>
            <a:r>
              <a:rPr lang="ru-RU" dirty="0" err="1" smtClean="0"/>
              <a:t>Ар-деко</a:t>
            </a:r>
            <a:r>
              <a:rPr lang="ru-RU" dirty="0" smtClean="0"/>
              <a:t>, Викторианском и Модерне.</a:t>
            </a:r>
            <a:endParaRPr lang="ru-RU" dirty="0" smtClean="0"/>
          </a:p>
        </p:txBody>
      </p:sp>
      <p:pic>
        <p:nvPicPr>
          <p:cNvPr id="6" name="Рисунок 5" descr="problem-ru.png"/>
          <p:cNvPicPr>
            <a:picLocks noChangeAspect="1"/>
          </p:cNvPicPr>
          <p:nvPr/>
        </p:nvPicPr>
        <p:blipFill>
          <a:blip r:embed="rId2"/>
          <a:stretch>
            <a:fillRect/>
          </a:stretch>
        </p:blipFill>
        <p:spPr>
          <a:xfrm>
            <a:off x="2490651" y="2682240"/>
            <a:ext cx="6096000" cy="3810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Проблема</a:t>
            </a:r>
            <a:r>
              <a:rPr lang="en-US" sz="4400" b="1" spc="50" dirty="0" smtClean="0">
                <a:ln w="11430"/>
                <a:solidFill>
                  <a:srgbClr val="C00000"/>
                </a:solidFill>
                <a:effectLst>
                  <a:outerShdw blurRad="76200" dist="50800" dir="5400000" algn="tl" rotWithShape="0">
                    <a:srgbClr val="000000">
                      <a:alpha val="65000"/>
                    </a:srgbClr>
                  </a:outerShdw>
                </a:effectLst>
              </a:rPr>
              <a:t> </a:t>
            </a:r>
            <a:r>
              <a:rPr lang="ru-RU" sz="4400" b="1" spc="50" dirty="0" smtClean="0">
                <a:ln w="11430"/>
                <a:solidFill>
                  <a:srgbClr val="C00000"/>
                </a:solidFill>
                <a:effectLst>
                  <a:outerShdw blurRad="76200" dist="50800" dir="5400000" algn="tl" rotWithShape="0">
                    <a:srgbClr val="000000">
                      <a:alpha val="65000"/>
                    </a:srgbClr>
                  </a:outerShdw>
                </a:effectLst>
              </a:rPr>
              <a:t>продолжение</a:t>
            </a:r>
            <a:r>
              <a:rPr lang="en-US" b="1" dirty="0" smtClean="0"/>
              <a:t/>
            </a:r>
            <a:br>
              <a:rPr lang="en-US" b="1" dirty="0" smtClean="0"/>
            </a:br>
            <a:endParaRPr lang="ru-RU" dirty="0"/>
          </a:p>
        </p:txBody>
      </p:sp>
      <p:sp>
        <p:nvSpPr>
          <p:cNvPr id="5" name="Прямоугольник 4"/>
          <p:cNvSpPr/>
          <p:nvPr/>
        </p:nvSpPr>
        <p:spPr>
          <a:xfrm>
            <a:off x="849085" y="825027"/>
            <a:ext cx="8007532" cy="923330"/>
          </a:xfrm>
          <a:prstGeom prst="rect">
            <a:avLst/>
          </a:prstGeom>
          <a:ln>
            <a:solidFill>
              <a:schemeClr val="accent1"/>
            </a:solidFill>
          </a:ln>
        </p:spPr>
        <p:txBody>
          <a:bodyPr wrap="square">
            <a:spAutoFit/>
          </a:bodyPr>
          <a:lstStyle/>
          <a:p>
            <a:r>
              <a:rPr lang="ru-RU" dirty="0" smtClean="0"/>
              <a:t>Вам нужен такой способ создавать объекты продуктов, чтобы они сочетались с другими продуктами того же семейства. Это важно, так как клиенты расстраиваются, если получают несочетающуюся мебель.</a:t>
            </a:r>
            <a:endParaRPr lang="ru-RU" dirty="0" smtClean="0"/>
          </a:p>
        </p:txBody>
      </p:sp>
      <p:pic>
        <p:nvPicPr>
          <p:cNvPr id="7" name="Рисунок 6" descr="abstract-factory-comic-1-ru.png"/>
          <p:cNvPicPr>
            <a:picLocks noChangeAspect="1"/>
          </p:cNvPicPr>
          <p:nvPr/>
        </p:nvPicPr>
        <p:blipFill>
          <a:blip r:embed="rId2"/>
          <a:stretch>
            <a:fillRect/>
          </a:stretch>
        </p:blipFill>
        <p:spPr>
          <a:xfrm>
            <a:off x="1779814" y="1869622"/>
            <a:ext cx="5715000" cy="2857500"/>
          </a:xfrm>
          <a:prstGeom prst="rect">
            <a:avLst/>
          </a:prstGeom>
        </p:spPr>
      </p:pic>
      <p:sp>
        <p:nvSpPr>
          <p:cNvPr id="8" name="Прямоугольник 7"/>
          <p:cNvSpPr/>
          <p:nvPr/>
        </p:nvSpPr>
        <p:spPr>
          <a:xfrm>
            <a:off x="1018901" y="5048744"/>
            <a:ext cx="7759339" cy="1200329"/>
          </a:xfrm>
          <a:prstGeom prst="rect">
            <a:avLst/>
          </a:prstGeom>
          <a:ln>
            <a:solidFill>
              <a:schemeClr val="accent1"/>
            </a:solidFill>
          </a:ln>
        </p:spPr>
        <p:txBody>
          <a:bodyPr wrap="square">
            <a:spAutoFit/>
          </a:bodyPr>
          <a:lstStyle/>
          <a:p>
            <a:r>
              <a:rPr lang="ru-RU" dirty="0" smtClean="0"/>
              <a:t>Кроме того, вы не хотите вносить изменения в существующий код при добавлении новых продуктов или семейств в программу. Поставщики часто обновляют свои каталоги, и вам бы не хотелось менять уже написанный код при получении новых моделей мебели.</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Решение</a:t>
            </a:r>
            <a:r>
              <a:rPr lang="en-US" b="1" dirty="0" smtClean="0"/>
              <a:t/>
            </a:r>
            <a:br>
              <a:rPr lang="en-US" b="1" dirty="0" smtClean="0"/>
            </a:br>
            <a:endParaRPr lang="ru-RU" dirty="0"/>
          </a:p>
        </p:txBody>
      </p:sp>
      <p:sp>
        <p:nvSpPr>
          <p:cNvPr id="4" name="TextBox 3"/>
          <p:cNvSpPr txBox="1"/>
          <p:nvPr/>
        </p:nvSpPr>
        <p:spPr>
          <a:xfrm>
            <a:off x="940525" y="849086"/>
            <a:ext cx="7628709" cy="1200329"/>
          </a:xfrm>
          <a:prstGeom prst="rect">
            <a:avLst/>
          </a:prstGeom>
          <a:noFill/>
          <a:ln>
            <a:solidFill>
              <a:schemeClr val="accent1"/>
            </a:solidFill>
          </a:ln>
        </p:spPr>
        <p:txBody>
          <a:bodyPr wrap="square" rtlCol="0">
            <a:spAutoFit/>
          </a:bodyPr>
          <a:lstStyle/>
          <a:p>
            <a:r>
              <a:rPr lang="ru-RU" dirty="0" smtClean="0"/>
              <a:t>Для начала, паттерн </a:t>
            </a:r>
            <a:r>
              <a:rPr lang="ru-RU" b="1" dirty="0" smtClean="0"/>
              <a:t>Абстрактная фабрика</a:t>
            </a:r>
            <a:r>
              <a:rPr lang="ru-RU" dirty="0" smtClean="0"/>
              <a:t> предлагает выделить общие интерфейсы для отдельных продуктов, составляющих семейства. Так, все вариации кресел получат общий интерфейс Кресло, все диваны реализуют интерфейс Диван и так далее.</a:t>
            </a:r>
            <a:endParaRPr lang="ru-RU" dirty="0"/>
          </a:p>
        </p:txBody>
      </p:sp>
      <p:pic>
        <p:nvPicPr>
          <p:cNvPr id="5" name="Рисунок 4" descr="solution1.png"/>
          <p:cNvPicPr>
            <a:picLocks noChangeAspect="1"/>
          </p:cNvPicPr>
          <p:nvPr/>
        </p:nvPicPr>
        <p:blipFill>
          <a:blip r:embed="rId2"/>
          <a:stretch>
            <a:fillRect/>
          </a:stretch>
        </p:blipFill>
        <p:spPr>
          <a:xfrm>
            <a:off x="2476501" y="2243817"/>
            <a:ext cx="4191000" cy="27622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Решение продолжение…</a:t>
            </a:r>
            <a:r>
              <a:rPr lang="en-US" b="1" dirty="0" smtClean="0"/>
              <a:t/>
            </a:r>
            <a:br>
              <a:rPr lang="en-US" b="1" dirty="0" smtClean="0"/>
            </a:br>
            <a:endParaRPr lang="ru-RU" dirty="0"/>
          </a:p>
        </p:txBody>
      </p:sp>
      <p:sp>
        <p:nvSpPr>
          <p:cNvPr id="7" name="TextBox 6"/>
          <p:cNvSpPr txBox="1"/>
          <p:nvPr/>
        </p:nvSpPr>
        <p:spPr>
          <a:xfrm>
            <a:off x="1001486" y="883919"/>
            <a:ext cx="7628709" cy="1477328"/>
          </a:xfrm>
          <a:prstGeom prst="rect">
            <a:avLst/>
          </a:prstGeom>
          <a:noFill/>
          <a:ln>
            <a:solidFill>
              <a:schemeClr val="accent1"/>
            </a:solidFill>
          </a:ln>
        </p:spPr>
        <p:txBody>
          <a:bodyPr wrap="square" rtlCol="0">
            <a:spAutoFit/>
          </a:bodyPr>
          <a:lstStyle/>
          <a:p>
            <a:r>
              <a:rPr lang="ru-RU" dirty="0" smtClean="0"/>
              <a:t>Далее, вы создаёте «абстрактную фабрику» — общий интерфейс, который содержит методы создания всех продуктов семейства (например, </a:t>
            </a:r>
            <a:r>
              <a:rPr lang="ru-RU" b="1" dirty="0" err="1" smtClean="0"/>
              <a:t>создатьКресло</a:t>
            </a:r>
            <a:r>
              <a:rPr lang="ru-RU" b="1" dirty="0" smtClean="0"/>
              <a:t>, </a:t>
            </a:r>
            <a:r>
              <a:rPr lang="ru-RU" b="1" dirty="0" err="1" smtClean="0"/>
              <a:t>создатьДиван</a:t>
            </a:r>
            <a:r>
              <a:rPr lang="ru-RU" b="1" dirty="0" smtClean="0"/>
              <a:t> и </a:t>
            </a:r>
            <a:r>
              <a:rPr lang="ru-RU" b="1" dirty="0" err="1" smtClean="0"/>
              <a:t>создатьСтолик</a:t>
            </a:r>
            <a:r>
              <a:rPr lang="ru-RU" dirty="0" smtClean="0"/>
              <a:t>). Эти операции должны возвращать </a:t>
            </a:r>
            <a:r>
              <a:rPr lang="ru-RU" b="1" dirty="0" smtClean="0"/>
              <a:t>абстрактные</a:t>
            </a:r>
            <a:r>
              <a:rPr lang="ru-RU" dirty="0" smtClean="0"/>
              <a:t> типы продуктов, представленные интерфейсами, которые мы выделили ранее — </a:t>
            </a:r>
            <a:r>
              <a:rPr lang="ru-RU" b="1" dirty="0" smtClean="0"/>
              <a:t>Кресла, Диваны и Столики</a:t>
            </a:r>
            <a:endParaRPr lang="ru-RU" b="1" dirty="0"/>
          </a:p>
        </p:txBody>
      </p:sp>
      <p:pic>
        <p:nvPicPr>
          <p:cNvPr id="8" name="Рисунок 7" descr="solution2.png"/>
          <p:cNvPicPr>
            <a:picLocks noChangeAspect="1"/>
          </p:cNvPicPr>
          <p:nvPr/>
        </p:nvPicPr>
        <p:blipFill>
          <a:blip r:embed="rId2"/>
          <a:stretch>
            <a:fillRect/>
          </a:stretch>
        </p:blipFill>
        <p:spPr>
          <a:xfrm>
            <a:off x="1615440" y="2754086"/>
            <a:ext cx="6096000" cy="304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Решение продолжение…</a:t>
            </a:r>
            <a:r>
              <a:rPr lang="en-US" b="1" dirty="0" smtClean="0"/>
              <a:t/>
            </a:r>
            <a:br>
              <a:rPr lang="en-US" b="1" dirty="0" smtClean="0"/>
            </a:br>
            <a:endParaRPr lang="ru-RU" dirty="0"/>
          </a:p>
        </p:txBody>
      </p:sp>
      <p:sp>
        <p:nvSpPr>
          <p:cNvPr id="7" name="TextBox 6"/>
          <p:cNvSpPr txBox="1"/>
          <p:nvPr/>
        </p:nvSpPr>
        <p:spPr>
          <a:xfrm>
            <a:off x="1001486" y="883920"/>
            <a:ext cx="7881257" cy="1815882"/>
          </a:xfrm>
          <a:prstGeom prst="rect">
            <a:avLst/>
          </a:prstGeom>
          <a:noFill/>
          <a:ln>
            <a:solidFill>
              <a:schemeClr val="accent1"/>
            </a:solidFill>
          </a:ln>
        </p:spPr>
        <p:txBody>
          <a:bodyPr wrap="square" rtlCol="0">
            <a:spAutoFit/>
          </a:bodyPr>
          <a:lstStyle/>
          <a:p>
            <a:r>
              <a:rPr lang="ru-RU" sz="1600" dirty="0" smtClean="0"/>
              <a:t>Как насчёт вариаций продуктов? </a:t>
            </a:r>
            <a:r>
              <a:rPr lang="ru-RU" sz="1600" dirty="0" smtClean="0"/>
              <a:t> Для </a:t>
            </a:r>
            <a:r>
              <a:rPr lang="ru-RU" sz="1600" dirty="0" smtClean="0"/>
              <a:t>каждой вариации семейства продуктов мы должны создать свою собственную фабрику, реализовав абстрактный интерфейс. Фабрики создают продукты одной вариации. Например, </a:t>
            </a:r>
            <a:r>
              <a:rPr lang="ru-RU" sz="1600" b="1" dirty="0" err="1" smtClean="0"/>
              <a:t>ФабрикаМодерн</a:t>
            </a:r>
            <a:r>
              <a:rPr lang="ru-RU" sz="1600" dirty="0" smtClean="0"/>
              <a:t> будет возвращать только </a:t>
            </a:r>
            <a:r>
              <a:rPr lang="ru-RU" sz="1600" b="1" dirty="0" err="1" smtClean="0"/>
              <a:t>КреслаМодерн,ДиваныМодерн</a:t>
            </a:r>
            <a:r>
              <a:rPr lang="ru-RU" sz="1600" b="1" dirty="0" smtClean="0"/>
              <a:t> и </a:t>
            </a:r>
            <a:r>
              <a:rPr lang="ru-RU" sz="1600" b="1" dirty="0" err="1" smtClean="0"/>
              <a:t>СтоликиМодерн</a:t>
            </a:r>
            <a:r>
              <a:rPr lang="ru-RU" sz="1600" dirty="0" smtClean="0"/>
              <a:t>.</a:t>
            </a:r>
          </a:p>
          <a:p>
            <a:r>
              <a:rPr lang="ru-RU" sz="1600" dirty="0" smtClean="0"/>
              <a:t>Клиентский </a:t>
            </a:r>
            <a:r>
              <a:rPr lang="ru-RU" sz="1600" dirty="0" smtClean="0"/>
              <a:t>код должен работать как с фабриками, так и с продуктами только через их общие интерфейсы. Это позволит подавать в ваши классы любой тип фабрики и производить любые продукты, ничего не ломая.</a:t>
            </a:r>
            <a:endParaRPr lang="ru-RU" sz="1600" b="1" dirty="0"/>
          </a:p>
        </p:txBody>
      </p:sp>
      <p:pic>
        <p:nvPicPr>
          <p:cNvPr id="5" name="Рисунок 4" descr="abstract-factory-comic-2-ru.png"/>
          <p:cNvPicPr>
            <a:picLocks noChangeAspect="1"/>
          </p:cNvPicPr>
          <p:nvPr/>
        </p:nvPicPr>
        <p:blipFill>
          <a:blip r:embed="rId2"/>
          <a:stretch>
            <a:fillRect/>
          </a:stretch>
        </p:blipFill>
        <p:spPr>
          <a:xfrm>
            <a:off x="3363685" y="2743201"/>
            <a:ext cx="3520440" cy="1760220"/>
          </a:xfrm>
          <a:prstGeom prst="rect">
            <a:avLst/>
          </a:prstGeom>
        </p:spPr>
      </p:pic>
      <p:sp>
        <p:nvSpPr>
          <p:cNvPr id="6" name="Прямоугольник 5"/>
          <p:cNvSpPr/>
          <p:nvPr/>
        </p:nvSpPr>
        <p:spPr>
          <a:xfrm>
            <a:off x="1018904" y="4549676"/>
            <a:ext cx="7968342" cy="2062103"/>
          </a:xfrm>
          <a:prstGeom prst="rect">
            <a:avLst/>
          </a:prstGeom>
          <a:noFill/>
          <a:ln>
            <a:solidFill>
              <a:schemeClr val="accent1"/>
            </a:solidFill>
          </a:ln>
        </p:spPr>
        <p:txBody>
          <a:bodyPr wrap="square">
            <a:spAutoFit/>
          </a:bodyPr>
          <a:lstStyle/>
          <a:p>
            <a:r>
              <a:rPr lang="ru-RU" sz="1600" dirty="0" smtClean="0"/>
              <a:t>Например, клиентский код просит фабрику сделать стул. Он не знает какого типа фабрика это была. Он не знает, получит викторианский или модерновый стул. Для него важно, чтобы на этом стуле можно сидеть, и чтобы этот стул отлично смотрелся с диваном той же фабрики</a:t>
            </a:r>
            <a:r>
              <a:rPr lang="ru-RU" sz="1600" dirty="0" smtClean="0"/>
              <a:t>.</a:t>
            </a:r>
          </a:p>
          <a:p>
            <a:r>
              <a:rPr lang="ru-RU" sz="1600" dirty="0" smtClean="0"/>
              <a:t>Осталось </a:t>
            </a:r>
            <a:r>
              <a:rPr lang="ru-RU" sz="1600" dirty="0" smtClean="0"/>
              <a:t>прояснить последний момент — кто создаёт объекты конкретных фабрик, если клиентский код работает только с интерфейсами фабрик? Обычно программа создаёт конкретный объект фабрики при запуске, причём тип фабрики выбирается исходя из параметров окружения или конфигурации.</a:t>
            </a:r>
            <a:endParaRPr lang="ru-RU"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Структура</a:t>
            </a:r>
            <a:r>
              <a:rPr lang="en-US" b="1" dirty="0" smtClean="0"/>
              <a:t/>
            </a:r>
            <a:br>
              <a:rPr lang="en-US" b="1" dirty="0" smtClean="0"/>
            </a:br>
            <a:endParaRPr lang="ru-RU" dirty="0"/>
          </a:p>
        </p:txBody>
      </p:sp>
      <p:sp>
        <p:nvSpPr>
          <p:cNvPr id="7" name="Прямоугольник 6"/>
          <p:cNvSpPr/>
          <p:nvPr/>
        </p:nvSpPr>
        <p:spPr>
          <a:xfrm>
            <a:off x="6635932" y="1125471"/>
            <a:ext cx="2508068" cy="830997"/>
          </a:xfrm>
          <a:prstGeom prst="rect">
            <a:avLst/>
          </a:prstGeom>
          <a:solidFill>
            <a:schemeClr val="bg1">
              <a:lumMod val="85000"/>
            </a:schemeClr>
          </a:solidFill>
        </p:spPr>
        <p:txBody>
          <a:bodyPr wrap="square">
            <a:spAutoFit/>
          </a:bodyPr>
          <a:lstStyle/>
          <a:p>
            <a:r>
              <a:rPr lang="ru-RU" sz="1200" b="1" dirty="0" smtClean="0"/>
              <a:t>3.</a:t>
            </a:r>
            <a:r>
              <a:rPr lang="ru-RU" sz="1200" b="1" dirty="0" smtClean="0"/>
              <a:t> Абстрактная </a:t>
            </a:r>
            <a:r>
              <a:rPr lang="ru-RU" sz="1200" b="1" dirty="0" smtClean="0"/>
              <a:t>фабрика </a:t>
            </a:r>
            <a:r>
              <a:rPr lang="ru-RU" sz="1200" dirty="0" smtClean="0"/>
              <a:t>объявляет </a:t>
            </a:r>
            <a:r>
              <a:rPr lang="ru-RU" sz="1200" dirty="0" smtClean="0"/>
              <a:t>методы создания различных абстрактных продуктов (кресло/столик).</a:t>
            </a:r>
            <a:endParaRPr lang="ru-RU" sz="1200" dirty="0"/>
          </a:p>
        </p:txBody>
      </p:sp>
      <p:sp>
        <p:nvSpPr>
          <p:cNvPr id="9" name="Прямоугольник 8"/>
          <p:cNvSpPr/>
          <p:nvPr/>
        </p:nvSpPr>
        <p:spPr>
          <a:xfrm>
            <a:off x="5486401" y="4870158"/>
            <a:ext cx="3461657" cy="1569660"/>
          </a:xfrm>
          <a:prstGeom prst="rect">
            <a:avLst/>
          </a:prstGeom>
          <a:solidFill>
            <a:schemeClr val="bg1">
              <a:lumMod val="85000"/>
            </a:schemeClr>
          </a:solidFill>
        </p:spPr>
        <p:txBody>
          <a:bodyPr wrap="square">
            <a:spAutoFit/>
          </a:bodyPr>
          <a:lstStyle/>
          <a:p>
            <a:r>
              <a:rPr lang="ru-RU" sz="1200" dirty="0" smtClean="0"/>
              <a:t>5. Несмотря </a:t>
            </a:r>
            <a:r>
              <a:rPr lang="ru-RU" sz="1200" dirty="0" smtClean="0"/>
              <a:t>на то, что конкретные фабрики порождают конкретные продукты, сигнатуры их методов должны возвращать соответствующие абстрактные продукты. Это позволит клиентскому коду, использующему фабрику, не привязываться к конкретным классам продуктов. Клиент сможет работать с любыми вариациями продуктов через абстрактные интерфейсы.</a:t>
            </a:r>
            <a:endParaRPr lang="ru-RU" sz="1200" dirty="0"/>
          </a:p>
        </p:txBody>
      </p:sp>
      <p:sp>
        <p:nvSpPr>
          <p:cNvPr id="10" name="Прямоугольник 9"/>
          <p:cNvSpPr/>
          <p:nvPr/>
        </p:nvSpPr>
        <p:spPr>
          <a:xfrm>
            <a:off x="1463043" y="4865802"/>
            <a:ext cx="3931920" cy="830997"/>
          </a:xfrm>
          <a:prstGeom prst="rect">
            <a:avLst/>
          </a:prstGeom>
          <a:solidFill>
            <a:schemeClr val="bg1">
              <a:lumMod val="85000"/>
            </a:schemeClr>
          </a:solidFill>
        </p:spPr>
        <p:txBody>
          <a:bodyPr wrap="square">
            <a:spAutoFit/>
          </a:bodyPr>
          <a:lstStyle/>
          <a:p>
            <a:r>
              <a:rPr lang="ru-RU" sz="1200" b="1" dirty="0" smtClean="0"/>
              <a:t>4. </a:t>
            </a:r>
            <a:r>
              <a:rPr lang="ru-RU" sz="1200" b="1" dirty="0" smtClean="0"/>
              <a:t>Конкретные фабрики</a:t>
            </a:r>
            <a:r>
              <a:rPr lang="ru-RU" sz="1200" dirty="0" smtClean="0"/>
              <a:t> относятся каждая к своей вариации продуктов (</a:t>
            </a:r>
            <a:r>
              <a:rPr lang="ru-RU" sz="1200" dirty="0" err="1" smtClean="0"/>
              <a:t>Викториан</a:t>
            </a:r>
            <a:r>
              <a:rPr lang="ru-RU" sz="1200" dirty="0" smtClean="0"/>
              <a:t>./Модерн) и реализуют методы абстрактной фабрики, позволяя создавать все продукты определённой вариации.</a:t>
            </a:r>
            <a:endParaRPr lang="ru-RU" sz="1200" dirty="0" smtClean="0"/>
          </a:p>
        </p:txBody>
      </p:sp>
      <p:sp>
        <p:nvSpPr>
          <p:cNvPr id="11" name="Прямоугольник 10"/>
          <p:cNvSpPr/>
          <p:nvPr/>
        </p:nvSpPr>
        <p:spPr>
          <a:xfrm>
            <a:off x="222069" y="2993459"/>
            <a:ext cx="1933303" cy="1200329"/>
          </a:xfrm>
          <a:prstGeom prst="rect">
            <a:avLst/>
          </a:prstGeom>
          <a:solidFill>
            <a:schemeClr val="bg1">
              <a:lumMod val="85000"/>
            </a:schemeClr>
          </a:solidFill>
        </p:spPr>
        <p:txBody>
          <a:bodyPr wrap="square">
            <a:spAutoFit/>
          </a:bodyPr>
          <a:lstStyle/>
          <a:p>
            <a:r>
              <a:rPr lang="ru-RU" sz="1200" b="1" dirty="0" smtClean="0"/>
              <a:t>1</a:t>
            </a:r>
            <a:r>
              <a:rPr lang="en-US" sz="1200" b="1" dirty="0" smtClean="0"/>
              <a:t>. </a:t>
            </a:r>
            <a:r>
              <a:rPr lang="ru-RU" sz="1200" b="1" dirty="0" smtClean="0"/>
              <a:t>Абстрактные </a:t>
            </a:r>
            <a:r>
              <a:rPr lang="ru-RU" sz="1200" b="1" dirty="0" smtClean="0"/>
              <a:t>продукты </a:t>
            </a:r>
            <a:r>
              <a:rPr lang="ru-RU" sz="1200" dirty="0" smtClean="0"/>
              <a:t>о </a:t>
            </a:r>
            <a:r>
              <a:rPr lang="ru-RU" sz="1200" dirty="0" err="1" smtClean="0"/>
              <a:t>бъявляют</a:t>
            </a:r>
            <a:r>
              <a:rPr lang="ru-RU" sz="1200" dirty="0" smtClean="0"/>
              <a:t> </a:t>
            </a:r>
            <a:r>
              <a:rPr lang="ru-RU" sz="1200" dirty="0" smtClean="0"/>
              <a:t>интерфейсы продуктов, которые связаны друг с другом по смыслу, но выполняют разные функции.</a:t>
            </a:r>
            <a:endParaRPr lang="ru-RU" sz="1200" dirty="0"/>
          </a:p>
        </p:txBody>
      </p:sp>
      <p:pic>
        <p:nvPicPr>
          <p:cNvPr id="8" name="Рисунок 7" descr="structure.png"/>
          <p:cNvPicPr>
            <a:picLocks noChangeAspect="1"/>
          </p:cNvPicPr>
          <p:nvPr/>
        </p:nvPicPr>
        <p:blipFill>
          <a:blip r:embed="rId2"/>
          <a:stretch>
            <a:fillRect/>
          </a:stretch>
        </p:blipFill>
        <p:spPr>
          <a:xfrm>
            <a:off x="2286000" y="554356"/>
            <a:ext cx="6858000" cy="4286250"/>
          </a:xfrm>
          <a:prstGeom prst="rect">
            <a:avLst/>
          </a:prstGeom>
        </p:spPr>
      </p:pic>
      <p:sp>
        <p:nvSpPr>
          <p:cNvPr id="12" name="Прямоугольник 11"/>
          <p:cNvSpPr/>
          <p:nvPr/>
        </p:nvSpPr>
        <p:spPr>
          <a:xfrm>
            <a:off x="256904" y="1016613"/>
            <a:ext cx="1933303" cy="1569660"/>
          </a:xfrm>
          <a:prstGeom prst="rect">
            <a:avLst/>
          </a:prstGeom>
          <a:solidFill>
            <a:schemeClr val="bg1">
              <a:lumMod val="85000"/>
            </a:schemeClr>
          </a:solidFill>
        </p:spPr>
        <p:txBody>
          <a:bodyPr wrap="square">
            <a:spAutoFit/>
          </a:bodyPr>
          <a:lstStyle/>
          <a:p>
            <a:r>
              <a:rPr lang="ru-RU" sz="1200" b="1" dirty="0" smtClean="0"/>
              <a:t>2</a:t>
            </a:r>
            <a:r>
              <a:rPr lang="en-US" sz="1200" b="1" dirty="0" smtClean="0"/>
              <a:t>. </a:t>
            </a:r>
            <a:r>
              <a:rPr lang="ru-RU" sz="1200" b="1" dirty="0" smtClean="0"/>
              <a:t> </a:t>
            </a:r>
            <a:r>
              <a:rPr lang="ru-RU" sz="1200" b="1" dirty="0" smtClean="0"/>
              <a:t>Конкретные </a:t>
            </a:r>
            <a:r>
              <a:rPr lang="ru-RU" sz="1200" b="1" dirty="0" smtClean="0"/>
              <a:t>продукты</a:t>
            </a:r>
            <a:r>
              <a:rPr lang="ru-RU" sz="1200" dirty="0" smtClean="0"/>
              <a:t> — большой набор классов, которые относятся к различным абстрактным продуктам (кресло/столик), но имеют одни и те же вариации (</a:t>
            </a:r>
            <a:r>
              <a:rPr lang="ru-RU" sz="1200" dirty="0" err="1" smtClean="0"/>
              <a:t>Викториан</a:t>
            </a:r>
            <a:r>
              <a:rPr lang="ru-RU" sz="1200" dirty="0" smtClean="0"/>
              <a:t>./Модерн).</a:t>
            </a:r>
            <a:endParaRPr lang="ru-RU"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sz="4400" b="1" spc="50" dirty="0" smtClean="0">
                <a:ln w="11430"/>
                <a:solidFill>
                  <a:srgbClr val="C00000"/>
                </a:solidFill>
                <a:effectLst>
                  <a:outerShdw blurRad="76200" dist="50800" dir="5400000" algn="tl" rotWithShape="0">
                    <a:srgbClr val="000000">
                      <a:alpha val="65000"/>
                    </a:srgbClr>
                  </a:outerShdw>
                </a:effectLst>
              </a:rPr>
              <a:t>Применимость</a:t>
            </a:r>
            <a:r>
              <a:rPr lang="en-US" b="1" dirty="0" smtClean="0"/>
              <a:t/>
            </a:r>
            <a:br>
              <a:rPr lang="en-US" b="1" dirty="0" smtClean="0"/>
            </a:br>
            <a:endParaRPr lang="ru-RU" dirty="0"/>
          </a:p>
        </p:txBody>
      </p:sp>
      <p:sp>
        <p:nvSpPr>
          <p:cNvPr id="5" name="Прямоугольник 4"/>
          <p:cNvSpPr/>
          <p:nvPr/>
        </p:nvSpPr>
        <p:spPr>
          <a:xfrm>
            <a:off x="1018903" y="952810"/>
            <a:ext cx="7720148" cy="2031325"/>
          </a:xfrm>
          <a:prstGeom prst="rect">
            <a:avLst/>
          </a:prstGeom>
        </p:spPr>
        <p:txBody>
          <a:bodyPr wrap="square">
            <a:spAutoFit/>
          </a:bodyPr>
          <a:lstStyle/>
          <a:p>
            <a:pPr>
              <a:buFont typeface="Wingdings" pitchFamily="2" charset="2"/>
              <a:buChar char="q"/>
            </a:pPr>
            <a:r>
              <a:rPr lang="ru-RU" b="1" dirty="0" smtClean="0"/>
              <a:t>  </a:t>
            </a:r>
            <a:r>
              <a:rPr lang="ru-RU" b="1" dirty="0" smtClean="0"/>
              <a:t>Когда бизнес-логика программы должна работать с разными видами связанных друг с другом продуктов, не завися от конкретных классов продуктов</a:t>
            </a:r>
            <a:r>
              <a:rPr lang="ru-RU" b="1" dirty="0" smtClean="0"/>
              <a:t>.</a:t>
            </a:r>
          </a:p>
          <a:p>
            <a:r>
              <a:rPr lang="ru-RU" b="1" dirty="0" smtClean="0"/>
              <a:t>Абстрактная фабрика</a:t>
            </a:r>
            <a:r>
              <a:rPr lang="ru-RU" dirty="0" smtClean="0"/>
              <a:t> скрывает от клиентского кода подробности того, как и какие конкретно объекты будут созданы. Но при этом клиентский код может работать со всеми типами создаваемых продуктов, так как их общий интерфейс был заранее определён.</a:t>
            </a:r>
            <a:endParaRPr lang="en-US" dirty="0" smtClean="0"/>
          </a:p>
        </p:txBody>
      </p:sp>
      <p:sp>
        <p:nvSpPr>
          <p:cNvPr id="7" name="Прямоугольник 6"/>
          <p:cNvSpPr/>
          <p:nvPr/>
        </p:nvSpPr>
        <p:spPr>
          <a:xfrm>
            <a:off x="1058091" y="3400755"/>
            <a:ext cx="7641772" cy="2031325"/>
          </a:xfrm>
          <a:prstGeom prst="rect">
            <a:avLst/>
          </a:prstGeom>
        </p:spPr>
        <p:txBody>
          <a:bodyPr wrap="square">
            <a:spAutoFit/>
          </a:bodyPr>
          <a:lstStyle/>
          <a:p>
            <a:pPr>
              <a:buFont typeface="Wingdings" pitchFamily="2" charset="2"/>
              <a:buChar char="q"/>
            </a:pPr>
            <a:r>
              <a:rPr lang="ru-RU" b="1" dirty="0" smtClean="0"/>
              <a:t> </a:t>
            </a:r>
            <a:r>
              <a:rPr lang="ru-RU" b="1" dirty="0" smtClean="0"/>
              <a:t>Когда в программе уже используется </a:t>
            </a:r>
            <a:r>
              <a:rPr lang="ru-RU" b="1" dirty="0" smtClean="0">
                <a:hlinkClick r:id="rId2"/>
              </a:rPr>
              <a:t>Фабричный метод</a:t>
            </a:r>
            <a:r>
              <a:rPr lang="ru-RU" b="1" dirty="0" smtClean="0"/>
              <a:t>, но очередные изменения предполагают введение новых типов продуктов</a:t>
            </a:r>
            <a:r>
              <a:rPr lang="ru-RU" b="1" dirty="0" smtClean="0"/>
              <a:t>.</a:t>
            </a:r>
            <a:endParaRPr lang="en-US" dirty="0" smtClean="0"/>
          </a:p>
          <a:p>
            <a:r>
              <a:rPr lang="ru-RU" dirty="0" smtClean="0"/>
              <a:t>В хорошей программе, каждый </a:t>
            </a:r>
            <a:r>
              <a:rPr lang="ru-RU" i="1" dirty="0" smtClean="0"/>
              <a:t>класс отвечает только за одну вещь</a:t>
            </a:r>
            <a:r>
              <a:rPr lang="ru-RU" dirty="0" smtClean="0"/>
              <a:t>. Если класс имеет слишком много фабричных методов, они способны затуманить его основную функцию. Поэтому имеет смысл вынести всю логику создания продуктов в отдельную иерархию классов, применив </a:t>
            </a:r>
            <a:r>
              <a:rPr lang="ru-RU" b="1" dirty="0" smtClean="0"/>
              <a:t>абстрактную фабрику</a:t>
            </a:r>
            <a:r>
              <a:rPr lang="ru-RU" dirty="0" smtClean="0"/>
              <a:t>.</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419</Words>
  <Application>Microsoft Office PowerPoint</Application>
  <PresentationFormat>Экран (4:3)</PresentationFormat>
  <Paragraphs>57</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Office Theme</vt:lpstr>
      <vt:lpstr>Абстрактная фабрика </vt:lpstr>
      <vt:lpstr>Суть паттерна </vt:lpstr>
      <vt:lpstr>Проблема </vt:lpstr>
      <vt:lpstr>Проблема продолжение </vt:lpstr>
      <vt:lpstr>Решение </vt:lpstr>
      <vt:lpstr>Решение продолжение… </vt:lpstr>
      <vt:lpstr>Решение продолжение… </vt:lpstr>
      <vt:lpstr>Структура </vt:lpstr>
      <vt:lpstr>Применимость </vt:lpstr>
      <vt:lpstr>Шаги реализации </vt:lpstr>
      <vt:lpstr>Преимущества и недостатки </vt:lpstr>
      <vt:lpstr>Отношение с другими паттернами </vt:lpstr>
    </vt:vector>
  </TitlesOfParts>
  <Company>PJSC "New Engineering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Евгений Закрутный</cp:lastModifiedBy>
  <cp:revision>117</cp:revision>
  <dcterms:created xsi:type="dcterms:W3CDTF">2016-11-18T14:12:19Z</dcterms:created>
  <dcterms:modified xsi:type="dcterms:W3CDTF">2017-10-21T04:10:15Z</dcterms:modified>
</cp:coreProperties>
</file>