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58" r:id="rId4"/>
    <p:sldId id="269" r:id="rId5"/>
    <p:sldId id="271" r:id="rId6"/>
    <p:sldId id="259" r:id="rId7"/>
    <p:sldId id="267" r:id="rId8"/>
    <p:sldId id="270" r:id="rId9"/>
    <p:sldId id="272" r:id="rId10"/>
    <p:sldId id="260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composit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efactoring.guru/ru/design-patterns/singleton" TargetMode="External"/><Relationship Id="rId3" Type="http://schemas.openxmlformats.org/officeDocument/2006/relationships/hyperlink" Target="https://refactoring.guru/ru/design-patterns/abstract-factory" TargetMode="External"/><Relationship Id="rId7" Type="http://schemas.openxmlformats.org/officeDocument/2006/relationships/hyperlink" Target="https://refactoring.guru/ru/design-patterns/bridge" TargetMode="External"/><Relationship Id="rId2" Type="http://schemas.openxmlformats.org/officeDocument/2006/relationships/hyperlink" Target="https://refactoring.guru/ru/design-patterns/factory-metho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factoring.guru/ru/design-patterns/composite" TargetMode="External"/><Relationship Id="rId5" Type="http://schemas.openxmlformats.org/officeDocument/2006/relationships/hyperlink" Target="https://refactoring.guru/ru/design-patterns/builder" TargetMode="External"/><Relationship Id="rId4" Type="http://schemas.openxmlformats.org/officeDocument/2006/relationships/hyperlink" Target="https://refactoring.guru/ru/design-patterns/prototy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smells/long-parameter-lis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30375" y="2396021"/>
            <a:ext cx="4831307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Строитель</a:t>
            </a:r>
            <a: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</a:b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Рисунок 5" descr="bui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05" y="2719346"/>
            <a:ext cx="2285714" cy="1523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6926" y="602957"/>
            <a:ext cx="250806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1200" b="1" dirty="0" smtClean="0"/>
              <a:t>4. Директор</a:t>
            </a:r>
            <a:r>
              <a:rPr lang="ru-RU" sz="1200" dirty="0" smtClean="0"/>
              <a:t> определяет порядок вызова строительных шагов для производства той или иной конфигурации объектов.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40881" y="2009392"/>
            <a:ext cx="21031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1200" b="1" dirty="0" smtClean="0"/>
              <a:t>5. Обычно</a:t>
            </a:r>
            <a:r>
              <a:rPr lang="ru-RU" sz="1200" b="1" dirty="0" smtClean="0"/>
              <a:t>, Клиент </a:t>
            </a:r>
            <a:r>
              <a:rPr lang="ru-RU" sz="1200" dirty="0" smtClean="0"/>
              <a:t>подаёт в конструктор директора уже готовый объект-строитель, и в дальнейшем данный директор использует только его. Но возможен и другой вариант, когда клиент передаёт строителя через параметр строительного метода директора. В этом случае можно каждый раз применять разных строителей для производства различных представлений объектов.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9819" y="4526167"/>
            <a:ext cx="224680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1200" b="1" dirty="0" smtClean="0"/>
              <a:t>3</a:t>
            </a:r>
            <a:r>
              <a:rPr lang="ru-RU" sz="1200" b="1" dirty="0" smtClean="0"/>
              <a:t>. Продукт</a:t>
            </a:r>
            <a:r>
              <a:rPr lang="ru-RU" sz="1200" dirty="0" smtClean="0"/>
              <a:t> — создаваемый объект. Продукты, сделанные разными строителями, не обязаны иметь общий интерфейс.</a:t>
            </a:r>
            <a:endParaRPr lang="ru-RU" sz="12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09006" y="2470945"/>
            <a:ext cx="1933303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1200" b="1" dirty="0" smtClean="0"/>
              <a:t>2. Конкретные строители </a:t>
            </a:r>
            <a:r>
              <a:rPr lang="ru-RU" sz="1200" dirty="0" smtClean="0"/>
              <a:t>реализуют </a:t>
            </a:r>
            <a:r>
              <a:rPr lang="ru-RU" sz="1200" dirty="0" smtClean="0"/>
              <a:t>строительные шаги, каждый по-своему. Конкретные строители могут производить разнородные объекты, не имеющие общего интерфейса.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6904" y="1016613"/>
            <a:ext cx="1933303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1200" b="1" dirty="0" smtClean="0"/>
              <a:t>1. Абстрактный строитель </a:t>
            </a:r>
            <a:r>
              <a:rPr lang="ru-RU" sz="1200" dirty="0" smtClean="0"/>
              <a:t>объявляет </a:t>
            </a:r>
            <a:r>
              <a:rPr lang="ru-RU" sz="1200" dirty="0" smtClean="0"/>
              <a:t>интерфейс шагов конструирования объектов.</a:t>
            </a:r>
            <a:endParaRPr lang="ru-RU" sz="1200" dirty="0"/>
          </a:p>
        </p:txBody>
      </p:sp>
      <p:pic>
        <p:nvPicPr>
          <p:cNvPr id="14" name="Рисунок 13" descr="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34" y="315686"/>
            <a:ext cx="43815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Применимость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3" y="952810"/>
            <a:ext cx="7720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  </a:t>
            </a:r>
            <a:r>
              <a:rPr lang="ru-RU" b="1" dirty="0" smtClean="0"/>
              <a:t>Когда вы хотите избавиться от «телескопического конструктора».</a:t>
            </a:r>
            <a:endParaRPr lang="ru-RU" b="1" dirty="0" smtClean="0"/>
          </a:p>
          <a:p>
            <a:r>
              <a:rPr lang="ru-RU" dirty="0" smtClean="0"/>
              <a:t>Допустим, у вас есть один конструктор с десятью опциональными параметрами. Его неудобно вызывать, поэтому вы создали ещё десять конструкторов с меньшим количеством параметров. Всё что они делают — это переадресуют вызов к главному конструктору, подавая какие-то значения по умолчанию в качестве опциональных параметров.</a:t>
            </a:r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031966" y="2734549"/>
            <a:ext cx="76417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ru-RU" b="1" dirty="0" smtClean="0"/>
              <a:t>Когда ваш код должен создавать разные представления какого-то объекта. Например, деревянные и железобетонные дома.</a:t>
            </a:r>
            <a:endParaRPr lang="en-US" dirty="0" smtClean="0"/>
          </a:p>
          <a:p>
            <a:r>
              <a:rPr lang="ru-RU" dirty="0" smtClean="0"/>
              <a:t>Строитель можно применить, если создание нескольких представлений объекта состоит из одинаковых этапов, которые отличаются в деталях</a:t>
            </a:r>
            <a:r>
              <a:rPr lang="ru-RU" dirty="0" smtClean="0"/>
              <a:t>.</a:t>
            </a:r>
            <a:r>
              <a:rPr lang="ru-RU" dirty="0" smtClean="0"/>
              <a:t> Интерфейс строителей определит все возможные этапы конструирования. Каждому представлению будет соответствовать собственный класс-строитель. А порядок этапов строительства будет задавать класс-директор.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9863" y="4854250"/>
            <a:ext cx="7720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  </a:t>
            </a:r>
            <a:r>
              <a:rPr lang="ru-RU" b="1" dirty="0" smtClean="0"/>
              <a:t>Когда вам нужно собирать сложные составные объекты, например, деревья </a:t>
            </a:r>
            <a:r>
              <a:rPr lang="ru-RU" b="1" dirty="0" smtClean="0">
                <a:hlinkClick r:id="rId2"/>
              </a:rPr>
              <a:t>Компоновщика</a:t>
            </a:r>
            <a:r>
              <a:rPr lang="ru-RU" b="1" dirty="0" smtClean="0"/>
              <a:t>.</a:t>
            </a:r>
            <a:endParaRPr lang="ru-RU" b="1" dirty="0" smtClean="0"/>
          </a:p>
          <a:p>
            <a:r>
              <a:rPr lang="ru-RU" dirty="0" smtClean="0"/>
              <a:t> Строитель конструирует объекты пошагово, а не за один проход. Более того, шаги строительства можно выполнять рекурсивно. А без этого не построить древовидную структуру вроде Компоновщика.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Шаги реализации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399" y="942261"/>
            <a:ext cx="77070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Убедитесь в том, что создание разных представлений объекта можно свести к общим шагам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Опишите эти шаги в общем интерфейсе </a:t>
            </a:r>
            <a:r>
              <a:rPr lang="ru-RU" dirty="0" smtClean="0"/>
              <a:t>строителей.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 smtClean="0"/>
              <a:t>каждого из представлений объекта-продукта создайте по одному классу-строителю и реализуйте их методы строительства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Подумайте о создании класса директора. Его методы будут создавать различные конфигурации продуктов, вызывая разные шаги одного и того же строителя.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Клиентский </a:t>
            </a:r>
            <a:r>
              <a:rPr lang="ru-RU" dirty="0" smtClean="0"/>
              <a:t>код должен будет создавать и объекты строителей, и объект директора. Перед началом строительства, клиент должен связать определённого строителя с директором. Это можно сделать либо через конструктор, либо через сеттер, либо подав строителя напрямую в </a:t>
            </a:r>
            <a:r>
              <a:rPr lang="ru-RU" dirty="0" err="1" smtClean="0"/>
              <a:t>в</a:t>
            </a:r>
            <a:r>
              <a:rPr lang="ru-RU" dirty="0" smtClean="0"/>
              <a:t> строительный метод директора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Результат строительства можно вернуть из директора, но только если метод возврата продукта удалось поместить в общий интерфейс строителей. Иначе, вы жёстко привяжете директора к конкретным классам строителей.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Преимущества и недостатки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7" name="Рисунок 6" descr="hand-157251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896" y="940527"/>
            <a:ext cx="437677" cy="483324"/>
          </a:xfrm>
          <a:prstGeom prst="rect">
            <a:avLst/>
          </a:prstGeom>
        </p:spPr>
      </p:pic>
      <p:pic>
        <p:nvPicPr>
          <p:cNvPr id="8" name="Рисунок 7" descr="dislike-157252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016" y="3930355"/>
            <a:ext cx="427265" cy="4718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449977" y="892854"/>
            <a:ext cx="6675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ru-RU" dirty="0" smtClean="0"/>
              <a:t>Позволяет </a:t>
            </a:r>
            <a:r>
              <a:rPr lang="ru-RU" dirty="0" smtClean="0"/>
              <a:t>создавать продукты пошагово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ru-RU" dirty="0" smtClean="0"/>
              <a:t>Позволяет </a:t>
            </a:r>
            <a:r>
              <a:rPr lang="ru-RU" dirty="0" smtClean="0"/>
              <a:t>использовать один и тот же код для создания различных продуктов.</a:t>
            </a:r>
            <a:endParaRPr lang="ru-RU" dirty="0" smtClean="0"/>
          </a:p>
          <a:p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ru-RU" dirty="0" smtClean="0"/>
              <a:t>Изолирует сложный код сборки продукта от его основной </a:t>
            </a:r>
            <a:r>
              <a:rPr lang="ru-RU" dirty="0" err="1" smtClean="0"/>
              <a:t>бизнес-логики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10935" y="3984397"/>
            <a:ext cx="72237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Усложняет </a:t>
            </a:r>
            <a:r>
              <a:rPr lang="ru-RU" dirty="0" smtClean="0"/>
              <a:t>код программы за счёт дополнительных классов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ru-RU" dirty="0" smtClean="0"/>
              <a:t>Клиент будет привязан к конкретным классам строителей, так как в абстрактном строителе может не быть метода получения результата.</a:t>
            </a:r>
            <a:endParaRPr lang="ru-RU" dirty="0" smtClean="0"/>
          </a:p>
          <a:p>
            <a:pPr>
              <a:buFont typeface="Wingdings" pitchFamily="2" charset="2"/>
              <a:buChar char="q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Отношение с другими паттернами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2" y="663081"/>
            <a:ext cx="7641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ru-RU" dirty="0" smtClean="0"/>
              <a:t>Многие архитектуры начинаются с применения </a:t>
            </a:r>
            <a:r>
              <a:rPr lang="ru-RU" b="1" dirty="0" smtClean="0">
                <a:hlinkClick r:id="rId2"/>
              </a:rPr>
              <a:t>Фабричного метода</a:t>
            </a:r>
            <a:r>
              <a:rPr lang="ru-RU" dirty="0" smtClean="0"/>
              <a:t> (более простого и расширяемого через подклассы) и эволюционируют в сторону </a:t>
            </a:r>
            <a:r>
              <a:rPr lang="ru-RU" b="1" dirty="0" smtClean="0">
                <a:hlinkClick r:id="rId3"/>
              </a:rPr>
              <a:t>Абстрактной Фабрики</a:t>
            </a:r>
            <a:r>
              <a:rPr lang="ru-RU" dirty="0" smtClean="0"/>
              <a:t>, </a:t>
            </a:r>
            <a:r>
              <a:rPr lang="ru-RU" b="1" dirty="0" smtClean="0">
                <a:hlinkClick r:id="rId4"/>
              </a:rPr>
              <a:t>Прототипа</a:t>
            </a:r>
            <a:r>
              <a:rPr lang="ru-RU" dirty="0" smtClean="0"/>
              <a:t> или </a:t>
            </a:r>
            <a:r>
              <a:rPr lang="ru-RU" b="1" dirty="0" smtClean="0">
                <a:hlinkClick r:id="rId5"/>
              </a:rPr>
              <a:t>Строителя</a:t>
            </a:r>
            <a:r>
              <a:rPr lang="ru-RU" dirty="0" smtClean="0"/>
              <a:t> (более гибких, но и более сложных).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5027" y="1791347"/>
            <a:ext cx="7667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</a:t>
            </a:r>
            <a:r>
              <a:rPr lang="ru-RU" b="1" dirty="0" smtClean="0">
                <a:hlinkClick r:id="rId5"/>
              </a:rPr>
              <a:t>Строитель</a:t>
            </a:r>
            <a:r>
              <a:rPr lang="ru-RU" dirty="0" smtClean="0"/>
              <a:t> концентрируется на постройке сложных объектов шаг за шагом. </a:t>
            </a:r>
            <a:r>
              <a:rPr lang="ru-RU" b="1" dirty="0" smtClean="0">
                <a:hlinkClick r:id="rId3"/>
              </a:rPr>
              <a:t>Абстрактная фабрика</a:t>
            </a:r>
            <a:r>
              <a:rPr lang="ru-RU" dirty="0" smtClean="0"/>
              <a:t> специализируется на создании семейств связанных продуктов. </a:t>
            </a:r>
            <a:r>
              <a:rPr lang="ru-RU" i="1" dirty="0" smtClean="0"/>
              <a:t>Строитель</a:t>
            </a:r>
            <a:r>
              <a:rPr lang="en-US" i="1" dirty="0" smtClean="0"/>
              <a:t> </a:t>
            </a:r>
            <a:r>
              <a:rPr lang="ru-RU" dirty="0" smtClean="0"/>
              <a:t>возвращает продукт только после выполнения всех шагов, а </a:t>
            </a:r>
            <a:r>
              <a:rPr lang="ru-RU" i="1" dirty="0" smtClean="0"/>
              <a:t>Абстрактная фабрика</a:t>
            </a:r>
            <a:r>
              <a:rPr lang="en-US" i="1" dirty="0" smtClean="0"/>
              <a:t> </a:t>
            </a:r>
            <a:r>
              <a:rPr lang="ru-RU" dirty="0" smtClean="0"/>
              <a:t>возвращает продукт сразу же.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18904" y="3202467"/>
            <a:ext cx="734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 </a:t>
            </a:r>
            <a:r>
              <a:rPr lang="ru-RU" b="1" dirty="0" smtClean="0">
                <a:hlinkClick r:id="rId5"/>
              </a:rPr>
              <a:t>Строитель</a:t>
            </a:r>
            <a:r>
              <a:rPr lang="ru-RU" dirty="0" smtClean="0"/>
              <a:t> позволяет пошагово сооружать дерево </a:t>
            </a:r>
            <a:r>
              <a:rPr lang="ru-RU" b="1" dirty="0" smtClean="0">
                <a:hlinkClick r:id="rId6"/>
              </a:rPr>
              <a:t>Компоновщика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27611" y="3655314"/>
            <a:ext cx="734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ru-RU" dirty="0" smtClean="0"/>
              <a:t>Паттерн</a:t>
            </a:r>
            <a:r>
              <a:rPr lang="ru-RU" dirty="0" smtClean="0"/>
              <a:t> </a:t>
            </a:r>
            <a:r>
              <a:rPr lang="ru-RU" b="1" dirty="0" smtClean="0">
                <a:hlinkClick r:id="rId5"/>
              </a:rPr>
              <a:t>Строитель</a:t>
            </a:r>
            <a:r>
              <a:rPr lang="ru-RU" dirty="0" smtClean="0"/>
              <a:t> может быть построен в виде </a:t>
            </a:r>
            <a:r>
              <a:rPr lang="ru-RU" b="1" dirty="0" smtClean="0">
                <a:hlinkClick r:id="rId7" tooltip="Bridge"/>
              </a:rPr>
              <a:t>Моста</a:t>
            </a:r>
            <a:r>
              <a:rPr lang="ru-RU" dirty="0" smtClean="0"/>
              <a:t>: директор будет играть роль абстракции, а строители — реализации.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62446" y="4434729"/>
            <a:ext cx="734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en-US" b="1" dirty="0" smtClean="0"/>
              <a:t>  </a:t>
            </a:r>
            <a:r>
              <a:rPr lang="ru-RU" b="1" dirty="0" smtClean="0">
                <a:hlinkClick r:id="rId3"/>
              </a:rPr>
              <a:t>Абстрактная фабрика</a:t>
            </a:r>
            <a:r>
              <a:rPr lang="ru-RU" dirty="0" smtClean="0"/>
              <a:t>, </a:t>
            </a:r>
            <a:r>
              <a:rPr lang="ru-RU" b="1" dirty="0" smtClean="0">
                <a:hlinkClick r:id="rId5"/>
              </a:rPr>
              <a:t>Строитель</a:t>
            </a:r>
            <a:r>
              <a:rPr lang="ru-RU" dirty="0" smtClean="0"/>
              <a:t> и </a:t>
            </a:r>
            <a:r>
              <a:rPr lang="ru-RU" b="1" dirty="0" smtClean="0">
                <a:hlinkClick r:id="rId4"/>
              </a:rPr>
              <a:t>Прототип</a:t>
            </a:r>
            <a:r>
              <a:rPr lang="ru-RU" dirty="0" smtClean="0"/>
              <a:t> могут быть реализованы при помощи </a:t>
            </a:r>
            <a:r>
              <a:rPr lang="ru-RU" b="1" dirty="0" smtClean="0">
                <a:hlinkClick r:id="rId8"/>
              </a:rPr>
              <a:t>Одиночки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Суть паттерна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" y="953588"/>
            <a:ext cx="7746275" cy="1477328"/>
          </a:xfrm>
          <a:prstGeom prst="rect">
            <a:avLst/>
          </a:prstGeom>
          <a:noFill/>
          <a:ln>
            <a:solidFill>
              <a:schemeClr val="accent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Строитель</a:t>
            </a:r>
            <a:r>
              <a:rPr lang="ru-RU" dirty="0" smtClean="0"/>
              <a:t> — это порождающий паттерн проектирования, который позволяет создавать сложные объекты пошагово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Строитель даёт возможность использовать один и тот же код строительства для получения разных представлений объектов.</a:t>
            </a:r>
            <a:endParaRPr lang="ru-RU" dirty="0"/>
          </a:p>
        </p:txBody>
      </p:sp>
      <p:pic>
        <p:nvPicPr>
          <p:cNvPr id="6" name="Рисунок 5" descr="builder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65" y="2660468"/>
            <a:ext cx="6096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Проблема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9085" y="825027"/>
            <a:ext cx="800753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Представьте сложный объект, требующий кропотливой пошаговой инициализации множества полей и вложенных объектов. Код инициализации обычно спрятан внутри монструозного конструктора с десятком параметров, либо ещё хуже — распылён по всему клиентскому коду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Например, давайте подумаем о том, как создать объект Дом. Чтобы построить стандартный дом, нужно поставить 4 стены, установить двери, вставить пару окон и постелить крышу. Но что, если вы хотите дом побольше, посветлее, с бассейном, садом и прочим добром?</a:t>
            </a:r>
            <a:endParaRPr lang="ru-RU" dirty="0"/>
          </a:p>
        </p:txBody>
      </p:sp>
      <p:pic>
        <p:nvPicPr>
          <p:cNvPr id="7" name="Рисунок 6" descr="probl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08" y="3341370"/>
            <a:ext cx="57150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Проблема</a:t>
            </a:r>
            <a:r>
              <a:rPr lang="en-US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продолжение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9085" y="825027"/>
            <a:ext cx="800753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1) </a:t>
            </a:r>
            <a:r>
              <a:rPr lang="ru-RU" dirty="0" smtClean="0"/>
              <a:t>Самое </a:t>
            </a:r>
            <a:r>
              <a:rPr lang="ru-RU" dirty="0" smtClean="0"/>
              <a:t>простое решение — </a:t>
            </a:r>
            <a:r>
              <a:rPr lang="ru-RU" b="1" dirty="0" smtClean="0"/>
              <a:t>расширить класс Дом</a:t>
            </a:r>
            <a:r>
              <a:rPr lang="ru-RU" dirty="0" smtClean="0"/>
              <a:t>, создав подклассы для всех комбинаций параметров дома. Проблема такого подхода — это громадное количество классов, которые вам придётся создать. Каждый новый параметр, вроде цвета обоев или материала кровли, заставит вас создавать всё больше и больше классов для перечисления всех возможных вариантов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ru-RU" dirty="0" smtClean="0"/>
              <a:t>Чтобы </a:t>
            </a:r>
            <a:r>
              <a:rPr lang="ru-RU" dirty="0" smtClean="0"/>
              <a:t>не плодить подклассы, вы можете подойти к решению с другой стороны. Вы можете создать </a:t>
            </a:r>
            <a:r>
              <a:rPr lang="ru-RU" b="1" dirty="0" smtClean="0"/>
              <a:t>гигантский конструктор Дома</a:t>
            </a:r>
            <a:r>
              <a:rPr lang="ru-RU" dirty="0" smtClean="0"/>
              <a:t>, принимающий уйму параметров для контроля над создаваемым продуктом. Действительно, это избавит вас от подклассов, но приведёт к другой проблеме.</a:t>
            </a:r>
            <a:endParaRPr lang="ru-RU" dirty="0"/>
          </a:p>
        </p:txBody>
      </p:sp>
      <p:pic>
        <p:nvPicPr>
          <p:cNvPr id="6" name="Рисунок 5" descr="proble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24" y="3354433"/>
            <a:ext cx="57150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Проблема</a:t>
            </a:r>
            <a:r>
              <a:rPr lang="en-US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продолжение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9085" y="825027"/>
            <a:ext cx="800753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Большая часть этих параметров будет простаивать, а вызовы конструктора будут выглядеть </a:t>
            </a:r>
            <a:r>
              <a:rPr lang="ru-RU" dirty="0" err="1" smtClean="0"/>
              <a:t>монструозно</a:t>
            </a:r>
            <a:r>
              <a:rPr lang="ru-RU" dirty="0" smtClean="0"/>
              <a:t> из-за </a:t>
            </a:r>
            <a:r>
              <a:rPr lang="ru-RU" b="1" dirty="0" smtClean="0">
                <a:hlinkClick r:id="rId2"/>
              </a:rPr>
              <a:t>длинного списка параметров</a:t>
            </a:r>
            <a:r>
              <a:rPr lang="ru-RU" dirty="0" smtClean="0"/>
              <a:t>. К примеру, далеко не каждый дом имеет бассейн, поэтому параметры, связанные с бассейнами, будут простаивать бесполезно в 99% случаев.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Решение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" y="849086"/>
            <a:ext cx="762870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Паттерн </a:t>
            </a:r>
            <a:r>
              <a:rPr lang="ru-RU" b="1" dirty="0" smtClean="0"/>
              <a:t>Строитель</a:t>
            </a:r>
            <a:r>
              <a:rPr lang="ru-RU" dirty="0" smtClean="0"/>
              <a:t> предлагает вынести конструирование объекта за пределы его собственного класса, поручив это дело отдельным объектам, называемым </a:t>
            </a:r>
            <a:r>
              <a:rPr lang="ru-RU" b="1" i="1" dirty="0" smtClean="0"/>
              <a:t>строителями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Паттерн предлагает разбить процесс конструирования объекта на </a:t>
            </a:r>
            <a:r>
              <a:rPr lang="ru-RU" b="1" dirty="0" smtClean="0"/>
              <a:t>отдельные шаги </a:t>
            </a:r>
            <a:r>
              <a:rPr lang="ru-RU" dirty="0" smtClean="0"/>
              <a:t>(например, </a:t>
            </a:r>
            <a:r>
              <a:rPr lang="ru-RU" dirty="0" err="1" smtClean="0"/>
              <a:t>построитьСтены</a:t>
            </a:r>
            <a:r>
              <a:rPr lang="ru-RU" dirty="0" smtClean="0"/>
              <a:t>, </a:t>
            </a:r>
            <a:r>
              <a:rPr lang="ru-RU" dirty="0" err="1" smtClean="0"/>
              <a:t>вставитьДвери</a:t>
            </a:r>
            <a:r>
              <a:rPr lang="ru-RU" dirty="0" smtClean="0"/>
              <a:t> и т.д.) Чтобы создать объект, вам нужно поочерёдно вызывать методы строителя. Причём </a:t>
            </a:r>
            <a:r>
              <a:rPr lang="ru-RU" b="1" dirty="0" smtClean="0"/>
              <a:t>не нужно запускать все шаги, </a:t>
            </a:r>
            <a:r>
              <a:rPr lang="ru-RU" dirty="0" smtClean="0"/>
              <a:t>а только те, что нужны для производства объекта определённой конфигурации.</a:t>
            </a:r>
            <a:endParaRPr lang="ru-RU" dirty="0"/>
          </a:p>
        </p:txBody>
      </p:sp>
      <p:pic>
        <p:nvPicPr>
          <p:cNvPr id="6" name="Рисунок 5" descr="solu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84" y="3689169"/>
            <a:ext cx="390525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Решение продолжение…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1486" y="883919"/>
            <a:ext cx="762870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Зачастую, один и тот же шаг строительства может отличаться </a:t>
            </a:r>
            <a:r>
              <a:rPr lang="ru-RU" b="1" dirty="0" smtClean="0"/>
              <a:t>для разных вариаций производимых объектов</a:t>
            </a:r>
            <a:r>
              <a:rPr lang="ru-RU" dirty="0" smtClean="0"/>
              <a:t>. Например, деревянный дом потребует строительства стен из дерева, а каменный — из камня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этом случае, вы можете создать </a:t>
            </a:r>
            <a:r>
              <a:rPr lang="ru-RU" b="1" dirty="0" smtClean="0"/>
              <a:t>несколько классов строителей, </a:t>
            </a:r>
            <a:r>
              <a:rPr lang="ru-RU" dirty="0" smtClean="0"/>
              <a:t>выполняющих одни и те же шаги по-разному. Используя этих строителей в одном и том же строительном процессе, вы сможете </a:t>
            </a:r>
            <a:r>
              <a:rPr lang="ru-RU" b="1" dirty="0" smtClean="0"/>
              <a:t>получать на выходе различные объекты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Например, один строитель делает стены из дерева и стекла, другой из камня и железа, третий из золота и бриллиантов. Вызвав одни и те же шаги строительства, в первом случае вы получите обычный жилой дом, во втором — маленькую крепость, а в третьем — роскошное жилище. Замечу, код, который вызывает шаги строительства должен работать со строителями через общий интерфейс, чтобы их можно было свободно </a:t>
            </a:r>
            <a:r>
              <a:rPr lang="ru-RU" dirty="0" err="1" smtClean="0"/>
              <a:t>взаимозаменять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Решение продолжение…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8" name="Рисунок 7" descr="builder-comic-1-r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74" y="1255667"/>
            <a:ext cx="5715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Директор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01486" y="883919"/>
            <a:ext cx="762870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Вы можете пойти дальше и выделить вызовы методов строителя в отдельный класс, называемый «</a:t>
            </a:r>
            <a:r>
              <a:rPr lang="ru-RU" b="1" dirty="0" smtClean="0"/>
              <a:t>Директором</a:t>
            </a:r>
            <a:r>
              <a:rPr lang="ru-RU" dirty="0" smtClean="0"/>
              <a:t>». В этом случае директор будет задавать порядок шагов строительства, а строитель — выполнять их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Отдельный </a:t>
            </a:r>
            <a:r>
              <a:rPr lang="ru-RU" b="1" dirty="0" smtClean="0"/>
              <a:t>класс </a:t>
            </a:r>
            <a:r>
              <a:rPr lang="ru-RU" b="1" i="1" dirty="0" smtClean="0"/>
              <a:t>директора</a:t>
            </a:r>
            <a:r>
              <a:rPr lang="ru-RU" b="1" dirty="0" smtClean="0"/>
              <a:t> не является строго обязательным. </a:t>
            </a:r>
            <a:r>
              <a:rPr lang="ru-RU" dirty="0" smtClean="0"/>
              <a:t>Вы можете вызывать методы строителя и напрямую из клиентского кода. Тем не менее, директор полезен, если у вас есть несколько способов конструирования продуктов, отличающихся порядком и наличием шагов конструирования. В этом случае, вы сможете объединить всю эту логику в одном классе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Такая структура классов полностью скроет от клиентского кода процесс конструирования объектов. Клиенту останется только привязать желаемого строителя к директору, а затем получить у строителя готовый результат.</a:t>
            </a:r>
          </a:p>
          <a:p>
            <a:endParaRPr lang="en-US" dirty="0" smtClean="0"/>
          </a:p>
        </p:txBody>
      </p:sp>
      <p:pic>
        <p:nvPicPr>
          <p:cNvPr id="5" name="Рисунок 4" descr="builder-comic-2-r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14" y="4800267"/>
            <a:ext cx="2352675" cy="2057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493</Words>
  <Application>Microsoft Office PowerPoint</Application>
  <PresentationFormat>Экран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Строитель </vt:lpstr>
      <vt:lpstr>Суть паттерна </vt:lpstr>
      <vt:lpstr>Проблема </vt:lpstr>
      <vt:lpstr>Проблема продолжение </vt:lpstr>
      <vt:lpstr>Проблема продолжение </vt:lpstr>
      <vt:lpstr>Решение </vt:lpstr>
      <vt:lpstr>Решение продолжение… </vt:lpstr>
      <vt:lpstr>Решение продолжение… </vt:lpstr>
      <vt:lpstr>Директор </vt:lpstr>
      <vt:lpstr>Структура </vt:lpstr>
      <vt:lpstr>Применимость </vt:lpstr>
      <vt:lpstr>Шаги реализации </vt:lpstr>
      <vt:lpstr>Преимущества и недостатки </vt:lpstr>
      <vt:lpstr>Отношение с другими паттернами 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Евгений Закрутный</cp:lastModifiedBy>
  <cp:revision>134</cp:revision>
  <dcterms:created xsi:type="dcterms:W3CDTF">2016-11-18T14:12:19Z</dcterms:created>
  <dcterms:modified xsi:type="dcterms:W3CDTF">2017-11-18T03:43:41Z</dcterms:modified>
</cp:coreProperties>
</file>