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2" r:id="rId9"/>
    <p:sldId id="268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abstract-factory" TargetMode="External"/><Relationship Id="rId7" Type="http://schemas.openxmlformats.org/officeDocument/2006/relationships/hyperlink" Target="https://refactoring.guru/ru/design-patterns/template-method" TargetMode="External"/><Relationship Id="rId2" Type="http://schemas.openxmlformats.org/officeDocument/2006/relationships/hyperlink" Target="https://refactoring.guru/ru/design-patterns/factory-method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factoring.guru/ru/design-patterns/iterator" TargetMode="External"/><Relationship Id="rId5" Type="http://schemas.openxmlformats.org/officeDocument/2006/relationships/hyperlink" Target="https://refactoring.guru/ru/design-patterns/builder" TargetMode="External"/><Relationship Id="rId4" Type="http://schemas.openxmlformats.org/officeDocument/2006/relationships/hyperlink" Target="https://refactoring.guru/ru/design-patterns/prototyp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30375" y="2396021"/>
            <a:ext cx="4831307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Фабричный метод</a:t>
            </a:r>
            <a:br>
              <a:rPr lang="ru-RU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</a:br>
            <a:endParaRPr lang="en-US" sz="66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Рисунок 5" descr="factory-meth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06" y="2849975"/>
            <a:ext cx="2285714" cy="1523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Шаги реализации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399" y="942261"/>
            <a:ext cx="770708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Приведите все создаваемые продукты к общему интерфейсу</a:t>
            </a:r>
            <a:r>
              <a:rPr lang="ru-RU" dirty="0" smtClean="0"/>
              <a:t>.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классе, который производит продукты, создайте пустой фабричный метод. В качестве возвращаемого типа укажите общий интерфейс продукта.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Затем, пройдитесь по коду класса и найдите все участки, создающие продукты. Поочерёдно замените эти участки вызовами фабричного метода, перенося в него код создания различных </a:t>
            </a:r>
            <a:r>
              <a:rPr lang="ru-RU" dirty="0" smtClean="0"/>
              <a:t>продуктов. В </a:t>
            </a:r>
            <a:r>
              <a:rPr lang="ru-RU" dirty="0" smtClean="0"/>
              <a:t>фабричный метод, возможно, придётся добавить несколько параметров, контролирующих какой из продуктов нужно создать</a:t>
            </a:r>
            <a:r>
              <a:rPr lang="ru-RU" dirty="0" smtClean="0"/>
              <a:t>.	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 smtClean="0"/>
              <a:t>каждого типа продуктов заведите подкласс и переопределите в нём фабричный метод. Переместите туда код создания </a:t>
            </a:r>
            <a:r>
              <a:rPr lang="ru-RU" dirty="0" smtClean="0"/>
              <a:t>соответствующего </a:t>
            </a:r>
            <a:r>
              <a:rPr lang="ru-RU" dirty="0" smtClean="0"/>
              <a:t>продукта из </a:t>
            </a:r>
            <a:r>
              <a:rPr lang="ru-RU" dirty="0" smtClean="0"/>
              <a:t>суперкласса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создаваемых продуктов слишком много для существующих подклассов создателя, вы можете подумать о введении параметров в фабричный метод, которые позволят возвращать различные продукты в пределах одного подкласса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после всех перемещений фабричный метод стал пустым, можете сделать его абстрактным. Если в нём что-то осталось — не беда, это будет его реализацией по умолчанию.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Преимущества и недостатки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7" name="Рисунок 6" descr="hand-157251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896" y="940527"/>
            <a:ext cx="437677" cy="483324"/>
          </a:xfrm>
          <a:prstGeom prst="rect">
            <a:avLst/>
          </a:prstGeom>
        </p:spPr>
      </p:pic>
      <p:pic>
        <p:nvPicPr>
          <p:cNvPr id="8" name="Рисунок 7" descr="dislike-157252_960_7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708" y="3695224"/>
            <a:ext cx="427265" cy="47182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449977" y="892854"/>
            <a:ext cx="6675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 </a:t>
            </a:r>
            <a:r>
              <a:rPr lang="ru-RU" dirty="0" smtClean="0"/>
              <a:t>Избавляет класс от привязки к конкретным классам продуктов.</a:t>
            </a:r>
            <a:endParaRPr lang="ru-RU" dirty="0" smtClean="0"/>
          </a:p>
          <a:p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 </a:t>
            </a:r>
            <a:r>
              <a:rPr lang="ru-RU" dirty="0" smtClean="0"/>
              <a:t>Выделяет код производства продуктов в одно место, упрощая поддержку кода.</a:t>
            </a:r>
            <a:endParaRPr lang="ru-RU" dirty="0" smtClean="0"/>
          </a:p>
          <a:p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 </a:t>
            </a:r>
            <a:r>
              <a:rPr lang="ru-RU" dirty="0" smtClean="0"/>
              <a:t> </a:t>
            </a:r>
            <a:r>
              <a:rPr lang="ru-RU" dirty="0" smtClean="0"/>
              <a:t>Упрощает </a:t>
            </a:r>
            <a:r>
              <a:rPr lang="ru-RU" dirty="0" smtClean="0"/>
              <a:t>добавление новых продуктов в программу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 Реализует</a:t>
            </a:r>
            <a:r>
              <a:rPr lang="ru-RU" dirty="0" smtClean="0"/>
              <a:t> </a:t>
            </a:r>
            <a:r>
              <a:rPr lang="ru-RU" i="1" dirty="0" smtClean="0"/>
              <a:t>принцип открытости/закрытости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36913" y="3792809"/>
            <a:ext cx="7223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 Реализует</a:t>
            </a:r>
            <a:r>
              <a:rPr lang="ru-RU" dirty="0" smtClean="0"/>
              <a:t> </a:t>
            </a:r>
            <a:r>
              <a:rPr lang="ru-RU" i="1" dirty="0" smtClean="0"/>
              <a:t>принцип открытости/закрытости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Отношение с другими паттернами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8902" y="1002715"/>
            <a:ext cx="7641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  </a:t>
            </a:r>
            <a:r>
              <a:rPr lang="ru-RU" dirty="0" smtClean="0"/>
              <a:t>Многие архитектуры начинаются с применения </a:t>
            </a:r>
            <a:r>
              <a:rPr lang="ru-RU" b="1" dirty="0" smtClean="0">
                <a:hlinkClick r:id="rId2"/>
              </a:rPr>
              <a:t>Фабричного метода</a:t>
            </a:r>
            <a:r>
              <a:rPr lang="ru-RU" dirty="0" smtClean="0"/>
              <a:t> (более простого и расширяемого через подклассы) и эволюционируют в сторону </a:t>
            </a:r>
            <a:r>
              <a:rPr lang="ru-RU" b="1" dirty="0" smtClean="0">
                <a:hlinkClick r:id="rId3"/>
              </a:rPr>
              <a:t>Абстрактной Фабрики</a:t>
            </a:r>
            <a:r>
              <a:rPr lang="ru-RU" dirty="0" smtClean="0"/>
              <a:t>, </a:t>
            </a:r>
            <a:r>
              <a:rPr lang="ru-RU" b="1" dirty="0" smtClean="0">
                <a:hlinkClick r:id="rId4"/>
              </a:rPr>
              <a:t>Прототипа</a:t>
            </a:r>
            <a:r>
              <a:rPr lang="ru-RU" dirty="0" smtClean="0"/>
              <a:t> или </a:t>
            </a:r>
            <a:r>
              <a:rPr lang="ru-RU" b="1" dirty="0" smtClean="0">
                <a:hlinkClick r:id="rId5"/>
              </a:rPr>
              <a:t>Строителя</a:t>
            </a:r>
            <a:r>
              <a:rPr lang="ru-RU" dirty="0" smtClean="0"/>
              <a:t> (более гибких, но и более сложных).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8902" y="2287735"/>
            <a:ext cx="7667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 Классы</a:t>
            </a:r>
            <a:r>
              <a:rPr lang="ru-RU" dirty="0" smtClean="0"/>
              <a:t> </a:t>
            </a:r>
            <a:r>
              <a:rPr lang="ru-RU" b="1" dirty="0" smtClean="0">
                <a:hlinkClick r:id="rId3"/>
              </a:rPr>
              <a:t>Абстрактной фабрики</a:t>
            </a:r>
            <a:r>
              <a:rPr lang="ru-RU" dirty="0" smtClean="0"/>
              <a:t> чаще всего реализуются с помощью </a:t>
            </a:r>
            <a:r>
              <a:rPr lang="ru-RU" b="1" dirty="0" smtClean="0">
                <a:hlinkClick r:id="rId2"/>
              </a:rPr>
              <a:t>Фабричного метода</a:t>
            </a:r>
            <a:r>
              <a:rPr lang="ru-RU" dirty="0" smtClean="0"/>
              <a:t>, хотя они могут быть построены и на основе </a:t>
            </a:r>
            <a:r>
              <a:rPr lang="ru-RU" b="1" dirty="0" smtClean="0">
                <a:hlinkClick r:id="rId4"/>
              </a:rPr>
              <a:t>Прототипа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31967" y="4142993"/>
            <a:ext cx="7341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 </a:t>
            </a:r>
            <a:r>
              <a:rPr lang="ru-RU" b="1" dirty="0" smtClean="0"/>
              <a:t> </a:t>
            </a:r>
            <a:r>
              <a:rPr lang="ru-RU" b="1" dirty="0" smtClean="0">
                <a:hlinkClick r:id="rId4"/>
              </a:rPr>
              <a:t>Прототип</a:t>
            </a:r>
            <a:r>
              <a:rPr lang="ru-RU" dirty="0" smtClean="0"/>
              <a:t> не опирается на наследование, но ему нужна сложная операция инициализации. </a:t>
            </a:r>
            <a:r>
              <a:rPr lang="ru-RU" b="1" dirty="0" smtClean="0">
                <a:hlinkClick r:id="rId2"/>
              </a:rPr>
              <a:t>Фабричный метод</a:t>
            </a:r>
            <a:r>
              <a:rPr lang="ru-RU" dirty="0" smtClean="0"/>
              <a:t> наоборот, построен на наследовании, но не требует сложной инициализации.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88423" y="3315347"/>
            <a:ext cx="7667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 </a:t>
            </a:r>
            <a:r>
              <a:rPr lang="ru-RU" b="1" dirty="0" smtClean="0">
                <a:hlinkClick r:id="rId2"/>
              </a:rPr>
              <a:t>Фабричный метод</a:t>
            </a:r>
            <a:r>
              <a:rPr lang="ru-RU" dirty="0" smtClean="0"/>
              <a:t> можно использовать вместе с </a:t>
            </a:r>
            <a:r>
              <a:rPr lang="ru-RU" b="1" dirty="0" smtClean="0">
                <a:hlinkClick r:id="rId6"/>
              </a:rPr>
              <a:t>Итератором</a:t>
            </a:r>
            <a:r>
              <a:rPr lang="ru-RU" dirty="0" smtClean="0"/>
              <a:t>, чтобы подклассы коллекций могли создавать подходящие им итераторы.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05989" y="5170605"/>
            <a:ext cx="7341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>
                <a:hlinkClick r:id="rId2"/>
              </a:rPr>
              <a:t>Фабричный </a:t>
            </a:r>
            <a:r>
              <a:rPr lang="ru-RU" b="1" dirty="0" smtClean="0">
                <a:hlinkClick r:id="rId2"/>
              </a:rPr>
              <a:t>метод</a:t>
            </a:r>
            <a:r>
              <a:rPr lang="ru-RU" dirty="0" smtClean="0"/>
              <a:t> можно рассматривать как частный случай </a:t>
            </a:r>
            <a:r>
              <a:rPr lang="ru-RU" b="1" dirty="0" smtClean="0">
                <a:hlinkClick r:id="rId7"/>
              </a:rPr>
              <a:t>Шаблонного метода</a:t>
            </a:r>
            <a:r>
              <a:rPr lang="ru-RU" dirty="0" smtClean="0"/>
              <a:t>. Кроме того, </a:t>
            </a:r>
            <a:r>
              <a:rPr lang="ru-RU" i="1" dirty="0" smtClean="0"/>
              <a:t>Фабричный метод</a:t>
            </a:r>
            <a:r>
              <a:rPr lang="ru-RU" dirty="0" smtClean="0"/>
              <a:t> нередко бывает частью большого класса с </a:t>
            </a:r>
            <a:r>
              <a:rPr lang="ru-RU" i="1" dirty="0" smtClean="0"/>
              <a:t>Шаблонными методами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Суть паттерна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0525" y="953588"/>
            <a:ext cx="7746275" cy="923330"/>
          </a:xfrm>
          <a:prstGeom prst="rect">
            <a:avLst/>
          </a:prstGeom>
          <a:noFill/>
          <a:ln>
            <a:solidFill>
              <a:schemeClr val="accent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Фабричный метод</a:t>
            </a:r>
            <a:r>
              <a:rPr lang="ru-RU" dirty="0" smtClean="0"/>
              <a:t> — это порождающий паттерн проектирования, который определяет общий интерфейс для создания объектов в суперклассе, позволяя подклассам изменять тип создаваемых объектов.</a:t>
            </a:r>
            <a:endParaRPr lang="en-US" dirty="0" smtClean="0"/>
          </a:p>
        </p:txBody>
      </p:sp>
      <p:pic>
        <p:nvPicPr>
          <p:cNvPr id="8" name="Рисунок 7" descr="factory-metho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69" y="2268583"/>
            <a:ext cx="6096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Проблема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9085" y="825027"/>
            <a:ext cx="800753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Представьте, что вы создаёте программу управления грузовыми перевозками. Сперва вы рассчитываете перевозить товары только на автомобилях. Поэтому весь ваш код работает с объектами класса </a:t>
            </a:r>
            <a:r>
              <a:rPr lang="ru-RU" b="1" dirty="0" smtClean="0"/>
              <a:t>Грузовик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 smtClean="0"/>
              <a:t>какой-то момент ваша программа становится настолько известной, что морские перевозчики выстраиваются в очередь и просят добавить поддержку </a:t>
            </a:r>
            <a:r>
              <a:rPr lang="ru-RU" b="1" dirty="0" smtClean="0"/>
              <a:t>морской логистики </a:t>
            </a:r>
            <a:r>
              <a:rPr lang="ru-RU" dirty="0" smtClean="0"/>
              <a:t>в программу</a:t>
            </a:r>
            <a:r>
              <a:rPr lang="ru-RU" dirty="0" smtClean="0"/>
              <a:t>.</a:t>
            </a:r>
            <a:endParaRPr lang="ru-RU" dirty="0" smtClean="0"/>
          </a:p>
        </p:txBody>
      </p:sp>
      <p:pic>
        <p:nvPicPr>
          <p:cNvPr id="9" name="Рисунок 8" descr="proble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42" y="2685777"/>
            <a:ext cx="4934496" cy="20560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66651" y="4905052"/>
            <a:ext cx="800753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/>
              <a:t>Но как насчёт кода? </a:t>
            </a:r>
            <a:endParaRPr lang="ru-RU" b="1" dirty="0" smtClean="0"/>
          </a:p>
          <a:p>
            <a:r>
              <a:rPr lang="ru-RU" dirty="0" smtClean="0"/>
              <a:t>Большая </a:t>
            </a:r>
            <a:r>
              <a:rPr lang="ru-RU" dirty="0" smtClean="0"/>
              <a:t>часть существующего кода жёстко привязана к классам </a:t>
            </a:r>
            <a:r>
              <a:rPr lang="ru-RU" b="1" dirty="0" smtClean="0"/>
              <a:t>Грузовиков</a:t>
            </a:r>
            <a:r>
              <a:rPr lang="ru-RU" dirty="0" smtClean="0"/>
              <a:t>. Чтобы добавить в программу классы морских </a:t>
            </a:r>
            <a:r>
              <a:rPr lang="ru-RU" b="1" dirty="0" smtClean="0"/>
              <a:t>Судов</a:t>
            </a:r>
            <a:r>
              <a:rPr lang="ru-RU" dirty="0" smtClean="0"/>
              <a:t> понадобится перелопатить всю программу. Более того, если вы потом решите добавить ещё один вид транспорта, то всю эту работы придётся </a:t>
            </a:r>
            <a:r>
              <a:rPr lang="ru-RU" dirty="0" smtClean="0"/>
              <a:t>повторить.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 smtClean="0"/>
              <a:t>итоге вы получите ужасающий код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наполненный условными операторами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Решение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0525" y="849086"/>
            <a:ext cx="762870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Паттерн </a:t>
            </a:r>
            <a:r>
              <a:rPr lang="ru-RU" b="1" dirty="0" smtClean="0"/>
              <a:t>Фабричный метод</a:t>
            </a:r>
            <a:r>
              <a:rPr lang="ru-RU" dirty="0" smtClean="0"/>
              <a:t> предлагает создавать объекты не напрямую, используя оператор </a:t>
            </a:r>
            <a:r>
              <a:rPr lang="ru-RU" b="1" dirty="0" err="1" smtClean="0"/>
              <a:t>new</a:t>
            </a:r>
            <a:r>
              <a:rPr lang="ru-RU" b="1" dirty="0" smtClean="0"/>
              <a:t>,</a:t>
            </a:r>
            <a:r>
              <a:rPr lang="ru-RU" dirty="0" smtClean="0"/>
              <a:t> а через вызов особого </a:t>
            </a:r>
            <a:r>
              <a:rPr lang="ru-RU" i="1" dirty="0" smtClean="0"/>
              <a:t>фабричного</a:t>
            </a:r>
            <a:r>
              <a:rPr lang="ru-RU" dirty="0" smtClean="0"/>
              <a:t> метода. 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 smtClean="0"/>
              <a:t>первый взгляд, это может показаться бессмысленным — мы просто переместили вызов из одного конца программы в другой. Но теперь вы сможете переопределить фабричный метод в подклассе, чтобы изменить тип создаваемого продукта.</a:t>
            </a:r>
            <a:endParaRPr lang="ru-RU" dirty="0"/>
          </a:p>
        </p:txBody>
      </p:sp>
      <p:pic>
        <p:nvPicPr>
          <p:cNvPr id="8" name="Рисунок 7" descr="soluti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30" y="2835456"/>
            <a:ext cx="590550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Решение продолжение…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0525" y="849086"/>
            <a:ext cx="762870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эта система работала, все возвращаемые объекты должны иметь общий интерфейс. Подклассы смогут производить объекты различных классов, следующих одному и тому же интерфейсу.</a:t>
            </a:r>
            <a:endParaRPr lang="ru-RU" dirty="0"/>
          </a:p>
        </p:txBody>
      </p:sp>
      <p:pic>
        <p:nvPicPr>
          <p:cNvPr id="5" name="Рисунок 4" descr="soluti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40" y="2029369"/>
            <a:ext cx="4667250" cy="2381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3554" y="4724399"/>
            <a:ext cx="762870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 классы </a:t>
            </a:r>
            <a:r>
              <a:rPr lang="ru-RU" b="1" dirty="0" smtClean="0"/>
              <a:t>Грузовик </a:t>
            </a:r>
            <a:r>
              <a:rPr lang="ru-RU" dirty="0" smtClean="0"/>
              <a:t>и </a:t>
            </a:r>
            <a:r>
              <a:rPr lang="ru-RU" b="1" dirty="0" smtClean="0"/>
              <a:t>Судно</a:t>
            </a:r>
            <a:r>
              <a:rPr lang="ru-RU" dirty="0" smtClean="0"/>
              <a:t> реализуют интерфейс </a:t>
            </a:r>
            <a:r>
              <a:rPr lang="ru-RU" b="1" dirty="0" smtClean="0"/>
              <a:t>Транспорт</a:t>
            </a:r>
            <a:r>
              <a:rPr lang="ru-RU" dirty="0" smtClean="0"/>
              <a:t> с методом </a:t>
            </a:r>
            <a:r>
              <a:rPr lang="en-US" dirty="0" smtClean="0"/>
              <a:t> </a:t>
            </a:r>
            <a:r>
              <a:rPr lang="ru-RU" b="1" dirty="0" smtClean="0"/>
              <a:t>доставить</a:t>
            </a:r>
            <a:r>
              <a:rPr lang="ru-RU" dirty="0" smtClean="0"/>
              <a:t>. Каждый из этих классов реализует метод по-своему: грузовики везут грузы по земле, а судна — по морю. Фабричный метод в классе </a:t>
            </a:r>
            <a:r>
              <a:rPr lang="ru-RU" b="1" dirty="0" err="1" smtClean="0"/>
              <a:t>ДорожнойЛогистики</a:t>
            </a:r>
            <a:r>
              <a:rPr lang="ru-RU" dirty="0" smtClean="0"/>
              <a:t> вернёт грузовик, а класс </a:t>
            </a:r>
            <a:r>
              <a:rPr lang="ru-RU" b="1" dirty="0" err="1" smtClean="0"/>
              <a:t>МорскойЛогистики</a:t>
            </a:r>
            <a:r>
              <a:rPr lang="ru-RU" b="1" dirty="0" smtClean="0"/>
              <a:t> </a:t>
            </a:r>
            <a:r>
              <a:rPr lang="ru-RU" dirty="0" smtClean="0"/>
              <a:t>— судно</a:t>
            </a:r>
            <a:r>
              <a:rPr lang="ru-RU" dirty="0" smtClean="0"/>
              <a:t>.</a:t>
            </a:r>
            <a:r>
              <a:rPr lang="en-US" dirty="0" smtClean="0"/>
              <a:t>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Решение продолжение…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23554" y="4724399"/>
            <a:ext cx="76287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Для клиента фабричного метода нет разницы между этими объектами, так как он будет трактовать их как некий абстрактный </a:t>
            </a:r>
            <a:r>
              <a:rPr lang="ru-RU" b="1" dirty="0" smtClean="0"/>
              <a:t>Транспорт</a:t>
            </a:r>
            <a:r>
              <a:rPr lang="ru-RU" dirty="0" smtClean="0"/>
              <a:t>. Для него будет важно, чтобы объект имел метод доставить, а как конкретно он работает — не важно.</a:t>
            </a:r>
            <a:endParaRPr lang="ru-RU" dirty="0"/>
          </a:p>
        </p:txBody>
      </p:sp>
      <p:pic>
        <p:nvPicPr>
          <p:cNvPr id="6" name="Рисунок 5" descr="solutio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069794"/>
            <a:ext cx="609600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5" name="Рисунок 4" descr="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59" y="1331867"/>
            <a:ext cx="6286500" cy="3619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773783" y="1491231"/>
            <a:ext cx="337021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1. </a:t>
            </a:r>
            <a:r>
              <a:rPr lang="ru-RU" sz="1200" b="1" dirty="0" smtClean="0"/>
              <a:t>Продукт</a:t>
            </a:r>
            <a:r>
              <a:rPr lang="ru-RU" sz="1200" dirty="0" smtClean="0"/>
              <a:t> определяет общий интерфейс объектов, которые может произвести создатель и его подклассы.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88183" y="4203951"/>
            <a:ext cx="2455817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2. </a:t>
            </a:r>
            <a:r>
              <a:rPr lang="ru-RU" sz="1200" b="1" dirty="0" smtClean="0"/>
              <a:t>Конкретные </a:t>
            </a:r>
            <a:r>
              <a:rPr lang="ru-RU" sz="1200" b="1" dirty="0" smtClean="0"/>
              <a:t>продукты</a:t>
            </a:r>
            <a:r>
              <a:rPr lang="en-US" sz="1200" b="1" dirty="0" smtClean="0"/>
              <a:t> </a:t>
            </a:r>
            <a:r>
              <a:rPr lang="ru-RU" sz="1200" dirty="0" smtClean="0"/>
              <a:t>содержат </a:t>
            </a:r>
            <a:r>
              <a:rPr lang="ru-RU" sz="1200" dirty="0" smtClean="0"/>
              <a:t>код различных продуктов. Продукты будут отличаться реализацией, но интерфейс у них будет общий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34642" y="5257688"/>
            <a:ext cx="393192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3. </a:t>
            </a:r>
            <a:r>
              <a:rPr lang="ru-RU" sz="1200" b="1" dirty="0" smtClean="0"/>
              <a:t>Конкретные создатели</a:t>
            </a:r>
            <a:r>
              <a:rPr lang="ru-RU" sz="1200" dirty="0" smtClean="0"/>
              <a:t> по-своему реализуют фабричный метод, производя те или иные конкретные продукты.</a:t>
            </a:r>
          </a:p>
          <a:p>
            <a:r>
              <a:rPr lang="ru-RU" sz="1200" dirty="0" smtClean="0"/>
              <a:t>Фабричный метод не обязан всё время создавать новые объекты. Его можно переписать так, чтобы возвращать существующие объекты из какого-то хранилища или </a:t>
            </a:r>
            <a:r>
              <a:rPr lang="ru-RU" sz="1200" dirty="0" err="1" smtClean="0"/>
              <a:t>кэша</a:t>
            </a:r>
            <a:r>
              <a:rPr lang="ru-RU" sz="1200" dirty="0" smtClean="0"/>
              <a:t>.</a:t>
            </a:r>
            <a:endParaRPr lang="ru-RU" sz="12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1491230"/>
            <a:ext cx="2664823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4. </a:t>
            </a:r>
            <a:r>
              <a:rPr lang="ru-RU" sz="1200" b="1" dirty="0" smtClean="0"/>
              <a:t>Создатель</a:t>
            </a:r>
            <a:r>
              <a:rPr lang="ru-RU" sz="1200" dirty="0" smtClean="0"/>
              <a:t> объявляет фабричный метод, создающий объекты через общий интерфейс продуктов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endParaRPr lang="ru-RU" sz="1200" dirty="0" smtClean="0"/>
          </a:p>
          <a:p>
            <a:r>
              <a:rPr lang="ru-RU" sz="1200" dirty="0" smtClean="0"/>
              <a:t>Зачастую фабричный метод объявляют абстрактным, чтобы заставить все подклассы реализовать фабричный метод по-своему. Однако он может возвращать и какой-то продукт по умолчанию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endParaRPr lang="ru-RU" sz="1200" dirty="0" smtClean="0"/>
          </a:p>
          <a:p>
            <a:r>
              <a:rPr lang="ru-RU" sz="1200" dirty="0" smtClean="0"/>
              <a:t>Несмотря на название, важно понимать, что создание продуктов </a:t>
            </a:r>
            <a:r>
              <a:rPr lang="ru-RU" sz="1200" b="1" dirty="0" smtClean="0"/>
              <a:t>не </a:t>
            </a:r>
            <a:r>
              <a:rPr lang="ru-RU" sz="1200" b="1" dirty="0" smtClean="0"/>
              <a:t>является</a:t>
            </a:r>
            <a:r>
              <a:rPr lang="en-US" sz="1200" b="1" dirty="0" smtClean="0"/>
              <a:t> </a:t>
            </a:r>
            <a:r>
              <a:rPr lang="ru-RU" sz="1200" dirty="0" smtClean="0"/>
              <a:t>единственной </a:t>
            </a:r>
            <a:r>
              <a:rPr lang="ru-RU" sz="1200" dirty="0" smtClean="0"/>
              <a:t>и главной функцией создателя. Обычно он содержит и другой полезный код работы с продуктом. Аналогия: в большой софтверной компании может быть центр подготовки программистов, но основная задача компании — писать код, а не готовить программистов.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Применимость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8903" y="952810"/>
            <a:ext cx="77201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   </a:t>
            </a:r>
            <a:r>
              <a:rPr lang="ru-RU" b="1" dirty="0" smtClean="0"/>
              <a:t>Когда заранее неизвестны типы и зависимости объектов, с которыми должен работать ваш </a:t>
            </a:r>
            <a:r>
              <a:rPr lang="ru-RU" b="1" dirty="0" smtClean="0"/>
              <a:t>код.</a:t>
            </a:r>
            <a:endParaRPr lang="en-US" b="1" dirty="0" smtClean="0"/>
          </a:p>
          <a:p>
            <a:r>
              <a:rPr lang="ru-RU" dirty="0" smtClean="0"/>
              <a:t>Фабричный </a:t>
            </a:r>
            <a:r>
              <a:rPr lang="ru-RU" dirty="0" smtClean="0"/>
              <a:t>метод отделяет код производства продуктов от остального кода, который эти продукты использует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Благодаря этому, код производства можно расширять, не трогая основной код. Так, чтобы добавить поддержку нового продукта, вам нужно создать новый подкласс и определить в нём фабричный метод, возвращая оттуда экземпляр нового продукта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058091" y="3400755"/>
            <a:ext cx="76417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  </a:t>
            </a:r>
            <a:r>
              <a:rPr lang="ru-RU" b="1" dirty="0" smtClean="0"/>
              <a:t>Когда вы хотите дать возможность пользователям расширять части вашего </a:t>
            </a:r>
            <a:r>
              <a:rPr lang="ru-RU" b="1" dirty="0" err="1" smtClean="0"/>
              <a:t>фреймворка</a:t>
            </a:r>
            <a:r>
              <a:rPr lang="ru-RU" b="1" dirty="0" smtClean="0"/>
              <a:t> или библиотеки.</a:t>
            </a:r>
            <a:endParaRPr lang="ru-RU" b="1" dirty="0" smtClean="0"/>
          </a:p>
          <a:p>
            <a:r>
              <a:rPr lang="ru-RU" dirty="0" smtClean="0"/>
              <a:t> </a:t>
            </a:r>
            <a:r>
              <a:rPr lang="ru-RU" dirty="0" smtClean="0"/>
              <a:t>Пользователи могут расширять классы вашего </a:t>
            </a:r>
            <a:r>
              <a:rPr lang="ru-RU" dirty="0" err="1" smtClean="0"/>
              <a:t>фреймворка</a:t>
            </a:r>
            <a:r>
              <a:rPr lang="ru-RU" dirty="0" smtClean="0"/>
              <a:t> через наследование. Но как сделать так, чтобы </a:t>
            </a:r>
            <a:r>
              <a:rPr lang="ru-RU" dirty="0" err="1" smtClean="0"/>
              <a:t>фреймворк</a:t>
            </a:r>
            <a:r>
              <a:rPr lang="ru-RU" dirty="0" smtClean="0"/>
              <a:t> создавал объекты из этих новых классов, а не из стандартных</a:t>
            </a:r>
            <a:r>
              <a:rPr lang="ru-RU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Решением будет дать пользователям возможность расширять не только желаемые компоненты, но и классы, которые создают эти компоненты. А для этого создающие классы должны иметь конкретные создающие методы, которые можно определить.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Применимость продолжение…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8903" y="952810"/>
            <a:ext cx="77201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  </a:t>
            </a:r>
            <a:r>
              <a:rPr lang="ru-RU" b="1" dirty="0" smtClean="0"/>
              <a:t> Когда вы хотите экономить системные ресурсы, повторно используя уже созданные объекты, вместо создания новых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Такая </a:t>
            </a:r>
            <a:r>
              <a:rPr lang="ru-RU" dirty="0" smtClean="0"/>
              <a:t>проблема обычно возникает при работе с тяжёлыми ресурсоёмкими объектами, такими как подключение к базе данных, файловой системе и т.д.</a:t>
            </a:r>
          </a:p>
          <a:p>
            <a:r>
              <a:rPr lang="ru-RU" dirty="0" smtClean="0"/>
              <a:t>Представьте, сколько действий вам нужно совершить, чтобы повторно использовать существующие объекты</a:t>
            </a:r>
            <a:r>
              <a:rPr lang="ru-RU" dirty="0" smtClean="0"/>
              <a:t>:</a:t>
            </a:r>
            <a:endParaRPr lang="ru-RU" dirty="0" smtClean="0"/>
          </a:p>
          <a:p>
            <a:r>
              <a:rPr lang="ru-RU" dirty="0" smtClean="0"/>
              <a:t>1) Сперва </a:t>
            </a:r>
            <a:r>
              <a:rPr lang="ru-RU" dirty="0" smtClean="0"/>
              <a:t>вам следует создать общее хранилище, чтобы хранить вы нём все создаваемые объекты.</a:t>
            </a:r>
          </a:p>
          <a:p>
            <a:r>
              <a:rPr lang="ru-RU" dirty="0" smtClean="0"/>
              <a:t>2) При </a:t>
            </a:r>
            <a:r>
              <a:rPr lang="ru-RU" dirty="0" smtClean="0"/>
              <a:t>запросе нового объекта, нужно будет заглянуть в хранилище и проверить, есть ли там неиспользуемый объект.</a:t>
            </a:r>
          </a:p>
          <a:p>
            <a:r>
              <a:rPr lang="ru-RU" dirty="0" smtClean="0"/>
              <a:t>3) А </a:t>
            </a:r>
            <a:r>
              <a:rPr lang="ru-RU" dirty="0" smtClean="0"/>
              <a:t>затем вернуть его клиентскому коду.</a:t>
            </a:r>
          </a:p>
          <a:p>
            <a:r>
              <a:rPr lang="ru-RU" dirty="0" smtClean="0"/>
              <a:t>4)Но </a:t>
            </a:r>
            <a:r>
              <a:rPr lang="ru-RU" dirty="0" smtClean="0"/>
              <a:t>если свободных объектов нет — создать новый, не забыв добавить его в хранилище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Весь </a:t>
            </a:r>
            <a:r>
              <a:rPr lang="ru-RU" dirty="0" smtClean="0"/>
              <a:t>этот код нужно куда-то поместить, чтобы не засорять клиентский код.</a:t>
            </a:r>
          </a:p>
          <a:p>
            <a:r>
              <a:rPr lang="ru-RU" dirty="0" smtClean="0"/>
              <a:t>Самым удобным местом был бы конструктор объекта, ведь все эти проверки нужны только при создании объектов. </a:t>
            </a:r>
            <a:endParaRPr lang="ru-RU" dirty="0" smtClean="0"/>
          </a:p>
          <a:p>
            <a:r>
              <a:rPr lang="ru-RU" b="1" dirty="0" smtClean="0"/>
              <a:t>Но</a:t>
            </a:r>
            <a:r>
              <a:rPr lang="ru-RU" b="1" dirty="0" smtClean="0"/>
              <a:t>, увы, конструктор всегда создаёт новые объекты</a:t>
            </a:r>
            <a:r>
              <a:rPr lang="ru-RU" dirty="0" smtClean="0"/>
              <a:t>, он не может вернуть существующий экземпляр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Значит, должен другой метод, который бы отдавал как существующие, так и новые объекты. Ним и станет фабричный метод.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268</Words>
  <Application>Microsoft Office PowerPoint</Application>
  <PresentationFormat>Экран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Фабричный метод </vt:lpstr>
      <vt:lpstr>Суть паттерна </vt:lpstr>
      <vt:lpstr>Проблема </vt:lpstr>
      <vt:lpstr>Решение </vt:lpstr>
      <vt:lpstr>Решение продолжение… </vt:lpstr>
      <vt:lpstr>Решение продолжение… </vt:lpstr>
      <vt:lpstr>Структура </vt:lpstr>
      <vt:lpstr>Применимость </vt:lpstr>
      <vt:lpstr>Применимость продолжение… </vt:lpstr>
      <vt:lpstr>Шаги реализации </vt:lpstr>
      <vt:lpstr>Преимущества и недостатки </vt:lpstr>
      <vt:lpstr>Отношение с другими паттернами 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Евгений Закрутный</cp:lastModifiedBy>
  <cp:revision>103</cp:revision>
  <dcterms:created xsi:type="dcterms:W3CDTF">2016-11-18T14:12:19Z</dcterms:created>
  <dcterms:modified xsi:type="dcterms:W3CDTF">2017-10-21T03:02:23Z</dcterms:modified>
</cp:coreProperties>
</file>