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ingleton" TargetMode="External"/><Relationship Id="rId7" Type="http://schemas.openxmlformats.org/officeDocument/2006/relationships/hyperlink" Target="https://refactoring.guru/ru/design-patterns/prototype" TargetMode="External"/><Relationship Id="rId2" Type="http://schemas.openxmlformats.org/officeDocument/2006/relationships/hyperlink" Target="https://refactoring.guru/ru/design-patterns/facad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factoring.guru/ru/design-patterns/builder" TargetMode="External"/><Relationship Id="rId5" Type="http://schemas.openxmlformats.org/officeDocument/2006/relationships/hyperlink" Target="https://refactoring.guru/ru/design-patterns/abstract-factory" TargetMode="External"/><Relationship Id="rId4" Type="http://schemas.openxmlformats.org/officeDocument/2006/relationships/hyperlink" Target="https://refactoring.guru/ru/design-patterns/flyweig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29929" y="841541"/>
            <a:ext cx="4831307" cy="6872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600" b="1" spc="50" dirty="0" err="1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Singletone</a:t>
            </a:r>
            <a:endParaRPr lang="en-US" sz="66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 descr="singlet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14" y="2209893"/>
            <a:ext cx="228571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Отношение с другими паттернами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2" y="1002715"/>
            <a:ext cx="7641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>
                <a:hlinkClick r:id="rId2" tooltip="Facade"/>
              </a:rPr>
              <a:t>  Фасад</a:t>
            </a:r>
            <a:r>
              <a:rPr lang="ru-RU" dirty="0" smtClean="0"/>
              <a:t> можно сделать </a:t>
            </a:r>
            <a:r>
              <a:rPr lang="ru-RU" b="1" dirty="0" smtClean="0">
                <a:hlinkClick r:id="rId3" tooltip="Singleton"/>
              </a:rPr>
              <a:t>Одиночкой</a:t>
            </a:r>
            <a:r>
              <a:rPr lang="ru-RU" dirty="0" smtClean="0"/>
              <a:t>, так как обычно нужен только один объект-фасад.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58091" y="1765221"/>
            <a:ext cx="76678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Паттерн</a:t>
            </a:r>
            <a:r>
              <a:rPr lang="ru-RU" dirty="0" smtClean="0"/>
              <a:t> </a:t>
            </a:r>
            <a:r>
              <a:rPr lang="ru-RU" b="1" dirty="0" smtClean="0">
                <a:hlinkClick r:id="rId4" tooltip="Flyweight"/>
              </a:rPr>
              <a:t>Легковес</a:t>
            </a:r>
            <a:r>
              <a:rPr lang="ru-RU" dirty="0" smtClean="0"/>
              <a:t> может напоминать </a:t>
            </a:r>
            <a:r>
              <a:rPr lang="ru-RU" b="1" dirty="0" smtClean="0">
                <a:hlinkClick r:id="rId3" tooltip="Singleton"/>
              </a:rPr>
              <a:t>Одиночку</a:t>
            </a:r>
            <a:r>
              <a:rPr lang="ru-RU" dirty="0" smtClean="0"/>
              <a:t>, если для конкретной задачи у вас получилось уменьшить количество объектов к одному. Но помните, что между паттернами есть два кардинальных отличия: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Объекты-легковесы должны быть неизменяемыми, тогда как объект-одиночка допускает изменение своего состояния.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 можете иметь множество объектов легковесов одного класса, в отличие от одиночки, который требует наличия только одного объекта.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0343" y="3973176"/>
            <a:ext cx="734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>
                <a:hlinkClick r:id="rId5" tooltip="Abstract Factory"/>
              </a:rPr>
              <a:t>  Абстрактная </a:t>
            </a:r>
            <a:r>
              <a:rPr lang="ru-RU" b="1" dirty="0" smtClean="0">
                <a:hlinkClick r:id="rId5" tooltip="Abstract Factory"/>
              </a:rPr>
              <a:t>фабрика</a:t>
            </a:r>
            <a:r>
              <a:rPr lang="ru-RU" dirty="0" smtClean="0"/>
              <a:t>, </a:t>
            </a:r>
            <a:r>
              <a:rPr lang="ru-RU" b="1" dirty="0" smtClean="0">
                <a:hlinkClick r:id="rId6" tooltip="Builder"/>
              </a:rPr>
              <a:t>Строитель</a:t>
            </a:r>
            <a:r>
              <a:rPr lang="ru-RU" dirty="0" smtClean="0"/>
              <a:t> и </a:t>
            </a:r>
            <a:r>
              <a:rPr lang="ru-RU" b="1" dirty="0" smtClean="0">
                <a:hlinkClick r:id="rId7" tooltip="Prototype"/>
              </a:rPr>
              <a:t>Прототип</a:t>
            </a:r>
            <a:r>
              <a:rPr lang="ru-RU" dirty="0" smtClean="0"/>
              <a:t> могут быть реализованы при помощи </a:t>
            </a:r>
            <a:r>
              <a:rPr lang="ru-RU" b="1" dirty="0" smtClean="0">
                <a:hlinkClick r:id="rId3" tooltip="Singleton"/>
              </a:rPr>
              <a:t>Одиночки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Суть паттерна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953588"/>
            <a:ext cx="7746275" cy="923330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Одиночка</a:t>
            </a:r>
            <a:r>
              <a:rPr lang="ru-RU" dirty="0" smtClean="0"/>
              <a:t> — это порождающий паттерн проектирования, который гарантирует, что у класса есть только один экземпляр, и предоставляет к нему глобальную точку доступа.</a:t>
            </a:r>
            <a:endParaRPr lang="en-US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887097" y="2068678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/>
              <a:t> </a:t>
            </a:r>
            <a:r>
              <a:rPr lang="ru-RU" sz="2400" b="1" u="sng" dirty="0" smtClean="0"/>
              <a:t>Аналогия из жизни</a:t>
            </a:r>
            <a:endParaRPr lang="ru-RU" sz="2400" b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8535" y="2483844"/>
            <a:ext cx="7223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Правительство</a:t>
            </a:r>
          </a:p>
          <a:p>
            <a:r>
              <a:rPr lang="ru-RU" dirty="0" smtClean="0"/>
              <a:t>Правительство государства — хороший пример одиночки. В государстве может быть только одно официальное правительство. Вне зависимости от того, кто конкретно заседает в правительстве, оно имеет глобальную точку доступа «Правительство страны N».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Проблемы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825027"/>
            <a:ext cx="800753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Одиночка решает </a:t>
            </a:r>
            <a:r>
              <a:rPr lang="ru-RU" b="1" dirty="0" smtClean="0"/>
              <a:t>сразу две проблемы </a:t>
            </a:r>
            <a:r>
              <a:rPr lang="ru-RU" dirty="0" smtClean="0"/>
              <a:t>(нарушая </a:t>
            </a:r>
            <a:r>
              <a:rPr lang="ru-RU" i="1" dirty="0" smtClean="0"/>
              <a:t>принцип единственной </a:t>
            </a:r>
            <a:r>
              <a:rPr lang="ru-RU" i="1" dirty="0" smtClean="0"/>
              <a:t>ответственности </a:t>
            </a:r>
            <a:r>
              <a:rPr lang="ru-RU" dirty="0" smtClean="0"/>
              <a:t>класса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2147" y="1587202"/>
            <a:ext cx="79683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ru-RU" b="1" dirty="0" smtClean="0"/>
              <a:t>Гарантирует </a:t>
            </a:r>
            <a:r>
              <a:rPr lang="ru-RU" b="1" dirty="0" smtClean="0"/>
              <a:t>наличие единственного экземпляра класса</a:t>
            </a:r>
            <a:r>
              <a:rPr lang="ru-RU" dirty="0" smtClean="0"/>
              <a:t>. Чаще всего это полезно для доступа к какому-то общему ресурсу, например, базе данных.</a:t>
            </a:r>
          </a:p>
          <a:p>
            <a:r>
              <a:rPr lang="ru-RU" dirty="0" smtClean="0"/>
              <a:t>Представьте, что вы создали объект, а через некоторое время, пробуете создать ещё один. В этом случае, хотелось бы получить старый объект, вместо создания нового.</a:t>
            </a:r>
          </a:p>
          <a:p>
            <a:r>
              <a:rPr lang="ru-RU" dirty="0" smtClean="0"/>
              <a:t>Такое поведение невозможно реализовать с помощью обычного конструктора, так как конструктор класса </a:t>
            </a:r>
            <a:r>
              <a:rPr lang="ru-RU" b="1" dirty="0" smtClean="0"/>
              <a:t>всегда</a:t>
            </a:r>
            <a:r>
              <a:rPr lang="ru-RU" dirty="0" smtClean="0"/>
              <a:t> возвращает новый объект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ru-RU" b="1" dirty="0" smtClean="0"/>
              <a:t>Предоставляет </a:t>
            </a:r>
            <a:r>
              <a:rPr lang="ru-RU" b="1" dirty="0" smtClean="0"/>
              <a:t>глобальную точку доступа</a:t>
            </a:r>
            <a:r>
              <a:rPr lang="ru-RU" dirty="0" smtClean="0"/>
              <a:t>. Это не просто глобальная переменная, через которую можно достучаться к определённому объекту. Глобальные переменные не защищены от записи, поэтому любой код может подменять их значения без вашего ведома.</a:t>
            </a:r>
          </a:p>
          <a:p>
            <a:r>
              <a:rPr lang="ru-RU" dirty="0" smtClean="0"/>
              <a:t>Но есть и другая грань этой проблемы. Неплохо бы хранить в одном месте и код, который решает проблему №1, а также иметь к нему простой и доступный интерфейс.</a:t>
            </a:r>
          </a:p>
          <a:p>
            <a:pPr>
              <a:buFont typeface="Wingdings" pitchFamily="2" charset="2"/>
              <a:buChar char="§"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Решение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" y="849086"/>
            <a:ext cx="762870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Все </a:t>
            </a:r>
            <a:r>
              <a:rPr lang="ru-RU" dirty="0" smtClean="0"/>
              <a:t>реализации одиночки сводятся к тому, чтобы скрыть конструктор по умолчанию и создать публичный статический метод, который и будет контролировать жизненный цикл объекта-одиночки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smtClean="0"/>
              <a:t> Если </a:t>
            </a:r>
            <a:r>
              <a:rPr lang="ru-RU" dirty="0" smtClean="0"/>
              <a:t>у вас есть доступ к классу-одиночке, значит, будет доступ и к этому статическому методу. Из какой точки кода вы бы его не вызвали, он всегда будет отдавать один и тот же объект.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92528" y="2996139"/>
            <a:ext cx="151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/>
              <a:t>Структура</a:t>
            </a:r>
            <a:endParaRPr lang="ru-RU" sz="2400" b="1" u="sng" dirty="0"/>
          </a:p>
        </p:txBody>
      </p:sp>
      <p:pic>
        <p:nvPicPr>
          <p:cNvPr id="9" name="Рисунок 8" descr="structure-r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76" y="2988399"/>
            <a:ext cx="5052332" cy="3407387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88276" y="4624251"/>
            <a:ext cx="4167050" cy="181588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Одиночка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 определяет статический метод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getInstance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()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, который возвращает единственный экземпляр класса </a:t>
            </a: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Одиночки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PT Sans"/>
              <a:cs typeface="Arial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Конструктор одиночки должен быть скрыт от клиентов. Вызов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getInstance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()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PT Sans"/>
                <a:cs typeface="Arial" pitchFamily="34" charset="0"/>
              </a:rPr>
              <a:t> должен быть единственным способом получить объект этого класса.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Псевдокод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3406" y="1097279"/>
            <a:ext cx="7615646" cy="3139321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примере роль Одиночки отыгрывает класс подключения к базе данных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Этот класс не имеет публичного конструктора, поэтому единственный способ получить его объект — это вызвать метод </a:t>
            </a:r>
            <a:r>
              <a:rPr lang="ru-RU" dirty="0" err="1" smtClean="0"/>
              <a:t>getInstance</a:t>
            </a:r>
            <a:r>
              <a:rPr lang="ru-RU" dirty="0" smtClean="0"/>
              <a:t>. Этот метод сохранит первый созданный объект и будет возвращать его при всех последующих вызовах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Паттерн Одиночка позволяет клиенту не беспокоиться о получении одного-единственного экземпляра объекта класса. Он предоставляет глобальную точку доступа к этому экземпляру — статический метод </a:t>
            </a:r>
            <a:r>
              <a:rPr lang="ru-RU" dirty="0" err="1" smtClean="0"/>
              <a:t>getInstance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92778" y="212590"/>
            <a:ext cx="7981405" cy="63401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class Database is</a:t>
            </a:r>
          </a:p>
          <a:p>
            <a:r>
              <a:rPr lang="en-US" sz="1400" dirty="0" smtClean="0"/>
              <a:t>    private field instance: Database</a:t>
            </a:r>
          </a:p>
          <a:p>
            <a:endParaRPr lang="en-US" sz="1400" dirty="0" smtClean="0"/>
          </a:p>
          <a:p>
            <a:r>
              <a:rPr lang="en-US" sz="1400" dirty="0" smtClean="0"/>
              <a:t>    static method </a:t>
            </a:r>
            <a:r>
              <a:rPr lang="en-US" sz="1400" dirty="0" err="1" smtClean="0"/>
              <a:t>getInstance</a:t>
            </a:r>
            <a:r>
              <a:rPr lang="en-US" sz="1400" dirty="0" smtClean="0"/>
              <a:t>() is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this.instance</a:t>
            </a:r>
            <a:r>
              <a:rPr lang="en-US" sz="1400" dirty="0" smtClean="0"/>
              <a:t> == null) then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acquireThreadLock</a:t>
            </a:r>
            <a:r>
              <a:rPr lang="en-US" sz="1400" dirty="0" smtClean="0"/>
              <a:t>() and then</a:t>
            </a:r>
          </a:p>
          <a:p>
            <a:r>
              <a:rPr lang="en-US" sz="1400" dirty="0" smtClean="0"/>
              <a:t>                // </a:t>
            </a:r>
            <a:r>
              <a:rPr lang="ru-RU" sz="1400" dirty="0" smtClean="0"/>
              <a:t>На всякий случай ещё раз проверим не был ли объект создан</a:t>
            </a:r>
          </a:p>
          <a:p>
            <a:r>
              <a:rPr lang="ru-RU" sz="1400" dirty="0" smtClean="0"/>
              <a:t>                // другим потоком, пока текущий ждал освобождения блокировки.</a:t>
            </a:r>
          </a:p>
          <a:p>
            <a:r>
              <a:rPr lang="ru-RU" sz="1400" dirty="0" smtClean="0"/>
              <a:t>                </a:t>
            </a:r>
            <a:r>
              <a:rPr lang="en-US" sz="1400" dirty="0" smtClean="0"/>
              <a:t>if (</a:t>
            </a:r>
            <a:r>
              <a:rPr lang="en-US" sz="1400" dirty="0" err="1" smtClean="0"/>
              <a:t>this.instance</a:t>
            </a:r>
            <a:r>
              <a:rPr lang="en-US" sz="1400" dirty="0" smtClean="0"/>
              <a:t> == null) then</a:t>
            </a:r>
          </a:p>
          <a:p>
            <a:r>
              <a:rPr lang="en-US" sz="1400" dirty="0" smtClean="0"/>
              <a:t>                    </a:t>
            </a:r>
            <a:r>
              <a:rPr lang="en-US" sz="1400" dirty="0" err="1" smtClean="0"/>
              <a:t>this.instance</a:t>
            </a:r>
            <a:r>
              <a:rPr lang="en-US" sz="1400" dirty="0" smtClean="0"/>
              <a:t> = new Database()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this.instance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 private constructor Database() is</a:t>
            </a:r>
          </a:p>
          <a:p>
            <a:r>
              <a:rPr lang="en-US" sz="1400" dirty="0" smtClean="0"/>
              <a:t>        // </a:t>
            </a:r>
            <a:r>
              <a:rPr lang="ru-RU" sz="1400" dirty="0" smtClean="0"/>
              <a:t>Здесь может жить код инициализации подключения к серверу баз данных.</a:t>
            </a:r>
          </a:p>
          <a:p>
            <a:r>
              <a:rPr lang="ru-RU" sz="1400" dirty="0" smtClean="0"/>
              <a:t>        // ...</a:t>
            </a:r>
          </a:p>
          <a:p>
            <a:endParaRPr lang="ru-RU" sz="1400" dirty="0" smtClean="0"/>
          </a:p>
          <a:p>
            <a:r>
              <a:rPr lang="ru-RU" sz="1400" dirty="0" smtClean="0"/>
              <a:t>    </a:t>
            </a:r>
            <a:r>
              <a:rPr lang="en-US" sz="1400" dirty="0" smtClean="0"/>
              <a:t>public method query(</a:t>
            </a:r>
            <a:r>
              <a:rPr lang="en-US" sz="1400" dirty="0" err="1" smtClean="0"/>
              <a:t>sql</a:t>
            </a:r>
            <a:r>
              <a:rPr lang="en-US" sz="1400" dirty="0" smtClean="0"/>
              <a:t>) is</a:t>
            </a:r>
          </a:p>
          <a:p>
            <a:r>
              <a:rPr lang="en-US" sz="1400" dirty="0" smtClean="0"/>
              <a:t>        // </a:t>
            </a:r>
            <a:r>
              <a:rPr lang="ru-RU" sz="1400" dirty="0" smtClean="0"/>
              <a:t>Все запросы к базе данных будут проходить через этот метод. Поэтому</a:t>
            </a:r>
          </a:p>
          <a:p>
            <a:r>
              <a:rPr lang="ru-RU" sz="1400" dirty="0" smtClean="0"/>
              <a:t>        // имеет смысл поместить сюда какую-то логику </a:t>
            </a:r>
            <a:r>
              <a:rPr lang="ru-RU" sz="1400" dirty="0" err="1" smtClean="0"/>
              <a:t>кеширования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        // ...</a:t>
            </a:r>
          </a:p>
          <a:p>
            <a:endParaRPr lang="ru-RU" sz="1400" dirty="0" smtClean="0"/>
          </a:p>
          <a:p>
            <a:r>
              <a:rPr lang="en-US" sz="1400" dirty="0" smtClean="0"/>
              <a:t>class Application is</a:t>
            </a:r>
          </a:p>
          <a:p>
            <a:r>
              <a:rPr lang="en-US" sz="1400" dirty="0" smtClean="0"/>
              <a:t>    method main() is</a:t>
            </a:r>
          </a:p>
          <a:p>
            <a:r>
              <a:rPr lang="en-US" sz="1400" dirty="0" smtClean="0"/>
              <a:t>        Database </a:t>
            </a:r>
            <a:r>
              <a:rPr lang="en-US" sz="1400" dirty="0" err="1" smtClean="0"/>
              <a:t>foo</a:t>
            </a:r>
            <a:r>
              <a:rPr lang="en-US" sz="1400" dirty="0" smtClean="0"/>
              <a:t> = </a:t>
            </a:r>
            <a:r>
              <a:rPr lang="en-US" sz="1400" dirty="0" err="1" smtClean="0"/>
              <a:t>Database.getInstance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foo.query</a:t>
            </a:r>
            <a:r>
              <a:rPr lang="en-US" sz="1400" dirty="0" smtClean="0"/>
              <a:t>("SELECT ...")</a:t>
            </a:r>
          </a:p>
          <a:p>
            <a:r>
              <a:rPr lang="en-US" sz="1400" dirty="0" smtClean="0"/>
              <a:t>        // ...</a:t>
            </a:r>
          </a:p>
          <a:p>
            <a:r>
              <a:rPr lang="en-US" sz="1400" dirty="0" smtClean="0"/>
              <a:t>        Database bar = </a:t>
            </a:r>
            <a:r>
              <a:rPr lang="en-US" sz="1400" dirty="0" err="1" smtClean="0"/>
              <a:t>Database.getInstance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bar.query</a:t>
            </a:r>
            <a:r>
              <a:rPr lang="en-US" sz="1400" dirty="0" smtClean="0"/>
              <a:t>("SELECT ...")</a:t>
            </a:r>
          </a:p>
          <a:p>
            <a:r>
              <a:rPr lang="en-US" sz="1400" dirty="0" smtClean="0"/>
              <a:t>        // </a:t>
            </a:r>
            <a:r>
              <a:rPr lang="ru-RU" sz="1400" dirty="0" smtClean="0"/>
              <a:t>В переменной </a:t>
            </a:r>
            <a:r>
              <a:rPr lang="en-US" sz="1400" dirty="0" smtClean="0"/>
              <a:t>bar </a:t>
            </a:r>
            <a:r>
              <a:rPr lang="ru-RU" sz="1400" dirty="0" smtClean="0"/>
              <a:t>содержится тот же объект, что и в </a:t>
            </a:r>
            <a:r>
              <a:rPr lang="en-US" sz="1400" dirty="0" err="1" smtClean="0"/>
              <a:t>foo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Применимость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8903" y="952810"/>
            <a:ext cx="7720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 </a:t>
            </a:r>
            <a:r>
              <a:rPr lang="ru-RU" b="1" dirty="0" smtClean="0"/>
              <a:t>  Если </a:t>
            </a:r>
            <a:r>
              <a:rPr lang="ru-RU" b="1" dirty="0" smtClean="0"/>
              <a:t>в программе должен быть единственный экземпляр какого-то класса, доступный всем клиентам. Например, общий доступ к базе данных из разных частей программы.</a:t>
            </a:r>
          </a:p>
          <a:p>
            <a:r>
              <a:rPr lang="ru-RU" dirty="0" smtClean="0"/>
              <a:t> Одиночка скрывает от клиентов все способы создания нового объекта, кроме специального метода. Этот метод либо создаёт объект, либо отдаёт существующий объект, если он уже был создан.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154" y="2852117"/>
            <a:ext cx="7641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 Когда </a:t>
            </a:r>
            <a:r>
              <a:rPr lang="ru-RU" b="1" dirty="0" smtClean="0"/>
              <a:t>вам хочется иметь больше контроля над глобальными переменными.</a:t>
            </a:r>
          </a:p>
          <a:p>
            <a:r>
              <a:rPr lang="ru-RU" dirty="0" smtClean="0"/>
              <a:t> В отличие от глобальных переменных, Одиночка гарантирует что никакой другой код не заменит созданный экземпляр класса, поэтому вы всегда уверены в наличие лишь одного объекта-одиночки.</a:t>
            </a:r>
          </a:p>
          <a:p>
            <a:r>
              <a:rPr lang="ru-RU" dirty="0" smtClean="0"/>
              <a:t>Тем не менее в любой момент вы можете расширить это ограничение и позволить любое количество объектов-одиночек, поменяв код в одном месте (метод </a:t>
            </a:r>
            <a:r>
              <a:rPr lang="en-US" dirty="0" smtClean="0"/>
              <a:t> </a:t>
            </a:r>
            <a:r>
              <a:rPr lang="en-US" dirty="0" err="1" smtClean="0"/>
              <a:t>getInstance</a:t>
            </a:r>
            <a:r>
              <a:rPr lang="ru-RU" dirty="0" smtClean="0"/>
              <a:t>())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Шаги реализации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399" y="942261"/>
            <a:ext cx="77070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Добавьте в класс приватное статическое поле, которое будет содержать одиночный объект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Объявите статический создающий метод, который будет использоваться для получения одиночки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Добавьте «ленивую инициализацию» (создание объекта при первом вызове метода) в создающий метод одиночки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Сделайте конструктор класса приватным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клиентском коде замените вызовы конструктора вызовами </a:t>
            </a:r>
            <a:r>
              <a:rPr lang="ru-RU" dirty="0" smtClean="0"/>
              <a:t>создающего </a:t>
            </a:r>
            <a:r>
              <a:rPr lang="ru-RU" dirty="0" smtClean="0"/>
              <a:t>метода.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Преимущества и недостатки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7" name="Рисунок 6" descr="hand-157251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896" y="940527"/>
            <a:ext cx="437677" cy="483324"/>
          </a:xfrm>
          <a:prstGeom prst="rect">
            <a:avLst/>
          </a:prstGeom>
        </p:spPr>
      </p:pic>
      <p:pic>
        <p:nvPicPr>
          <p:cNvPr id="8" name="Рисунок 7" descr="dislike-157252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896" y="2846139"/>
            <a:ext cx="427265" cy="471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449977" y="892854"/>
            <a:ext cx="6675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  Гарантирует </a:t>
            </a:r>
            <a:r>
              <a:rPr lang="ru-RU" dirty="0" smtClean="0"/>
              <a:t>наличие единственного экземпляра класса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smtClean="0"/>
              <a:t> Предоставляет к нему глобальную точку доступа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 Реализует отложенную инициализацию объекта-одиночки.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02227" y="2891471"/>
            <a:ext cx="7223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 </a:t>
            </a:r>
            <a:r>
              <a:rPr lang="ru-RU" dirty="0" smtClean="0"/>
              <a:t> Нарушает</a:t>
            </a:r>
            <a:r>
              <a:rPr lang="ru-RU" dirty="0" smtClean="0"/>
              <a:t> </a:t>
            </a:r>
            <a:r>
              <a:rPr lang="ru-RU" i="1" dirty="0" smtClean="0"/>
              <a:t>принцип единственной ответственности класса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 Маскирует плохой дизайн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 Проблемы </a:t>
            </a:r>
            <a:r>
              <a:rPr lang="ru-RU" dirty="0" err="1" smtClean="0"/>
              <a:t>мультипоточности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 Требует постоянного создания Mock-объектов при </a:t>
            </a:r>
            <a:r>
              <a:rPr lang="ru-RU" dirty="0" err="1" smtClean="0"/>
              <a:t>юнит-тестирования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480</Words>
  <Application>Microsoft Office PowerPoint</Application>
  <PresentationFormat>Экран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Singletone</vt:lpstr>
      <vt:lpstr>Суть паттерна </vt:lpstr>
      <vt:lpstr>Проблемы </vt:lpstr>
      <vt:lpstr>Решение </vt:lpstr>
      <vt:lpstr>Псевдокод </vt:lpstr>
      <vt:lpstr>Слайд 6</vt:lpstr>
      <vt:lpstr>Применимость </vt:lpstr>
      <vt:lpstr>Шаги реализации </vt:lpstr>
      <vt:lpstr>Преимущества и недостатки </vt:lpstr>
      <vt:lpstr>Отношение с другими паттернами 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Евгений Закрутный</cp:lastModifiedBy>
  <cp:revision>92</cp:revision>
  <dcterms:created xsi:type="dcterms:W3CDTF">2016-11-18T14:12:19Z</dcterms:created>
  <dcterms:modified xsi:type="dcterms:W3CDTF">2017-10-07T04:36:41Z</dcterms:modified>
</cp:coreProperties>
</file>