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265" r:id="rId10"/>
    <p:sldId id="266" r:id="rId11"/>
    <p:sldId id="267" r:id="rId12"/>
    <p:sldId id="269" r:id="rId13"/>
    <p:sldId id="270" r:id="rId14"/>
    <p:sldId id="271"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19" autoAdjust="0"/>
  </p:normalViewPr>
  <p:slideViewPr>
    <p:cSldViewPr snapToGrid="0">
      <p:cViewPr varScale="1">
        <p:scale>
          <a:sx n="90" d="100"/>
          <a:sy n="90" d="100"/>
        </p:scale>
        <p:origin x="1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Product Owner:</a:t>
          </a:r>
        </a:p>
        <a:p>
          <a:pPr>
            <a:lnSpc>
              <a:spcPct val="100000"/>
            </a:lnSpc>
            <a:defRPr cap="all"/>
          </a:pP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Scrum Master</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Stake holders</a:t>
          </a:r>
        </a:p>
      </dgm:t>
    </dgm:pt>
    <dgm:pt modelId="{8500F72A-2C6D-4FDF-9C1D-CA691380EB0B}" type="sibTrans" cxnId="{C4CCE57E-E871-46D6-BAD5-880252C95D22}">
      <dgm:prSet/>
      <dgm:spPr/>
      <dgm:t>
        <a:bodyPr/>
        <a:lstStyle/>
        <a:p>
          <a:endParaRPr lang="en-US"/>
        </a:p>
      </dgm:t>
    </dgm:pt>
    <dgm:pt modelId="{A7920A2F-3244-4159-AF04-6A1D38B7B317}" type="parTrans" cxnId="{C4CCE57E-E871-46D6-BAD5-880252C95D22}">
      <dgm:prSet/>
      <dgm:spPr/>
      <dgm:t>
        <a:bodyPr/>
        <a:lstStyle/>
        <a:p>
          <a:endParaRPr lang="en-US"/>
        </a:p>
      </dgm:t>
    </dgm:pt>
    <dgm:pt modelId="{EDEE4C4F-F6AB-4943-8C2E-DDBB479B5514}">
      <dgm:prSet/>
      <dgm:spPr/>
      <dgm:t>
        <a:bodyPr/>
        <a:lstStyle/>
        <a:p>
          <a:pPr>
            <a:lnSpc>
              <a:spcPct val="100000"/>
            </a:lnSpc>
            <a:defRPr cap="all"/>
          </a:pPr>
          <a:r>
            <a:rPr lang="en-US" dirty="0"/>
            <a:t>Developer Team</a:t>
          </a:r>
        </a:p>
      </dgm:t>
    </dgm:pt>
    <dgm:pt modelId="{B2DB3CCC-210B-4A96-AFCB-BDF09E42E7DD}" type="parTrans" cxnId="{6167E65A-0344-480D-8A00-1105713135BE}">
      <dgm:prSet/>
      <dgm:spPr/>
      <dgm:t>
        <a:bodyPr/>
        <a:lstStyle/>
        <a:p>
          <a:endParaRPr lang="en-US"/>
        </a:p>
      </dgm:t>
    </dgm:pt>
    <dgm:pt modelId="{2777FE72-3A19-493C-BE89-6096CE1405A5}" type="sibTrans" cxnId="{6167E65A-0344-480D-8A00-1105713135BE}">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4"/>
      <dgm:spPr/>
    </dgm:pt>
    <dgm:pt modelId="{7C175B98-93F4-4D7C-BB95-1514AB879CD5}" type="pres">
      <dgm:prSet presAssocID="{40FC4FFE-8987-4A26-B7F4-8A516F18ADAE}" presName="iconRect" presStyleLbl="node1" presStyleIdx="0" presStyleCnt="4" custScaleX="142181" custScaleY="142181" custLinFactNeighborX="3762" custLinFactNeighborY="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tinuous Improvement with solid fill"/>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4">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4"/>
      <dgm:spPr/>
    </dgm:pt>
    <dgm:pt modelId="{DB4CA7C4-FCA1-4127-B20A-2A5C031A3CF4}" type="pres">
      <dgm:prSet presAssocID="{49225C73-1633-42F1-AB3B-7CB183E5F8B8}"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aptain male with solid fill"/>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4">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4"/>
      <dgm:spPr/>
    </dgm:pt>
    <dgm:pt modelId="{39509775-983E-4110-B989-EE2CD6514BE0}" type="pres">
      <dgm:prSet presAssocID="{1C383F32-22E8-4F62-A3E0-BDC3D5F48992}"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4">
        <dgm:presLayoutVars>
          <dgm:chMax val="1"/>
          <dgm:chPref val="1"/>
        </dgm:presLayoutVars>
      </dgm:prSet>
      <dgm:spPr/>
    </dgm:pt>
    <dgm:pt modelId="{A07D4323-2837-4652-B8C6-AA6E6F22CAA7}" type="pres">
      <dgm:prSet presAssocID="{8500F72A-2C6D-4FDF-9C1D-CA691380EB0B}" presName="sibTrans" presStyleCnt="0"/>
      <dgm:spPr/>
    </dgm:pt>
    <dgm:pt modelId="{77803047-AE48-46E5-A243-8A852C880070}" type="pres">
      <dgm:prSet presAssocID="{EDEE4C4F-F6AB-4943-8C2E-DDBB479B5514}" presName="compNode" presStyleCnt="0"/>
      <dgm:spPr/>
    </dgm:pt>
    <dgm:pt modelId="{05F21DC8-E9DB-466A-A54D-B8EC0AB9D4E5}" type="pres">
      <dgm:prSet presAssocID="{EDEE4C4F-F6AB-4943-8C2E-DDBB479B5514}" presName="iconBgRect" presStyleLbl="bgShp" presStyleIdx="3" presStyleCnt="4"/>
      <dgm:spPr/>
    </dgm:pt>
    <dgm:pt modelId="{72004F4D-8831-4D1B-863E-63781ABC4F4D}" type="pres">
      <dgm:prSet presAssocID="{EDEE4C4F-F6AB-4943-8C2E-DDBB479B5514}" presName="iconRect" presStyleLbl="node1" presStyleIdx="3" presStyleCnt="4" custLinFactNeighborX="2952" custLinFactNeighborY="977"/>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Programmer male with solid fill"/>
        </a:ext>
      </dgm:extLst>
    </dgm:pt>
    <dgm:pt modelId="{E67C5942-8AF4-4E05-9CA6-429FACBA188B}" type="pres">
      <dgm:prSet presAssocID="{EDEE4C4F-F6AB-4943-8C2E-DDBB479B5514}" presName="spaceRect" presStyleCnt="0"/>
      <dgm:spPr/>
    </dgm:pt>
    <dgm:pt modelId="{26A73E0A-BB9A-4B00-9EDF-47F71A4CF1B5}" type="pres">
      <dgm:prSet presAssocID="{EDEE4C4F-F6AB-4943-8C2E-DDBB479B5514}" presName="textRect" presStyleLbl="revTx" presStyleIdx="3" presStyleCnt="4">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D46D3908-27B7-4863-8976-F9013AE9C258}" type="presOf" srcId="{EDEE4C4F-F6AB-4943-8C2E-DDBB479B5514}" destId="{26A73E0A-BB9A-4B00-9EDF-47F71A4CF1B5}" srcOrd="0" destOrd="0" presId="urn:microsoft.com/office/officeart/2018/5/layout/IconCircleLabelList"/>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6167E65A-0344-480D-8A00-1105713135BE}" srcId="{01A66772-F185-4D58-B8BB-E9370D7A7A2B}" destId="{EDEE4C4F-F6AB-4943-8C2E-DDBB479B5514}" srcOrd="3" destOrd="0" parTransId="{B2DB3CCC-210B-4A96-AFCB-BDF09E42E7DD}" sibTransId="{2777FE72-3A19-493C-BE89-6096CE1405A5}"/>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 modelId="{A1F755A3-87CE-4E59-A1F2-5DD8775C6F37}" type="presParOf" srcId="{50B3CE7C-E10B-4E23-BD93-03664997C932}" destId="{A07D4323-2837-4652-B8C6-AA6E6F22CAA7}" srcOrd="5" destOrd="0" presId="urn:microsoft.com/office/officeart/2018/5/layout/IconCircleLabelList"/>
    <dgm:cxn modelId="{2EED42DF-C2C2-4889-8E0C-4E0B4E92CD43}" type="presParOf" srcId="{50B3CE7C-E10B-4E23-BD93-03664997C932}" destId="{77803047-AE48-46E5-A243-8A852C880070}" srcOrd="6" destOrd="0" presId="urn:microsoft.com/office/officeart/2018/5/layout/IconCircleLabelList"/>
    <dgm:cxn modelId="{ED00BB2D-93C9-48BF-9F94-0CD3F44147E9}" type="presParOf" srcId="{77803047-AE48-46E5-A243-8A852C880070}" destId="{05F21DC8-E9DB-466A-A54D-B8EC0AB9D4E5}" srcOrd="0" destOrd="0" presId="urn:microsoft.com/office/officeart/2018/5/layout/IconCircleLabelList"/>
    <dgm:cxn modelId="{7C62AD15-F46D-40B8-8181-248DDCF024F3}" type="presParOf" srcId="{77803047-AE48-46E5-A243-8A852C880070}" destId="{72004F4D-8831-4D1B-863E-63781ABC4F4D}" srcOrd="1" destOrd="0" presId="urn:microsoft.com/office/officeart/2018/5/layout/IconCircleLabelList"/>
    <dgm:cxn modelId="{227D1166-B046-41A1-8C1A-08C0BAF16098}" type="presParOf" srcId="{77803047-AE48-46E5-A243-8A852C880070}" destId="{E67C5942-8AF4-4E05-9CA6-429FACBA188B}" srcOrd="2" destOrd="0" presId="urn:microsoft.com/office/officeart/2018/5/layout/IconCircleLabelList"/>
    <dgm:cxn modelId="{DBF0D4FD-A28A-4E39-8233-7865C7BD532E}" type="presParOf" srcId="{77803047-AE48-46E5-A243-8A852C880070}" destId="{26A73E0A-BB9A-4B00-9EDF-47F71A4CF1B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1386742" y="60044"/>
          <a:ext cx="1282247" cy="128224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532520" y="178188"/>
          <a:ext cx="1046048" cy="1046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976844" y="1741680"/>
          <a:ext cx="210204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Product Owner:</a:t>
          </a:r>
        </a:p>
        <a:p>
          <a:pPr marL="0" lvl="0" indent="0" algn="ctr" defTabSz="800100">
            <a:lnSpc>
              <a:spcPct val="100000"/>
            </a:lnSpc>
            <a:spcBef>
              <a:spcPct val="0"/>
            </a:spcBef>
            <a:spcAft>
              <a:spcPct val="35000"/>
            </a:spcAft>
            <a:buNone/>
            <a:defRPr cap="all"/>
          </a:pPr>
          <a:endParaRPr lang="en-US" sz="1800" kern="1200" dirty="0"/>
        </a:p>
      </dsp:txBody>
      <dsp:txXfrm>
        <a:off x="976844" y="1741680"/>
        <a:ext cx="2102045" cy="720000"/>
      </dsp:txXfrm>
    </dsp:sp>
    <dsp:sp modelId="{BCD8CDD9-0C56-4401-ADB1-8B48DAB2C96F}">
      <dsp:nvSpPr>
        <dsp:cNvPr id="0" name=""/>
        <dsp:cNvSpPr/>
      </dsp:nvSpPr>
      <dsp:spPr>
        <a:xfrm>
          <a:off x="3856645" y="60044"/>
          <a:ext cx="1282247" cy="128224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129911" y="333310"/>
          <a:ext cx="735715" cy="73571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446746" y="1741680"/>
          <a:ext cx="210204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Scrum Master</a:t>
          </a:r>
        </a:p>
      </dsp:txBody>
      <dsp:txXfrm>
        <a:off x="3446746" y="1741680"/>
        <a:ext cx="2102045" cy="720000"/>
      </dsp:txXfrm>
    </dsp:sp>
    <dsp:sp modelId="{FF93E135-77D6-48A0-8871-9BC93D705D06}">
      <dsp:nvSpPr>
        <dsp:cNvPr id="0" name=""/>
        <dsp:cNvSpPr/>
      </dsp:nvSpPr>
      <dsp:spPr>
        <a:xfrm>
          <a:off x="6326548" y="60044"/>
          <a:ext cx="1282247" cy="128224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6599814" y="333310"/>
          <a:ext cx="735715" cy="73571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5916649" y="1741680"/>
          <a:ext cx="210204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Stake holders</a:t>
          </a:r>
        </a:p>
      </dsp:txBody>
      <dsp:txXfrm>
        <a:off x="5916649" y="1741680"/>
        <a:ext cx="2102045" cy="720000"/>
      </dsp:txXfrm>
    </dsp:sp>
    <dsp:sp modelId="{05F21DC8-E9DB-466A-A54D-B8EC0AB9D4E5}">
      <dsp:nvSpPr>
        <dsp:cNvPr id="0" name=""/>
        <dsp:cNvSpPr/>
      </dsp:nvSpPr>
      <dsp:spPr>
        <a:xfrm>
          <a:off x="8796451" y="60044"/>
          <a:ext cx="1282247" cy="128224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04F4D-8831-4D1B-863E-63781ABC4F4D}">
      <dsp:nvSpPr>
        <dsp:cNvPr id="0" name=""/>
        <dsp:cNvSpPr/>
      </dsp:nvSpPr>
      <dsp:spPr>
        <a:xfrm>
          <a:off x="9091435" y="340498"/>
          <a:ext cx="735715" cy="735715"/>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A73E0A-BB9A-4B00-9EDF-47F71A4CF1B5}">
      <dsp:nvSpPr>
        <dsp:cNvPr id="0" name=""/>
        <dsp:cNvSpPr/>
      </dsp:nvSpPr>
      <dsp:spPr>
        <a:xfrm>
          <a:off x="8386552" y="1741680"/>
          <a:ext cx="210204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Developer Team</a:t>
          </a:r>
        </a:p>
      </dsp:txBody>
      <dsp:txXfrm>
        <a:off x="8386552" y="1741680"/>
        <a:ext cx="2102045"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Scrum-Agile methods for </a:t>
            </a:r>
            <a:r>
              <a:rPr lang="en-US" sz="4400" dirty="0" err="1">
                <a:solidFill>
                  <a:schemeClr val="tx1"/>
                </a:solidFill>
              </a:rPr>
              <a:t>Snhu</a:t>
            </a:r>
            <a:r>
              <a:rPr lang="en-US" sz="4400" dirty="0">
                <a:solidFill>
                  <a:schemeClr val="tx1"/>
                </a:solidFill>
              </a:rPr>
              <a:t> Travel</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Enrique Zarate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2D3B9F6-329A-4EB1-8881-530DC3664AF5}"/>
              </a:ext>
            </a:extLst>
          </p:cNvPr>
          <p:cNvSpPr>
            <a:spLocks noGrp="1"/>
          </p:cNvSpPr>
          <p:nvPr>
            <p:ph type="title"/>
          </p:nvPr>
        </p:nvSpPr>
        <p:spPr>
          <a:xfrm>
            <a:off x="1066800" y="642594"/>
            <a:ext cx="10058400" cy="1371600"/>
          </a:xfrm>
        </p:spPr>
        <p:txBody>
          <a:bodyPr>
            <a:normAutofit fontScale="90000"/>
          </a:bodyPr>
          <a:lstStyle/>
          <a:p>
            <a:r>
              <a:rPr lang="en-US" dirty="0"/>
              <a:t>SNHU Impediments that may have been more serious under Waterfall Methods</a:t>
            </a:r>
          </a:p>
        </p:txBody>
      </p:sp>
      <p:sp>
        <p:nvSpPr>
          <p:cNvPr id="13" name="Content Placeholder 2">
            <a:extLst>
              <a:ext uri="{FF2B5EF4-FFF2-40B4-BE49-F238E27FC236}">
                <a16:creationId xmlns:a16="http://schemas.microsoft.com/office/drawing/2014/main" id="{8F500EBE-402E-496B-A709-356F03F1A72D}"/>
              </a:ext>
            </a:extLst>
          </p:cNvPr>
          <p:cNvSpPr>
            <a:spLocks noGrp="1"/>
          </p:cNvSpPr>
          <p:nvPr>
            <p:ph idx="1"/>
          </p:nvPr>
        </p:nvSpPr>
        <p:spPr>
          <a:xfrm>
            <a:off x="1066800" y="2103120"/>
            <a:ext cx="10058400" cy="3849624"/>
          </a:xfrm>
        </p:spPr>
        <p:txBody>
          <a:bodyPr>
            <a:normAutofit/>
          </a:bodyPr>
          <a:lstStyle/>
          <a:p>
            <a:r>
              <a:rPr lang="en-US" sz="1800" b="1" dirty="0"/>
              <a:t>Stakeholders decided to pivot to focus on wellness destinations as new trends emerged.</a:t>
            </a:r>
          </a:p>
          <a:p>
            <a:pPr lvl="1"/>
            <a:r>
              <a:rPr lang="en-US" sz="1600" dirty="0"/>
              <a:t>Under a waterfall method, this may have not been accounted for until the completion of the current project which may have resulted in wasted time on a product that is not what the stake holders wanted. </a:t>
            </a:r>
          </a:p>
          <a:p>
            <a:r>
              <a:rPr lang="en-US" sz="1800" b="1" dirty="0"/>
              <a:t>Allowed flexibility with assignments and projects done daily as exemplified through daily scrum meetings.</a:t>
            </a:r>
          </a:p>
          <a:p>
            <a:pPr lvl="1"/>
            <a:r>
              <a:rPr lang="en-US" sz="1600" dirty="0" err="1"/>
              <a:t>Chada</a:t>
            </a:r>
            <a:r>
              <a:rPr lang="en-US" sz="1600" dirty="0"/>
              <a:t> Tech has some issues with certain developers being specialized in certain areas. The daily scrum meetings allows creativity between team members to help each other when impediments exist. Under waterfall methods, generally each part of the development process happens independently and when their portion is done with the project, they pass it on and communication is generally one way. </a:t>
            </a:r>
          </a:p>
        </p:txBody>
      </p:sp>
    </p:spTree>
    <p:extLst>
      <p:ext uri="{BB962C8B-B14F-4D97-AF65-F5344CB8AC3E}">
        <p14:creationId xmlns:p14="http://schemas.microsoft.com/office/powerpoint/2010/main" val="2320121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7E18F0-7F22-418D-B8BB-B7546BC7E65A}"/>
              </a:ext>
            </a:extLst>
          </p:cNvPr>
          <p:cNvSpPr>
            <a:spLocks noGrp="1"/>
          </p:cNvSpPr>
          <p:nvPr>
            <p:ph type="title"/>
          </p:nvPr>
        </p:nvSpPr>
        <p:spPr>
          <a:xfrm>
            <a:off x="1066800" y="642594"/>
            <a:ext cx="10058400" cy="1371600"/>
          </a:xfrm>
        </p:spPr>
        <p:txBody>
          <a:bodyPr>
            <a:normAutofit/>
          </a:bodyPr>
          <a:lstStyle/>
          <a:p>
            <a:r>
              <a:rPr lang="en-US" sz="3500" dirty="0"/>
              <a:t>When to choose Waterfall vs Scrum-Agile?</a:t>
            </a:r>
          </a:p>
        </p:txBody>
      </p:sp>
      <p:sp>
        <p:nvSpPr>
          <p:cNvPr id="10" name="Content Placeholder 2">
            <a:extLst>
              <a:ext uri="{FF2B5EF4-FFF2-40B4-BE49-F238E27FC236}">
                <a16:creationId xmlns:a16="http://schemas.microsoft.com/office/drawing/2014/main" id="{776EBFDA-FBCA-4D2A-839E-AFED0612F7E5}"/>
              </a:ext>
            </a:extLst>
          </p:cNvPr>
          <p:cNvSpPr>
            <a:spLocks noGrp="1"/>
          </p:cNvSpPr>
          <p:nvPr>
            <p:ph sz="half" idx="1"/>
          </p:nvPr>
        </p:nvSpPr>
        <p:spPr>
          <a:xfrm>
            <a:off x="1066800" y="2103120"/>
            <a:ext cx="4663440" cy="3749040"/>
          </a:xfrm>
        </p:spPr>
        <p:txBody>
          <a:bodyPr/>
          <a:lstStyle/>
          <a:p>
            <a:r>
              <a:rPr lang="en-US" b="1" dirty="0"/>
              <a:t>When Waterfall is preferred?</a:t>
            </a:r>
          </a:p>
          <a:p>
            <a:pPr lvl="1"/>
            <a:r>
              <a:rPr lang="en-US" dirty="0"/>
              <a:t>Projects with concrete timelines.</a:t>
            </a:r>
            <a:br>
              <a:rPr lang="en-US" dirty="0"/>
            </a:br>
            <a:r>
              <a:rPr lang="en-US" sz="1200" i="1" dirty="0"/>
              <a:t>(Project Management, 2021)</a:t>
            </a:r>
          </a:p>
          <a:p>
            <a:pPr lvl="1"/>
            <a:r>
              <a:rPr lang="en-US" dirty="0"/>
              <a:t>Major project constraints are documented and well understood.</a:t>
            </a:r>
            <a:br>
              <a:rPr lang="en-US" dirty="0"/>
            </a:br>
            <a:r>
              <a:rPr lang="en-US" sz="1200" i="1" dirty="0"/>
              <a:t>(Project Management, 2021)</a:t>
            </a:r>
          </a:p>
          <a:p>
            <a:pPr lvl="1"/>
            <a:r>
              <a:rPr lang="en-US" dirty="0"/>
              <a:t>Technology being used is well understood.</a:t>
            </a:r>
            <a:br>
              <a:rPr lang="en-US" dirty="0"/>
            </a:br>
            <a:r>
              <a:rPr lang="en-US" sz="1200" i="1" dirty="0"/>
              <a:t>(What is Waterfall, 2021)</a:t>
            </a:r>
            <a:endParaRPr lang="en-US" sz="1200" dirty="0"/>
          </a:p>
          <a:p>
            <a:pPr lvl="1"/>
            <a:r>
              <a:rPr lang="en-US" dirty="0"/>
              <a:t>Shorter projects.</a:t>
            </a:r>
            <a:br>
              <a:rPr lang="en-US" dirty="0"/>
            </a:br>
            <a:r>
              <a:rPr lang="en-US" sz="1200" i="1" dirty="0"/>
              <a:t>(What is Waterfall, 2021)</a:t>
            </a:r>
            <a:endParaRPr lang="en-US" sz="1200" dirty="0"/>
          </a:p>
        </p:txBody>
      </p:sp>
      <p:sp>
        <p:nvSpPr>
          <p:cNvPr id="12" name="Content Placeholder 3">
            <a:extLst>
              <a:ext uri="{FF2B5EF4-FFF2-40B4-BE49-F238E27FC236}">
                <a16:creationId xmlns:a16="http://schemas.microsoft.com/office/drawing/2014/main" id="{12D4BF0E-6BB3-4246-A599-6F3B806AA442}"/>
              </a:ext>
            </a:extLst>
          </p:cNvPr>
          <p:cNvSpPr>
            <a:spLocks noGrp="1"/>
          </p:cNvSpPr>
          <p:nvPr>
            <p:ph sz="half" idx="2"/>
          </p:nvPr>
        </p:nvSpPr>
        <p:spPr>
          <a:xfrm>
            <a:off x="6461760" y="2103120"/>
            <a:ext cx="4663440" cy="3749040"/>
          </a:xfrm>
        </p:spPr>
        <p:txBody>
          <a:bodyPr/>
          <a:lstStyle/>
          <a:p>
            <a:r>
              <a:rPr lang="en-US" b="1" dirty="0"/>
              <a:t>When Agile is preferred?</a:t>
            </a:r>
          </a:p>
          <a:p>
            <a:pPr lvl="1"/>
            <a:r>
              <a:rPr lang="en-US" dirty="0"/>
              <a:t>Constraints are not well understood.</a:t>
            </a:r>
            <a:br>
              <a:rPr lang="en-US" dirty="0"/>
            </a:br>
            <a:r>
              <a:rPr lang="en-US" sz="1200" i="1" dirty="0"/>
              <a:t>(Project Management, 2021)</a:t>
            </a:r>
            <a:endParaRPr lang="en-US" sz="1200" dirty="0"/>
          </a:p>
          <a:p>
            <a:pPr lvl="1"/>
            <a:r>
              <a:rPr lang="en-US" dirty="0"/>
              <a:t>Development of a new type of product that has not been created before.</a:t>
            </a:r>
            <a:br>
              <a:rPr lang="en-US" dirty="0"/>
            </a:br>
            <a:r>
              <a:rPr lang="en-US" sz="1200" i="1" dirty="0"/>
              <a:t>(What is Waterfall, 2021)</a:t>
            </a:r>
          </a:p>
          <a:p>
            <a:pPr lvl="1"/>
            <a:r>
              <a:rPr lang="en-US" dirty="0"/>
              <a:t>More suitable for project requirements that may not be stable or at high risk for changing. </a:t>
            </a:r>
            <a:br>
              <a:rPr lang="en-US" dirty="0"/>
            </a:br>
            <a:r>
              <a:rPr lang="en-US" sz="1200" i="1" dirty="0"/>
              <a:t>(What is Waterfall, 2021)</a:t>
            </a:r>
            <a:endParaRPr lang="en-US" sz="1200" dirty="0"/>
          </a:p>
          <a:p>
            <a:pPr lvl="1"/>
            <a:r>
              <a:rPr lang="en-US" dirty="0"/>
              <a:t>More complex programs that are object-oriented.</a:t>
            </a:r>
            <a:br>
              <a:rPr lang="en-US" dirty="0"/>
            </a:br>
            <a:r>
              <a:rPr lang="en-US" sz="1200" i="1" dirty="0"/>
              <a:t>(What is Waterfall, 2021)</a:t>
            </a:r>
            <a:endParaRPr lang="en-US" sz="1200" dirty="0"/>
          </a:p>
        </p:txBody>
      </p:sp>
    </p:spTree>
    <p:extLst>
      <p:ext uri="{BB962C8B-B14F-4D97-AF65-F5344CB8AC3E}">
        <p14:creationId xmlns:p14="http://schemas.microsoft.com/office/powerpoint/2010/main" val="1833147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E584D-5137-4923-BA55-91B767642B63}"/>
              </a:ext>
            </a:extLst>
          </p:cNvPr>
          <p:cNvSpPr>
            <a:spLocks noGrp="1"/>
          </p:cNvSpPr>
          <p:nvPr>
            <p:ph type="title"/>
          </p:nvPr>
        </p:nvSpPr>
        <p:spPr/>
        <p:txBody>
          <a:bodyPr/>
          <a:lstStyle/>
          <a:p>
            <a:pPr algn="ctr"/>
            <a:r>
              <a:rPr lang="en-US" dirty="0"/>
              <a:t>References</a:t>
            </a:r>
          </a:p>
        </p:txBody>
      </p:sp>
      <p:sp>
        <p:nvSpPr>
          <p:cNvPr id="3" name="TextBox 2">
            <a:extLst>
              <a:ext uri="{FF2B5EF4-FFF2-40B4-BE49-F238E27FC236}">
                <a16:creationId xmlns:a16="http://schemas.microsoft.com/office/drawing/2014/main" id="{28DF3AB8-D3F4-4F3A-83B1-76132C7C8BEF}"/>
              </a:ext>
            </a:extLst>
          </p:cNvPr>
          <p:cNvSpPr txBox="1"/>
          <p:nvPr/>
        </p:nvSpPr>
        <p:spPr>
          <a:xfrm>
            <a:off x="1551326" y="1895061"/>
            <a:ext cx="10027104" cy="3693319"/>
          </a:xfrm>
          <a:prstGeom prst="rect">
            <a:avLst/>
          </a:prstGeom>
          <a:noFill/>
        </p:spPr>
        <p:txBody>
          <a:bodyPr wrap="none" rtlCol="0">
            <a:spAutoFit/>
          </a:bodyPr>
          <a:lstStyle/>
          <a:p>
            <a:pPr marL="285750" indent="-285750">
              <a:buFont typeface="Arial" panose="020B0604020202020204" pitchFamily="34" charset="0"/>
              <a:buChar char="•"/>
            </a:pPr>
            <a:r>
              <a:rPr lang="en-US" dirty="0"/>
              <a:t>Cobb, C.G. (2015) </a:t>
            </a:r>
            <a:r>
              <a:rPr lang="en-US" i="1" dirty="0"/>
              <a:t>The Project Manager’s Guide to Mastering Agile: Principles and </a:t>
            </a:r>
            <a:br>
              <a:rPr lang="en-US" i="1" dirty="0"/>
            </a:br>
            <a:r>
              <a:rPr lang="en-US" i="1" dirty="0"/>
              <a:t>	Practices for an Adaptive Approach</a:t>
            </a:r>
            <a:r>
              <a:rPr lang="en-US" dirty="0"/>
              <a:t>. Hoboken, NJ: John Wiley &amp; Sons.</a:t>
            </a:r>
            <a:br>
              <a:rPr lang="en-US" dirty="0"/>
            </a:br>
            <a:endParaRPr lang="en-US" dirty="0"/>
          </a:p>
          <a:p>
            <a:pPr marL="285750" indent="-285750">
              <a:buFont typeface="Arial" panose="020B0604020202020204" pitchFamily="34" charset="0"/>
              <a:buChar char="•"/>
            </a:pPr>
            <a:r>
              <a:rPr lang="en-US" dirty="0"/>
              <a:t>Project Management: FAQ (2021, June 20) Wrike. Retrieved from</a:t>
            </a:r>
            <a:br>
              <a:rPr lang="en-US" dirty="0"/>
            </a:br>
            <a:r>
              <a:rPr lang="en-US" dirty="0"/>
              <a:t>	https://www.wrike.com/project-management-guide/faq/when-to-use-</a:t>
            </a:r>
            <a:br>
              <a:rPr lang="en-US" dirty="0"/>
            </a:br>
            <a:r>
              <a:rPr lang="en-US" dirty="0"/>
              <a:t>	agile-vs-waterfall/</a:t>
            </a:r>
            <a:br>
              <a:rPr lang="en-US" dirty="0"/>
            </a:br>
            <a:endParaRPr lang="en-US" dirty="0"/>
          </a:p>
          <a:p>
            <a:pPr marL="285750" indent="-285750">
              <a:buFont typeface="Arial" panose="020B0604020202020204" pitchFamily="34" charset="0"/>
              <a:buChar char="•"/>
            </a:pPr>
            <a:r>
              <a:rPr lang="en-US" dirty="0"/>
              <a:t>What is Scrum? (2021, June 20) </a:t>
            </a:r>
            <a:r>
              <a:rPr lang="en-US" dirty="0" err="1"/>
              <a:t>Scrum.Org</a:t>
            </a:r>
            <a:r>
              <a:rPr lang="en-US" dirty="0"/>
              <a:t> The Home of Scrum Retrieved from</a:t>
            </a:r>
            <a:br>
              <a:rPr lang="en-US" dirty="0"/>
            </a:br>
            <a:r>
              <a:rPr lang="en-US" dirty="0"/>
              <a:t>	https://www.scrum.org/resources/what-is-scrum</a:t>
            </a:r>
            <a:br>
              <a:rPr lang="en-US" dirty="0"/>
            </a:br>
            <a:endParaRPr lang="en-US" dirty="0"/>
          </a:p>
          <a:p>
            <a:pPr marL="285750" indent="-285750">
              <a:buFont typeface="Arial" panose="020B0604020202020204" pitchFamily="34" charset="0"/>
              <a:buChar char="•"/>
            </a:pPr>
            <a:r>
              <a:rPr lang="en-US" dirty="0"/>
              <a:t>What is Waterfall model- Examples, advantages, disadvantages &amp; when to use it?</a:t>
            </a:r>
            <a:br>
              <a:rPr lang="en-US" dirty="0"/>
            </a:br>
            <a:r>
              <a:rPr lang="en-US" dirty="0"/>
              <a:t>	(2021, June 20) Try QA. Retrieved from http://tryqa.com/what-is-waterfall-model</a:t>
            </a:r>
            <a:br>
              <a:rPr lang="en-US" dirty="0"/>
            </a:br>
            <a:r>
              <a:rPr lang="en-US" dirty="0"/>
              <a:t>	-advantages-disadvantages-and-when-to-use-it/</a:t>
            </a:r>
          </a:p>
        </p:txBody>
      </p:sp>
    </p:spTree>
    <p:extLst>
      <p:ext uri="{BB962C8B-B14F-4D97-AF65-F5344CB8AC3E}">
        <p14:creationId xmlns:p14="http://schemas.microsoft.com/office/powerpoint/2010/main" val="321240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a:bodyPr>
          <a:lstStyle/>
          <a:p>
            <a:pPr algn="ctr"/>
            <a:r>
              <a:rPr lang="en-US" dirty="0"/>
              <a:t>Scrum-Agile Roles</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sz="half" idx="1"/>
            <p:extLst>
              <p:ext uri="{D42A27DB-BD31-4B8C-83A1-F6EECF244321}">
                <p14:modId xmlns:p14="http://schemas.microsoft.com/office/powerpoint/2010/main" val="1404017396"/>
              </p:ext>
            </p:extLst>
          </p:nvPr>
        </p:nvGraphicFramePr>
        <p:xfrm>
          <a:off x="368595" y="1933317"/>
          <a:ext cx="11465442" cy="2521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1674BF4A-3AE8-44E4-8E4E-0AA94B027632}"/>
              </a:ext>
            </a:extLst>
          </p:cNvPr>
          <p:cNvSpPr txBox="1"/>
          <p:nvPr/>
        </p:nvSpPr>
        <p:spPr>
          <a:xfrm>
            <a:off x="558441" y="4179847"/>
            <a:ext cx="3763926" cy="1015663"/>
          </a:xfrm>
          <a:prstGeom prst="rect">
            <a:avLst/>
          </a:prstGeom>
          <a:noFill/>
          <a:ln w="25400">
            <a:solidFill>
              <a:schemeClr val="accent2"/>
            </a:solidFill>
          </a:ln>
        </p:spPr>
        <p:txBody>
          <a:bodyPr wrap="square" rtlCol="0">
            <a:spAutoFit/>
          </a:bodyPr>
          <a:lstStyle/>
          <a:p>
            <a:r>
              <a:rPr lang="en-US" sz="1500" dirty="0"/>
              <a:t>The product owner is responsible for</a:t>
            </a:r>
            <a:br>
              <a:rPr lang="en-US" sz="1500" dirty="0"/>
            </a:br>
            <a:r>
              <a:rPr lang="en-US" sz="1500" dirty="0"/>
              <a:t>communicating with the stakeholders</a:t>
            </a:r>
            <a:br>
              <a:rPr lang="en-US" sz="1500" dirty="0"/>
            </a:br>
            <a:r>
              <a:rPr lang="en-US" sz="1500" dirty="0"/>
              <a:t>and organizing the product backlog</a:t>
            </a:r>
            <a:br>
              <a:rPr lang="en-US" sz="1500" dirty="0"/>
            </a:br>
            <a:r>
              <a:rPr lang="en-US" sz="1500" dirty="0"/>
              <a:t>based on the stakeholders needs.</a:t>
            </a:r>
          </a:p>
        </p:txBody>
      </p:sp>
      <p:cxnSp>
        <p:nvCxnSpPr>
          <p:cNvPr id="13" name="Connector: Elbow 12">
            <a:extLst>
              <a:ext uri="{FF2B5EF4-FFF2-40B4-BE49-F238E27FC236}">
                <a16:creationId xmlns:a16="http://schemas.microsoft.com/office/drawing/2014/main" id="{6EF1D5F2-736D-4C07-A06E-62B3DE70778A}"/>
              </a:ext>
            </a:extLst>
          </p:cNvPr>
          <p:cNvCxnSpPr/>
          <p:nvPr/>
        </p:nvCxnSpPr>
        <p:spPr>
          <a:xfrm rot="16200000" flipH="1">
            <a:off x="2548337" y="3004322"/>
            <a:ext cx="1555917" cy="795131"/>
          </a:xfrm>
          <a:prstGeom prst="bentConnector3">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91189CE-19F2-47AF-9E05-A577E0991DA1}"/>
              </a:ext>
            </a:extLst>
          </p:cNvPr>
          <p:cNvSpPr txBox="1"/>
          <p:nvPr/>
        </p:nvSpPr>
        <p:spPr>
          <a:xfrm>
            <a:off x="2769704" y="5275664"/>
            <a:ext cx="4479235" cy="1015663"/>
          </a:xfrm>
          <a:prstGeom prst="rect">
            <a:avLst/>
          </a:prstGeom>
          <a:noFill/>
          <a:ln w="25400">
            <a:solidFill>
              <a:schemeClr val="accent3"/>
            </a:solidFill>
          </a:ln>
        </p:spPr>
        <p:txBody>
          <a:bodyPr wrap="square" rtlCol="0">
            <a:spAutoFit/>
          </a:bodyPr>
          <a:lstStyle/>
          <a:p>
            <a:r>
              <a:rPr lang="en-US" sz="1500" dirty="0"/>
              <a:t>The Scrum Master is responsible for communicating the priorities to the developer team and leading the dev team with scrum events. Mentor role to the dev team.</a:t>
            </a:r>
          </a:p>
        </p:txBody>
      </p:sp>
      <p:cxnSp>
        <p:nvCxnSpPr>
          <p:cNvPr id="20" name="Straight Connector 19">
            <a:extLst>
              <a:ext uri="{FF2B5EF4-FFF2-40B4-BE49-F238E27FC236}">
                <a16:creationId xmlns:a16="http://schemas.microsoft.com/office/drawing/2014/main" id="{1BB5259C-CCC7-4058-9863-55237E79A216}"/>
              </a:ext>
            </a:extLst>
          </p:cNvPr>
          <p:cNvCxnSpPr/>
          <p:nvPr/>
        </p:nvCxnSpPr>
        <p:spPr>
          <a:xfrm>
            <a:off x="5340626" y="2875722"/>
            <a:ext cx="755374"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5E63A03-87B0-4830-9C37-814C69FF27ED}"/>
              </a:ext>
            </a:extLst>
          </p:cNvPr>
          <p:cNvCxnSpPr/>
          <p:nvPr/>
        </p:nvCxnSpPr>
        <p:spPr>
          <a:xfrm>
            <a:off x="6096000" y="2902226"/>
            <a:ext cx="0" cy="2373438"/>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FF0372C-505B-403E-BF4D-13AC1EEAFB84}"/>
              </a:ext>
            </a:extLst>
          </p:cNvPr>
          <p:cNvSpPr txBox="1"/>
          <p:nvPr/>
        </p:nvSpPr>
        <p:spPr>
          <a:xfrm>
            <a:off x="6215271" y="4087648"/>
            <a:ext cx="4284766" cy="1015663"/>
          </a:xfrm>
          <a:prstGeom prst="rect">
            <a:avLst/>
          </a:prstGeom>
          <a:noFill/>
          <a:ln w="25400">
            <a:solidFill>
              <a:schemeClr val="accent4"/>
            </a:solidFill>
          </a:ln>
        </p:spPr>
        <p:txBody>
          <a:bodyPr wrap="square" rtlCol="0">
            <a:spAutoFit/>
          </a:bodyPr>
          <a:lstStyle/>
          <a:p>
            <a:r>
              <a:rPr lang="en-US" sz="1500" dirty="0"/>
              <a:t>The stakeholders are those that are financing the project and having the application or software developer in order to make their organization more efficient. </a:t>
            </a:r>
          </a:p>
        </p:txBody>
      </p:sp>
      <p:cxnSp>
        <p:nvCxnSpPr>
          <p:cNvPr id="25" name="Connector: Elbow 24">
            <a:extLst>
              <a:ext uri="{FF2B5EF4-FFF2-40B4-BE49-F238E27FC236}">
                <a16:creationId xmlns:a16="http://schemas.microsoft.com/office/drawing/2014/main" id="{F8261FAE-5F9E-4318-B409-94AA8C9ACE1D}"/>
              </a:ext>
            </a:extLst>
          </p:cNvPr>
          <p:cNvCxnSpPr/>
          <p:nvPr/>
        </p:nvCxnSpPr>
        <p:spPr>
          <a:xfrm rot="16200000" flipH="1">
            <a:off x="7577254" y="2971476"/>
            <a:ext cx="1357700" cy="874643"/>
          </a:xfrm>
          <a:prstGeom prst="bentConnector3">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B7734D0-C876-434E-AF84-6FC85DBBED68}"/>
              </a:ext>
            </a:extLst>
          </p:cNvPr>
          <p:cNvSpPr txBox="1"/>
          <p:nvPr/>
        </p:nvSpPr>
        <p:spPr>
          <a:xfrm>
            <a:off x="7354802" y="5275663"/>
            <a:ext cx="4479235" cy="1246495"/>
          </a:xfrm>
          <a:prstGeom prst="rect">
            <a:avLst/>
          </a:prstGeom>
          <a:noFill/>
          <a:ln w="25400">
            <a:solidFill>
              <a:schemeClr val="accent5"/>
            </a:solidFill>
          </a:ln>
        </p:spPr>
        <p:txBody>
          <a:bodyPr wrap="square" rtlCol="0">
            <a:spAutoFit/>
          </a:bodyPr>
          <a:lstStyle/>
          <a:p>
            <a:r>
              <a:rPr lang="en-US" sz="1500" dirty="0"/>
              <a:t>The Dev team is made up of developers that will work on the program and test it to make sure that it meets the functionality requirements as set by the stakeholders and product owner. </a:t>
            </a:r>
          </a:p>
        </p:txBody>
      </p:sp>
      <p:cxnSp>
        <p:nvCxnSpPr>
          <p:cNvPr id="28" name="Connector: Elbow 27">
            <a:extLst>
              <a:ext uri="{FF2B5EF4-FFF2-40B4-BE49-F238E27FC236}">
                <a16:creationId xmlns:a16="http://schemas.microsoft.com/office/drawing/2014/main" id="{29450E97-103F-4718-8FFC-A3C7CB70F216}"/>
              </a:ext>
            </a:extLst>
          </p:cNvPr>
          <p:cNvCxnSpPr/>
          <p:nvPr/>
        </p:nvCxnSpPr>
        <p:spPr>
          <a:xfrm rot="16200000" flipH="1">
            <a:off x="9521037" y="3373326"/>
            <a:ext cx="2678238" cy="1126435"/>
          </a:xfrm>
          <a:prstGeom prst="bentConnector3">
            <a:avLst>
              <a:gd name="adj1" fmla="val 31197"/>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Diagram&#10;&#10;Description automatically generated">
            <a:extLst>
              <a:ext uri="{FF2B5EF4-FFF2-40B4-BE49-F238E27FC236}">
                <a16:creationId xmlns:a16="http://schemas.microsoft.com/office/drawing/2014/main" id="{C4A87E1C-63D1-4E49-AB33-4A78763A9DC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3000"/>
                    </a14:imgEffect>
                    <a14:imgEffect>
                      <a14:brightnessContrast bright="-12000"/>
                    </a14:imgEffect>
                  </a14:imgLayer>
                </a14:imgProps>
              </a:ext>
            </a:extLst>
          </a:blip>
          <a:stretch>
            <a:fillRect/>
          </a:stretch>
        </p:blipFill>
        <p:spPr>
          <a:xfrm>
            <a:off x="1164887" y="117763"/>
            <a:ext cx="9835621" cy="4662055"/>
          </a:xfrm>
          <a:prstGeom prst="rect">
            <a:avLst/>
          </a:prstGeom>
        </p:spPr>
      </p:pic>
      <p:sp>
        <p:nvSpPr>
          <p:cNvPr id="17" name="Rectangle 16">
            <a:extLst>
              <a:ext uri="{FF2B5EF4-FFF2-40B4-BE49-F238E27FC236}">
                <a16:creationId xmlns:a16="http://schemas.microsoft.com/office/drawing/2014/main" id="{1BD418CB-8359-49D7-96DE-3562F5EDFE23}"/>
              </a:ext>
            </a:extLst>
          </p:cNvPr>
          <p:cNvSpPr/>
          <p:nvPr/>
        </p:nvSpPr>
        <p:spPr>
          <a:xfrm>
            <a:off x="2997235" y="4779818"/>
            <a:ext cx="619753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Scrum Framework</a:t>
            </a:r>
          </a:p>
        </p:txBody>
      </p:sp>
      <p:sp>
        <p:nvSpPr>
          <p:cNvPr id="18" name="TextBox 17">
            <a:extLst>
              <a:ext uri="{FF2B5EF4-FFF2-40B4-BE49-F238E27FC236}">
                <a16:creationId xmlns:a16="http://schemas.microsoft.com/office/drawing/2014/main" id="{1B2454AF-1646-4D54-B1A8-E0BB02AF1D9F}"/>
              </a:ext>
            </a:extLst>
          </p:cNvPr>
          <p:cNvSpPr txBox="1"/>
          <p:nvPr/>
        </p:nvSpPr>
        <p:spPr>
          <a:xfrm>
            <a:off x="7460974" y="4410486"/>
            <a:ext cx="2872902" cy="369332"/>
          </a:xfrm>
          <a:prstGeom prst="rect">
            <a:avLst/>
          </a:prstGeom>
          <a:noFill/>
        </p:spPr>
        <p:txBody>
          <a:bodyPr wrap="none" rtlCol="0">
            <a:spAutoFit/>
          </a:bodyPr>
          <a:lstStyle/>
          <a:p>
            <a:r>
              <a:rPr lang="en-US" dirty="0"/>
              <a:t>Graphic from Scrum.org</a:t>
            </a:r>
          </a:p>
        </p:txBody>
      </p:sp>
    </p:spTree>
    <p:extLst>
      <p:ext uri="{BB962C8B-B14F-4D97-AF65-F5344CB8AC3E}">
        <p14:creationId xmlns:p14="http://schemas.microsoft.com/office/powerpoint/2010/main" val="4016416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Diagram&#10;&#10;Description automatically generated">
            <a:extLst>
              <a:ext uri="{FF2B5EF4-FFF2-40B4-BE49-F238E27FC236}">
                <a16:creationId xmlns:a16="http://schemas.microsoft.com/office/drawing/2014/main" id="{C4A87E1C-63D1-4E49-AB33-4A78763A9DC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3000"/>
                    </a14:imgEffect>
                    <a14:imgEffect>
                      <a14:brightnessContrast bright="-12000"/>
                    </a14:imgEffect>
                  </a14:imgLayer>
                </a14:imgProps>
              </a:ext>
            </a:extLst>
          </a:blip>
          <a:stretch>
            <a:fillRect/>
          </a:stretch>
        </p:blipFill>
        <p:spPr>
          <a:xfrm>
            <a:off x="1164887" y="117763"/>
            <a:ext cx="9835621" cy="4662055"/>
          </a:xfrm>
          <a:prstGeom prst="rect">
            <a:avLst/>
          </a:prstGeom>
        </p:spPr>
      </p:pic>
      <p:sp>
        <p:nvSpPr>
          <p:cNvPr id="3" name="Rectangle 2">
            <a:extLst>
              <a:ext uri="{FF2B5EF4-FFF2-40B4-BE49-F238E27FC236}">
                <a16:creationId xmlns:a16="http://schemas.microsoft.com/office/drawing/2014/main" id="{C7D5693D-D808-4535-A4B0-C67EC4B6FEB9}"/>
              </a:ext>
            </a:extLst>
          </p:cNvPr>
          <p:cNvSpPr/>
          <p:nvPr/>
        </p:nvSpPr>
        <p:spPr>
          <a:xfrm>
            <a:off x="1164887" y="1364974"/>
            <a:ext cx="1644574" cy="2411896"/>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478D552-EBD8-4F11-8DBA-8DDF3F81CAC4}"/>
              </a:ext>
            </a:extLst>
          </p:cNvPr>
          <p:cNvSpPr txBox="1"/>
          <p:nvPr/>
        </p:nvSpPr>
        <p:spPr>
          <a:xfrm>
            <a:off x="1164887" y="4819627"/>
            <a:ext cx="10001456" cy="923330"/>
          </a:xfrm>
          <a:prstGeom prst="rect">
            <a:avLst/>
          </a:prstGeom>
          <a:noFill/>
          <a:ln>
            <a:solidFill>
              <a:schemeClr val="accent2"/>
            </a:solidFill>
          </a:ln>
        </p:spPr>
        <p:txBody>
          <a:bodyPr wrap="square" rtlCol="0">
            <a:spAutoFit/>
          </a:bodyPr>
          <a:lstStyle/>
          <a:p>
            <a:r>
              <a:rPr lang="en-US" dirty="0"/>
              <a:t>Step 1: The product owner works with the stakeholders to identify user stories and create a product backlog that will give the development team an organized itemized list of applications or requirements that need to be met. </a:t>
            </a:r>
          </a:p>
        </p:txBody>
      </p:sp>
      <p:cxnSp>
        <p:nvCxnSpPr>
          <p:cNvPr id="9" name="Connector: Elbow 8">
            <a:extLst>
              <a:ext uri="{FF2B5EF4-FFF2-40B4-BE49-F238E27FC236}">
                <a16:creationId xmlns:a16="http://schemas.microsoft.com/office/drawing/2014/main" id="{BFD4F0D9-166B-4E53-B1BB-DE1DC8120A4E}"/>
              </a:ext>
            </a:extLst>
          </p:cNvPr>
          <p:cNvCxnSpPr/>
          <p:nvPr/>
        </p:nvCxnSpPr>
        <p:spPr>
          <a:xfrm rot="16200000" flipH="1">
            <a:off x="2546526" y="3920535"/>
            <a:ext cx="1122218" cy="596348"/>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80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Diagram&#10;&#10;Description automatically generated">
            <a:extLst>
              <a:ext uri="{FF2B5EF4-FFF2-40B4-BE49-F238E27FC236}">
                <a16:creationId xmlns:a16="http://schemas.microsoft.com/office/drawing/2014/main" id="{C4A87E1C-63D1-4E49-AB33-4A78763A9DC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3000"/>
                    </a14:imgEffect>
                    <a14:imgEffect>
                      <a14:brightnessContrast bright="-12000"/>
                    </a14:imgEffect>
                  </a14:imgLayer>
                </a14:imgProps>
              </a:ext>
            </a:extLst>
          </a:blip>
          <a:stretch>
            <a:fillRect/>
          </a:stretch>
        </p:blipFill>
        <p:spPr>
          <a:xfrm>
            <a:off x="1164887" y="117763"/>
            <a:ext cx="9835621" cy="4662055"/>
          </a:xfrm>
          <a:prstGeom prst="rect">
            <a:avLst/>
          </a:prstGeom>
        </p:spPr>
      </p:pic>
      <p:sp>
        <p:nvSpPr>
          <p:cNvPr id="3" name="Rectangle 2">
            <a:extLst>
              <a:ext uri="{FF2B5EF4-FFF2-40B4-BE49-F238E27FC236}">
                <a16:creationId xmlns:a16="http://schemas.microsoft.com/office/drawing/2014/main" id="{C7D5693D-D808-4535-A4B0-C67EC4B6FEB9}"/>
              </a:ext>
            </a:extLst>
          </p:cNvPr>
          <p:cNvSpPr/>
          <p:nvPr/>
        </p:nvSpPr>
        <p:spPr>
          <a:xfrm>
            <a:off x="2583521" y="2464904"/>
            <a:ext cx="2545069" cy="1391480"/>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478D552-EBD8-4F11-8DBA-8DDF3F81CAC4}"/>
              </a:ext>
            </a:extLst>
          </p:cNvPr>
          <p:cNvSpPr txBox="1"/>
          <p:nvPr/>
        </p:nvSpPr>
        <p:spPr>
          <a:xfrm>
            <a:off x="1164887" y="4819627"/>
            <a:ext cx="10001456" cy="1200329"/>
          </a:xfrm>
          <a:prstGeom prst="rect">
            <a:avLst/>
          </a:prstGeom>
          <a:noFill/>
          <a:ln>
            <a:solidFill>
              <a:schemeClr val="accent2"/>
            </a:solidFill>
          </a:ln>
        </p:spPr>
        <p:txBody>
          <a:bodyPr wrap="square" rtlCol="0">
            <a:spAutoFit/>
          </a:bodyPr>
          <a:lstStyle/>
          <a:p>
            <a:r>
              <a:rPr lang="en-US" dirty="0"/>
              <a:t>Step 2: The whole team meets to plan out the sprint that generally last 1-4 weeks to notify the product owner what from the product backlog can be completed before the end of the sprint. This allows the developers to realistically discuss what are realistic timelines for completions. </a:t>
            </a:r>
          </a:p>
        </p:txBody>
      </p:sp>
      <p:cxnSp>
        <p:nvCxnSpPr>
          <p:cNvPr id="9" name="Connector: Elbow 8">
            <a:extLst>
              <a:ext uri="{FF2B5EF4-FFF2-40B4-BE49-F238E27FC236}">
                <a16:creationId xmlns:a16="http://schemas.microsoft.com/office/drawing/2014/main" id="{BFD4F0D9-166B-4E53-B1BB-DE1DC8120A4E}"/>
              </a:ext>
            </a:extLst>
          </p:cNvPr>
          <p:cNvCxnSpPr>
            <a:cxnSpLocks/>
          </p:cNvCxnSpPr>
          <p:nvPr/>
        </p:nvCxnSpPr>
        <p:spPr>
          <a:xfrm rot="16200000" flipH="1">
            <a:off x="4441561" y="4026578"/>
            <a:ext cx="963243" cy="622854"/>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140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Diagram&#10;&#10;Description automatically generated">
            <a:extLst>
              <a:ext uri="{FF2B5EF4-FFF2-40B4-BE49-F238E27FC236}">
                <a16:creationId xmlns:a16="http://schemas.microsoft.com/office/drawing/2014/main" id="{C4A87E1C-63D1-4E49-AB33-4A78763A9DC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3000"/>
                    </a14:imgEffect>
                    <a14:imgEffect>
                      <a14:brightnessContrast bright="-12000"/>
                    </a14:imgEffect>
                  </a14:imgLayer>
                </a14:imgProps>
              </a:ext>
            </a:extLst>
          </a:blip>
          <a:stretch>
            <a:fillRect/>
          </a:stretch>
        </p:blipFill>
        <p:spPr>
          <a:xfrm>
            <a:off x="1164887" y="117763"/>
            <a:ext cx="9835621" cy="4662055"/>
          </a:xfrm>
          <a:prstGeom prst="rect">
            <a:avLst/>
          </a:prstGeom>
        </p:spPr>
      </p:pic>
      <p:sp>
        <p:nvSpPr>
          <p:cNvPr id="3" name="Rectangle 2">
            <a:extLst>
              <a:ext uri="{FF2B5EF4-FFF2-40B4-BE49-F238E27FC236}">
                <a16:creationId xmlns:a16="http://schemas.microsoft.com/office/drawing/2014/main" id="{C7D5693D-D808-4535-A4B0-C67EC4B6FEB9}"/>
              </a:ext>
            </a:extLst>
          </p:cNvPr>
          <p:cNvSpPr/>
          <p:nvPr/>
        </p:nvSpPr>
        <p:spPr>
          <a:xfrm>
            <a:off x="4923182" y="1264574"/>
            <a:ext cx="3758296" cy="3015878"/>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478D552-EBD8-4F11-8DBA-8DDF3F81CAC4}"/>
              </a:ext>
            </a:extLst>
          </p:cNvPr>
          <p:cNvSpPr txBox="1"/>
          <p:nvPr/>
        </p:nvSpPr>
        <p:spPr>
          <a:xfrm>
            <a:off x="1164887" y="4819627"/>
            <a:ext cx="10001456" cy="1477328"/>
          </a:xfrm>
          <a:prstGeom prst="rect">
            <a:avLst/>
          </a:prstGeom>
          <a:noFill/>
          <a:ln>
            <a:solidFill>
              <a:schemeClr val="accent2"/>
            </a:solidFill>
          </a:ln>
        </p:spPr>
        <p:txBody>
          <a:bodyPr wrap="square" rtlCol="0">
            <a:spAutoFit/>
          </a:bodyPr>
          <a:lstStyle/>
          <a:p>
            <a:r>
              <a:rPr lang="en-US" dirty="0"/>
              <a:t>Step 3: Throughout the sprint, daily meetings are held in order to update the rest of the team where they are at with their current assignments to allow transparency and creativity to flow especially if there are impediments for specific team members. By the end of the sprint, different portions of the desired program have been built and can be passed to stake holders for updates.</a:t>
            </a:r>
          </a:p>
        </p:txBody>
      </p:sp>
      <p:cxnSp>
        <p:nvCxnSpPr>
          <p:cNvPr id="9" name="Connector: Elbow 8">
            <a:extLst>
              <a:ext uri="{FF2B5EF4-FFF2-40B4-BE49-F238E27FC236}">
                <a16:creationId xmlns:a16="http://schemas.microsoft.com/office/drawing/2014/main" id="{BFD4F0D9-166B-4E53-B1BB-DE1DC8120A4E}"/>
              </a:ext>
            </a:extLst>
          </p:cNvPr>
          <p:cNvCxnSpPr>
            <a:cxnSpLocks/>
          </p:cNvCxnSpPr>
          <p:nvPr/>
        </p:nvCxnSpPr>
        <p:spPr>
          <a:xfrm rot="16200000" flipH="1">
            <a:off x="7425368" y="4406716"/>
            <a:ext cx="501528" cy="324298"/>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439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Diagram&#10;&#10;Description automatically generated">
            <a:extLst>
              <a:ext uri="{FF2B5EF4-FFF2-40B4-BE49-F238E27FC236}">
                <a16:creationId xmlns:a16="http://schemas.microsoft.com/office/drawing/2014/main" id="{C4A87E1C-63D1-4E49-AB33-4A78763A9DC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3000"/>
                    </a14:imgEffect>
                    <a14:imgEffect>
                      <a14:brightnessContrast bright="-12000"/>
                    </a14:imgEffect>
                  </a14:imgLayer>
                </a14:imgProps>
              </a:ext>
            </a:extLst>
          </a:blip>
          <a:stretch>
            <a:fillRect/>
          </a:stretch>
        </p:blipFill>
        <p:spPr>
          <a:xfrm>
            <a:off x="1164887" y="117763"/>
            <a:ext cx="9835621" cy="4662055"/>
          </a:xfrm>
          <a:prstGeom prst="rect">
            <a:avLst/>
          </a:prstGeom>
        </p:spPr>
      </p:pic>
      <p:sp>
        <p:nvSpPr>
          <p:cNvPr id="3" name="Rectangle 2">
            <a:extLst>
              <a:ext uri="{FF2B5EF4-FFF2-40B4-BE49-F238E27FC236}">
                <a16:creationId xmlns:a16="http://schemas.microsoft.com/office/drawing/2014/main" id="{C7D5693D-D808-4535-A4B0-C67EC4B6FEB9}"/>
              </a:ext>
            </a:extLst>
          </p:cNvPr>
          <p:cNvSpPr/>
          <p:nvPr/>
        </p:nvSpPr>
        <p:spPr>
          <a:xfrm>
            <a:off x="9594573" y="2425147"/>
            <a:ext cx="1405935" cy="1113183"/>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478D552-EBD8-4F11-8DBA-8DDF3F81CAC4}"/>
              </a:ext>
            </a:extLst>
          </p:cNvPr>
          <p:cNvSpPr txBox="1"/>
          <p:nvPr/>
        </p:nvSpPr>
        <p:spPr>
          <a:xfrm>
            <a:off x="1164887" y="4819627"/>
            <a:ext cx="10001456" cy="923330"/>
          </a:xfrm>
          <a:prstGeom prst="rect">
            <a:avLst/>
          </a:prstGeom>
          <a:noFill/>
          <a:ln>
            <a:solidFill>
              <a:schemeClr val="accent2"/>
            </a:solidFill>
          </a:ln>
        </p:spPr>
        <p:txBody>
          <a:bodyPr wrap="square" rtlCol="0">
            <a:spAutoFit/>
          </a:bodyPr>
          <a:lstStyle/>
          <a:p>
            <a:r>
              <a:rPr lang="en-US" dirty="0"/>
              <a:t>Step 4: The team meets to go over what was achieved and what were any primary obstacles in the way of the Scrum team to allow for the team to keep evolving and learning from previous assignments. This is the chance to identify areas of improvement. </a:t>
            </a:r>
          </a:p>
        </p:txBody>
      </p:sp>
      <p:cxnSp>
        <p:nvCxnSpPr>
          <p:cNvPr id="9" name="Connector: Elbow 8">
            <a:extLst>
              <a:ext uri="{FF2B5EF4-FFF2-40B4-BE49-F238E27FC236}">
                <a16:creationId xmlns:a16="http://schemas.microsoft.com/office/drawing/2014/main" id="{BFD4F0D9-166B-4E53-B1BB-DE1DC8120A4E}"/>
              </a:ext>
            </a:extLst>
          </p:cNvPr>
          <p:cNvCxnSpPr>
            <a:cxnSpLocks/>
          </p:cNvCxnSpPr>
          <p:nvPr/>
        </p:nvCxnSpPr>
        <p:spPr>
          <a:xfrm rot="5400000">
            <a:off x="2465453" y="2252375"/>
            <a:ext cx="3560617" cy="1573887"/>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6AC0C38-D882-4116-A05B-1DD814C36E6E}"/>
              </a:ext>
            </a:extLst>
          </p:cNvPr>
          <p:cNvSpPr/>
          <p:nvPr/>
        </p:nvSpPr>
        <p:spPr>
          <a:xfrm>
            <a:off x="4909931" y="390939"/>
            <a:ext cx="1358348" cy="828262"/>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or: Elbow 7">
            <a:extLst>
              <a:ext uri="{FF2B5EF4-FFF2-40B4-BE49-F238E27FC236}">
                <a16:creationId xmlns:a16="http://schemas.microsoft.com/office/drawing/2014/main" id="{B797882E-49BB-461D-872B-232A7BD3431D}"/>
              </a:ext>
            </a:extLst>
          </p:cNvPr>
          <p:cNvCxnSpPr>
            <a:cxnSpLocks/>
          </p:cNvCxnSpPr>
          <p:nvPr/>
        </p:nvCxnSpPr>
        <p:spPr>
          <a:xfrm rot="16200000" flipH="1">
            <a:off x="10127769" y="3946890"/>
            <a:ext cx="1310460" cy="435018"/>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743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Diagram&#10;&#10;Description automatically generated">
            <a:extLst>
              <a:ext uri="{FF2B5EF4-FFF2-40B4-BE49-F238E27FC236}">
                <a16:creationId xmlns:a16="http://schemas.microsoft.com/office/drawing/2014/main" id="{C4A87E1C-63D1-4E49-AB33-4A78763A9DC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3000"/>
                    </a14:imgEffect>
                    <a14:imgEffect>
                      <a14:brightnessContrast bright="-12000"/>
                    </a14:imgEffect>
                  </a14:imgLayer>
                </a14:imgProps>
              </a:ext>
            </a:extLst>
          </a:blip>
          <a:stretch>
            <a:fillRect/>
          </a:stretch>
        </p:blipFill>
        <p:spPr>
          <a:xfrm>
            <a:off x="1164887" y="117763"/>
            <a:ext cx="9835621" cy="4662055"/>
          </a:xfrm>
          <a:prstGeom prst="rect">
            <a:avLst/>
          </a:prstGeom>
        </p:spPr>
      </p:pic>
      <p:sp>
        <p:nvSpPr>
          <p:cNvPr id="3" name="Rectangle 2">
            <a:extLst>
              <a:ext uri="{FF2B5EF4-FFF2-40B4-BE49-F238E27FC236}">
                <a16:creationId xmlns:a16="http://schemas.microsoft.com/office/drawing/2014/main" id="{C7D5693D-D808-4535-A4B0-C67EC4B6FEB9}"/>
              </a:ext>
            </a:extLst>
          </p:cNvPr>
          <p:cNvSpPr/>
          <p:nvPr/>
        </p:nvSpPr>
        <p:spPr>
          <a:xfrm>
            <a:off x="1164887" y="1364974"/>
            <a:ext cx="1644574" cy="2411896"/>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478D552-EBD8-4F11-8DBA-8DDF3F81CAC4}"/>
              </a:ext>
            </a:extLst>
          </p:cNvPr>
          <p:cNvSpPr txBox="1"/>
          <p:nvPr/>
        </p:nvSpPr>
        <p:spPr>
          <a:xfrm>
            <a:off x="1164887" y="4819627"/>
            <a:ext cx="10001456" cy="1200329"/>
          </a:xfrm>
          <a:prstGeom prst="rect">
            <a:avLst/>
          </a:prstGeom>
          <a:noFill/>
          <a:ln>
            <a:solidFill>
              <a:schemeClr val="accent2"/>
            </a:solidFill>
          </a:ln>
        </p:spPr>
        <p:txBody>
          <a:bodyPr wrap="square" rtlCol="0">
            <a:spAutoFit/>
          </a:bodyPr>
          <a:lstStyle/>
          <a:p>
            <a:r>
              <a:rPr lang="en-US" dirty="0"/>
              <a:t>Step 5: If any new information has arisen from the stake holders, the product backlog can be updates and changed to reflect any new information so that the team can receive the updates in the next sprint. The cycle is then repeated until a fully developed product is completed and meets all of the stake holders requirements. </a:t>
            </a:r>
          </a:p>
        </p:txBody>
      </p:sp>
      <p:cxnSp>
        <p:nvCxnSpPr>
          <p:cNvPr id="9" name="Connector: Elbow 8">
            <a:extLst>
              <a:ext uri="{FF2B5EF4-FFF2-40B4-BE49-F238E27FC236}">
                <a16:creationId xmlns:a16="http://schemas.microsoft.com/office/drawing/2014/main" id="{BFD4F0D9-166B-4E53-B1BB-DE1DC8120A4E}"/>
              </a:ext>
            </a:extLst>
          </p:cNvPr>
          <p:cNvCxnSpPr/>
          <p:nvPr/>
        </p:nvCxnSpPr>
        <p:spPr>
          <a:xfrm rot="16200000" flipH="1">
            <a:off x="2546526" y="3920535"/>
            <a:ext cx="1122218" cy="596348"/>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653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E63A538-99F2-429A-BBBE-3CBA0D5483FA}"/>
              </a:ext>
            </a:extLst>
          </p:cNvPr>
          <p:cNvSpPr>
            <a:spLocks noGrp="1"/>
          </p:cNvSpPr>
          <p:nvPr>
            <p:ph type="title"/>
          </p:nvPr>
        </p:nvSpPr>
        <p:spPr>
          <a:xfrm>
            <a:off x="1066800" y="642594"/>
            <a:ext cx="10058400" cy="1371600"/>
          </a:xfrm>
        </p:spPr>
        <p:txBody>
          <a:bodyPr/>
          <a:lstStyle/>
          <a:p>
            <a:r>
              <a:rPr lang="en-US" dirty="0"/>
              <a:t>Key Differences between Waterfall and Scrum-Agile for SNHU Travel Project</a:t>
            </a:r>
          </a:p>
        </p:txBody>
      </p:sp>
      <p:sp>
        <p:nvSpPr>
          <p:cNvPr id="9" name="Text Placeholder 2">
            <a:extLst>
              <a:ext uri="{FF2B5EF4-FFF2-40B4-BE49-F238E27FC236}">
                <a16:creationId xmlns:a16="http://schemas.microsoft.com/office/drawing/2014/main" id="{0E4B20DD-BB7F-4580-BD73-E41B6898DFB2}"/>
              </a:ext>
            </a:extLst>
          </p:cNvPr>
          <p:cNvSpPr>
            <a:spLocks noGrp="1"/>
          </p:cNvSpPr>
          <p:nvPr>
            <p:ph type="body" idx="1"/>
          </p:nvPr>
        </p:nvSpPr>
        <p:spPr>
          <a:xfrm>
            <a:off x="1069848" y="2074334"/>
            <a:ext cx="4663440" cy="640080"/>
          </a:xfrm>
        </p:spPr>
        <p:txBody>
          <a:bodyPr/>
          <a:lstStyle/>
          <a:p>
            <a:r>
              <a:rPr lang="en-US" dirty="0"/>
              <a:t>Waterfall</a:t>
            </a:r>
          </a:p>
        </p:txBody>
      </p:sp>
      <p:sp>
        <p:nvSpPr>
          <p:cNvPr id="11" name="Content Placeholder 3">
            <a:extLst>
              <a:ext uri="{FF2B5EF4-FFF2-40B4-BE49-F238E27FC236}">
                <a16:creationId xmlns:a16="http://schemas.microsoft.com/office/drawing/2014/main" id="{3D55594D-571C-4042-AB45-58D8CBB00568}"/>
              </a:ext>
            </a:extLst>
          </p:cNvPr>
          <p:cNvSpPr>
            <a:spLocks noGrp="1"/>
          </p:cNvSpPr>
          <p:nvPr>
            <p:ph sz="half" idx="2"/>
          </p:nvPr>
        </p:nvSpPr>
        <p:spPr>
          <a:xfrm>
            <a:off x="1069848" y="2792472"/>
            <a:ext cx="4663440" cy="3163825"/>
          </a:xfrm>
        </p:spPr>
        <p:txBody>
          <a:bodyPr>
            <a:normAutofit fontScale="92500" lnSpcReduction="20000"/>
          </a:bodyPr>
          <a:lstStyle/>
          <a:p>
            <a:r>
              <a:rPr lang="en-US" dirty="0"/>
              <a:t>Planning period would have been much more extensive.</a:t>
            </a:r>
          </a:p>
          <a:p>
            <a:r>
              <a:rPr lang="en-US" dirty="0"/>
              <a:t>Fully developed product generally delivered to stake holders before feedback can be received. </a:t>
            </a:r>
          </a:p>
          <a:p>
            <a:r>
              <a:rPr lang="en-US" dirty="0"/>
              <a:t>Testing usually occurs at the end of the process which is the worst time to have it occur since development is technically considered done at this point and developers are likely to have moved on to other projects. </a:t>
            </a:r>
          </a:p>
        </p:txBody>
      </p:sp>
      <p:sp>
        <p:nvSpPr>
          <p:cNvPr id="13" name="Text Placeholder 4">
            <a:extLst>
              <a:ext uri="{FF2B5EF4-FFF2-40B4-BE49-F238E27FC236}">
                <a16:creationId xmlns:a16="http://schemas.microsoft.com/office/drawing/2014/main" id="{6A56E097-D4E5-4D85-BFD0-DAE760656AA6}"/>
              </a:ext>
            </a:extLst>
          </p:cNvPr>
          <p:cNvSpPr>
            <a:spLocks noGrp="1"/>
          </p:cNvSpPr>
          <p:nvPr>
            <p:ph type="body" sz="quarter" idx="3"/>
          </p:nvPr>
        </p:nvSpPr>
        <p:spPr>
          <a:xfrm>
            <a:off x="6458712" y="2074334"/>
            <a:ext cx="4663440" cy="640080"/>
          </a:xfrm>
        </p:spPr>
        <p:txBody>
          <a:bodyPr/>
          <a:lstStyle/>
          <a:p>
            <a:r>
              <a:rPr lang="en-US" dirty="0"/>
              <a:t>Scrum-Agile Method</a:t>
            </a:r>
          </a:p>
        </p:txBody>
      </p:sp>
      <p:sp>
        <p:nvSpPr>
          <p:cNvPr id="15" name="Content Placeholder 5">
            <a:extLst>
              <a:ext uri="{FF2B5EF4-FFF2-40B4-BE49-F238E27FC236}">
                <a16:creationId xmlns:a16="http://schemas.microsoft.com/office/drawing/2014/main" id="{D6757DE2-F1A0-47E1-B577-E10055216C1D}"/>
              </a:ext>
            </a:extLst>
          </p:cNvPr>
          <p:cNvSpPr>
            <a:spLocks noGrp="1"/>
          </p:cNvSpPr>
          <p:nvPr>
            <p:ph sz="quarter" idx="4"/>
          </p:nvPr>
        </p:nvSpPr>
        <p:spPr>
          <a:xfrm>
            <a:off x="6458712" y="2792471"/>
            <a:ext cx="4663440" cy="3164509"/>
          </a:xfrm>
        </p:spPr>
        <p:txBody>
          <a:bodyPr>
            <a:normAutofit fontScale="92500" lnSpcReduction="20000"/>
          </a:bodyPr>
          <a:lstStyle/>
          <a:p>
            <a:r>
              <a:rPr lang="en-US" dirty="0"/>
              <a:t>Allows for changes to be made during development IF any known changes or any new information arises from stake holders.</a:t>
            </a:r>
          </a:p>
          <a:p>
            <a:r>
              <a:rPr lang="en-US" dirty="0"/>
              <a:t>QA is integrated into multiple steps of the development process rather than having it last. </a:t>
            </a:r>
          </a:p>
          <a:p>
            <a:r>
              <a:rPr lang="en-US" dirty="0"/>
              <a:t>Transparent communication among all of those on the team. </a:t>
            </a:r>
          </a:p>
        </p:txBody>
      </p:sp>
    </p:spTree>
    <p:extLst>
      <p:ext uri="{BB962C8B-B14F-4D97-AF65-F5344CB8AC3E}">
        <p14:creationId xmlns:p14="http://schemas.microsoft.com/office/powerpoint/2010/main" val="4089664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{198D087F-0951-4AB7-80BD-EE431CD1D311}tf78438558_win32</Template>
  <TotalTime>103</TotalTime>
  <Words>965</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Garamond</vt:lpstr>
      <vt:lpstr>SavonVTI</vt:lpstr>
      <vt:lpstr>Scrum-Agile methods for Snhu Travel</vt:lpstr>
      <vt:lpstr>Scrum-Agile Roles</vt:lpstr>
      <vt:lpstr>PowerPoint Presentation</vt:lpstr>
      <vt:lpstr>PowerPoint Presentation</vt:lpstr>
      <vt:lpstr>PowerPoint Presentation</vt:lpstr>
      <vt:lpstr>PowerPoint Presentation</vt:lpstr>
      <vt:lpstr>PowerPoint Presentation</vt:lpstr>
      <vt:lpstr>PowerPoint Presentation</vt:lpstr>
      <vt:lpstr>Key Differences between Waterfall and Scrum-Agile for SNHU Travel Project</vt:lpstr>
      <vt:lpstr>SNHU Impediments that may have been more serious under Waterfall Methods</vt:lpstr>
      <vt:lpstr>When to choose Waterfall vs Scrum-Agile?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methods for Snhu Travel</dc:title>
  <dc:creator>Zarate, Enrique</dc:creator>
  <cp:lastModifiedBy>Zarate, Enrique</cp:lastModifiedBy>
  <cp:revision>11</cp:revision>
  <dcterms:created xsi:type="dcterms:W3CDTF">2021-06-21T06:06:29Z</dcterms:created>
  <dcterms:modified xsi:type="dcterms:W3CDTF">2021-06-21T07:50:14Z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