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"/>
  </p:notesMasterIdLst>
  <p:sldIdLst>
    <p:sldId id="261" r:id="rId2"/>
  </p:sldIdLst>
  <p:sldSz cx="36576000" cy="27432000"/>
  <p:notesSz cx="7010400" cy="9296400"/>
  <p:defaultTextStyle>
    <a:defPPr>
      <a:defRPr lang="en-US"/>
    </a:defPPr>
    <a:lvl1pPr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8800" indent="-13716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657600" indent="-27432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86400" indent="-41148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315200" indent="-54864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592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3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73" autoAdjust="0"/>
    <p:restoredTop sz="96866" autoAdjust="0"/>
  </p:normalViewPr>
  <p:slideViewPr>
    <p:cSldViewPr>
      <p:cViewPr varScale="1">
        <p:scale>
          <a:sx n="32" d="100"/>
          <a:sy n="32" d="100"/>
        </p:scale>
        <p:origin x="1896" y="-216"/>
      </p:cViewPr>
      <p:guideLst>
        <p:guide orient="horz" pos="8592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351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317668-0571-450D-AB9B-6C372BA9670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55FCEC-25C9-4374-9481-09CDE899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FCEC-25C9-4374-9481-09CDE8992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er 2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4039850" y="876300"/>
            <a:ext cx="2146935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876300"/>
            <a:ext cx="12287250" cy="3276600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14039850" y="876300"/>
            <a:ext cx="2146935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7"/>
          <p:cNvSpPr txBox="1">
            <a:spLocks/>
          </p:cNvSpPr>
          <p:nvPr userDrawn="1"/>
        </p:nvSpPr>
        <p:spPr>
          <a:xfrm>
            <a:off x="0" y="54429"/>
            <a:ext cx="36576000" cy="956418"/>
          </a:xfrm>
          <a:prstGeom prst="rect">
            <a:avLst/>
          </a:prstGeom>
        </p:spPr>
        <p:txBody>
          <a:bodyPr>
            <a:normAutofit/>
          </a:bodyPr>
          <a:lstStyle>
            <a:lvl1pPr marL="1440180" indent="-144018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20390" indent="-120015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29" dirty="0" smtClean="0"/>
              <a:t>UNCLASSIFIED</a:t>
            </a:r>
            <a:endParaRPr lang="en-US" sz="3429" dirty="0"/>
          </a:p>
        </p:txBody>
      </p:sp>
      <p:sp>
        <p:nvSpPr>
          <p:cNvPr id="13" name="Text Placeholder 7"/>
          <p:cNvSpPr txBox="1">
            <a:spLocks/>
          </p:cNvSpPr>
          <p:nvPr userDrawn="1"/>
        </p:nvSpPr>
        <p:spPr>
          <a:xfrm>
            <a:off x="72571" y="35839476"/>
            <a:ext cx="27432000" cy="736524"/>
          </a:xfrm>
          <a:prstGeom prst="rect">
            <a:avLst/>
          </a:prstGeom>
        </p:spPr>
        <p:txBody>
          <a:bodyPr>
            <a:normAutofit/>
          </a:bodyPr>
          <a:lstStyle>
            <a:lvl1pPr marL="1440180" indent="-144018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20390" indent="-120015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29" dirty="0" smtClean="0"/>
              <a:t>UNCLASSIFIED</a:t>
            </a:r>
            <a:endParaRPr lang="en-US" sz="3429" dirty="0"/>
          </a:p>
        </p:txBody>
      </p:sp>
      <p:sp>
        <p:nvSpPr>
          <p:cNvPr id="14" name="Title Placeholder 4"/>
          <p:cNvSpPr txBox="1">
            <a:spLocks/>
          </p:cNvSpPr>
          <p:nvPr userDrawn="1"/>
        </p:nvSpPr>
        <p:spPr>
          <a:xfrm>
            <a:off x="14039850" y="876300"/>
            <a:ext cx="2146935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2057441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2pPr>
            <a:lvl3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3pPr>
            <a:lvl4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4pPr>
            <a:lvl5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5pPr>
            <a:lvl6pPr marL="257180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6pPr>
            <a:lvl7pPr marL="514361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7pPr>
            <a:lvl8pPr marL="771541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8pPr>
            <a:lvl9pPr marL="1028720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 txBox="1">
            <a:spLocks/>
          </p:cNvSpPr>
          <p:nvPr userDrawn="1"/>
        </p:nvSpPr>
        <p:spPr>
          <a:xfrm>
            <a:off x="0" y="26475582"/>
            <a:ext cx="36576000" cy="956418"/>
          </a:xfrm>
          <a:prstGeom prst="rect">
            <a:avLst/>
          </a:prstGeom>
        </p:spPr>
        <p:txBody>
          <a:bodyPr>
            <a:normAutofit/>
          </a:bodyPr>
          <a:lstStyle>
            <a:lvl1pPr marL="1440180" indent="-144018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20390" indent="-120015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29" dirty="0" smtClean="0"/>
              <a:t>UNCLASSIFIED</a:t>
            </a:r>
            <a:endParaRPr lang="en-US" sz="3429" dirty="0"/>
          </a:p>
        </p:txBody>
      </p:sp>
    </p:spTree>
    <p:extLst>
      <p:ext uri="{BB962C8B-B14F-4D97-AF65-F5344CB8AC3E}">
        <p14:creationId xmlns:p14="http://schemas.microsoft.com/office/powerpoint/2010/main" val="113830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205744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2pPr>
      <a:lvl3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3pPr>
      <a:lvl4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4pPr>
      <a:lvl5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5pPr>
      <a:lvl6pPr marL="257180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6pPr>
      <a:lvl7pPr marL="514361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7pPr>
      <a:lvl8pPr marL="771541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8pPr>
      <a:lvl9pPr marL="1028720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9pPr>
    </p:titleStyle>
    <p:bodyStyle>
      <a:lvl1pPr marL="771541" indent="-77154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71" indent="-642950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02" indent="-51436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522" indent="-51436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242" indent="-51436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963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684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405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125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20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41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62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83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603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324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1044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764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Evaluating Improvement in Situation Awareness and Decision-Making Through Automation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0" y="24520378"/>
            <a:ext cx="9410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4000" dirty="0" smtClean="0"/>
              <a:t>POC: Dr. Erin Zaroukian </a:t>
            </a:r>
            <a:endParaRPr lang="en-US" sz="4000" dirty="0" smtClean="0"/>
          </a:p>
          <a:p>
            <a:pPr defTabSz="1371600"/>
            <a:r>
              <a:rPr lang="en-US" sz="4000" dirty="0"/>
              <a:t>	</a:t>
            </a:r>
            <a:r>
              <a:rPr lang="en-US" sz="4000" dirty="0" smtClean="0"/>
              <a:t>CCDC Army </a:t>
            </a:r>
            <a:r>
              <a:rPr lang="en-US" sz="4000" dirty="0" smtClean="0"/>
              <a:t>Research </a:t>
            </a:r>
            <a:r>
              <a:rPr lang="en-US" sz="4000" dirty="0" smtClean="0"/>
              <a:t>Laboratory </a:t>
            </a:r>
          </a:p>
          <a:p>
            <a:pPr defTabSz="1371600"/>
            <a:r>
              <a:rPr lang="en-US" sz="4000" dirty="0" smtClean="0"/>
              <a:t>	erin.g.zaroukian.civ@mail.mil</a:t>
            </a:r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00" y="4558539"/>
            <a:ext cx="345947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Background:  </a:t>
            </a:r>
            <a:r>
              <a:rPr lang="en-US" sz="4000" dirty="0" smtClean="0"/>
              <a:t>Automated</a:t>
            </a:r>
            <a:r>
              <a:rPr lang="en-US" sz="4000" b="1" dirty="0" smtClean="0"/>
              <a:t> </a:t>
            </a:r>
            <a:r>
              <a:rPr lang="en-US" sz="4000" dirty="0" smtClean="0"/>
              <a:t>Information </a:t>
            </a:r>
            <a:r>
              <a:rPr lang="en-US" sz="4000" smtClean="0"/>
              <a:t>Extraction is </a:t>
            </a:r>
            <a:r>
              <a:rPr lang="en-US" sz="4000" dirty="0" smtClean="0"/>
              <a:t>designed </a:t>
            </a:r>
            <a:r>
              <a:rPr lang="en-US" sz="4000" dirty="0"/>
              <a:t>to facilitate situation awareness by providing human decision makers with relevant </a:t>
            </a:r>
            <a:r>
              <a:rPr lang="en-US" sz="4000" dirty="0" smtClean="0"/>
              <a:t>information, but the real challenge is designing </a:t>
            </a:r>
            <a:r>
              <a:rPr lang="en-US" sz="4000" dirty="0"/>
              <a:t>the output </a:t>
            </a:r>
            <a:r>
              <a:rPr lang="en-US" sz="4000" dirty="0" smtClean="0"/>
              <a:t>for </a:t>
            </a:r>
            <a:r>
              <a:rPr lang="en-US" sz="4000" dirty="0"/>
              <a:t>optimal human </a:t>
            </a:r>
            <a:r>
              <a:rPr lang="en-US" sz="4000" dirty="0" smtClean="0"/>
              <a:t>understanding.  This project compares the comprehension of text documents with / without automated markups and explores the existence of an optimal markup solution.</a:t>
            </a:r>
          </a:p>
          <a:p>
            <a:endParaRPr lang="en-US" sz="3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360608" y="9220200"/>
            <a:ext cx="10086384" cy="136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Automated markup led to worse performance on all measured factors. Adding </a:t>
            </a:r>
            <a:r>
              <a:rPr lang="en-US" sz="4000" dirty="0"/>
              <a:t>“ideal” markup to plain text </a:t>
            </a:r>
            <a:r>
              <a:rPr lang="en-US" sz="4000" dirty="0" smtClean="0"/>
              <a:t>did not significantly improve / hinder performance. Is </a:t>
            </a:r>
            <a:r>
              <a:rPr lang="en-US" sz="4000" dirty="0"/>
              <a:t>subjective preference reason enough to use</a:t>
            </a:r>
            <a:r>
              <a:rPr lang="en-US" sz="40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Strategies uncovered:</a:t>
            </a:r>
            <a:endParaRPr lang="en-US" sz="4000" dirty="0"/>
          </a:p>
          <a:p>
            <a:pPr marL="150653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process </a:t>
            </a:r>
            <a:r>
              <a:rPr lang="en-US" sz="4000" dirty="0"/>
              <a:t>of elimination</a:t>
            </a:r>
          </a:p>
          <a:p>
            <a:pPr marL="1506538" lvl="1" indent="-571500">
              <a:buFont typeface="Arial" panose="020B0604020202020204" pitchFamily="34" charset="0"/>
              <a:buChar char="–"/>
            </a:pPr>
            <a:r>
              <a:rPr lang="en-US" sz="4000" dirty="0"/>
              <a:t>focus on ‘easier’ </a:t>
            </a:r>
            <a:r>
              <a:rPr lang="en-US" sz="4000" dirty="0" smtClean="0"/>
              <a:t>question</a:t>
            </a:r>
          </a:p>
          <a:p>
            <a:pPr marL="150653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Popular strategies for plain text:</a:t>
            </a:r>
            <a:endParaRPr lang="en-US" sz="4000" dirty="0"/>
          </a:p>
          <a:p>
            <a:pPr marL="3335338" lvl="2" indent="-571500">
              <a:buFont typeface="Arial" panose="020B0604020202020204" pitchFamily="34" charset="0"/>
              <a:buChar char="–"/>
            </a:pPr>
            <a:r>
              <a:rPr lang="en-US" sz="4000" dirty="0"/>
              <a:t>taking notes</a:t>
            </a:r>
          </a:p>
          <a:p>
            <a:pPr marL="3335338" lvl="2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Ctrl/</a:t>
            </a:r>
            <a:r>
              <a:rPr lang="en-US" sz="4000" dirty="0" err="1" smtClean="0"/>
              <a:t>Cmd+F</a:t>
            </a:r>
            <a:endParaRPr lang="en-US" sz="40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Direction of results suggests that further changes </a:t>
            </a:r>
            <a:r>
              <a:rPr lang="en-US" sz="4000" dirty="0"/>
              <a:t>that may lead to improved performance and </a:t>
            </a:r>
            <a:r>
              <a:rPr lang="en-US" sz="4000" dirty="0" smtClean="0"/>
              <a:t>SA: </a:t>
            </a:r>
            <a:endParaRPr lang="en-US" sz="4000" dirty="0"/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Task-relevant </a:t>
            </a:r>
            <a:r>
              <a:rPr lang="en-US" sz="4000" dirty="0" err="1" smtClean="0"/>
              <a:t>wrt</a:t>
            </a:r>
            <a:r>
              <a:rPr lang="en-US" sz="4000" dirty="0" smtClean="0"/>
              <a:t> to mission value</a:t>
            </a:r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Computational plausibility</a:t>
            </a:r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Low-level features (e.g., color)</a:t>
            </a:r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Density (how much markup is helpful)</a:t>
            </a:r>
          </a:p>
          <a:p>
            <a:pPr marL="685800" indent="-685800">
              <a:buFontTx/>
              <a:buChar char="-"/>
            </a:pPr>
            <a:endParaRPr lang="en-US" sz="40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56700"/>
              </p:ext>
            </p:extLst>
          </p:nvPr>
        </p:nvGraphicFramePr>
        <p:xfrm>
          <a:off x="1066800" y="22265640"/>
          <a:ext cx="227076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8166"/>
                <a:gridCol w="5094034"/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More accurate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     Accuracy </a:t>
                      </a:r>
                      <a:endParaRPr lang="en-US" sz="3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 No</a:t>
                      </a:r>
                      <a:r>
                        <a:rPr lang="en-US" sz="3600" baseline="0" dirty="0" smtClean="0"/>
                        <a:t> Significant Change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Faster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    Response time 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dirty="0" smtClean="0"/>
                        <a:t>No</a:t>
                      </a:r>
                      <a:r>
                        <a:rPr lang="en-US" sz="3600" baseline="0" dirty="0" smtClean="0"/>
                        <a:t> Significant Change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Lower workload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  Workload</a:t>
                      </a:r>
                      <a:endParaRPr lang="en-US" sz="3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 No</a:t>
                      </a:r>
                      <a:r>
                        <a:rPr lang="en-US" sz="3600" baseline="0" dirty="0" smtClean="0"/>
                        <a:t> Significant Change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Preferred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  Preference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 Preferred </a:t>
                      </a:r>
                      <a:r>
                        <a:rPr lang="en-US" sz="3600" u="heavy" dirty="0" smtClean="0">
                          <a:uFill>
                            <a:solidFill>
                              <a:srgbClr val="00B050"/>
                            </a:solidFill>
                          </a:uFill>
                        </a:rPr>
                        <a:t>with</a:t>
                      </a:r>
                      <a:r>
                        <a:rPr lang="en-US" sz="3600" dirty="0" smtClean="0"/>
                        <a:t> markup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NA</a:t>
                      </a:r>
                      <a:endParaRPr lang="en-US" sz="3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Trust in automation 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0574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           No significant change in trust rating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NA</a:t>
                      </a:r>
                      <a:endParaRPr lang="en-US" sz="3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3600" dirty="0" smtClean="0"/>
                        <a:t>           See Discussion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121952" y="7280453"/>
            <a:ext cx="591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7010400"/>
            <a:ext cx="10972800" cy="13716000"/>
            <a:chOff x="1352307" y="7010400"/>
            <a:chExt cx="10972800" cy="13716000"/>
          </a:xfrm>
        </p:grpSpPr>
        <p:sp>
          <p:nvSpPr>
            <p:cNvPr id="4" name="TextBox 3"/>
            <p:cNvSpPr txBox="1"/>
            <p:nvPr/>
          </p:nvSpPr>
          <p:spPr>
            <a:xfrm>
              <a:off x="2457207" y="7267709"/>
              <a:ext cx="8763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Experiment I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i="1" dirty="0" smtClean="0"/>
                <a:t>automated markup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" t="-20" r="-20" b="-20"/>
            <a:stretch>
              <a:fillRect/>
            </a:stretch>
          </p:blipFill>
          <p:spPr bwMode="auto">
            <a:xfrm>
              <a:off x="2671950" y="10109227"/>
              <a:ext cx="8791512" cy="44328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" t="-31" r="-20" b="-31"/>
            <a:stretch>
              <a:fillRect/>
            </a:stretch>
          </p:blipFill>
          <p:spPr bwMode="auto">
            <a:xfrm>
              <a:off x="2419107" y="14712954"/>
              <a:ext cx="8351452" cy="5455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1352307" y="7010400"/>
              <a:ext cx="10972800" cy="13716000"/>
            </a:xfrm>
            <a:prstGeom prst="roundRect">
              <a:avLst/>
            </a:prstGeom>
            <a:noFill/>
            <a:ln>
              <a:solidFill>
                <a:srgbClr val="FFD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01600" y="7010400"/>
            <a:ext cx="10972800" cy="13716000"/>
            <a:chOff x="13106400" y="7010400"/>
            <a:chExt cx="10972800" cy="13716000"/>
          </a:xfrm>
        </p:grpSpPr>
        <p:sp>
          <p:nvSpPr>
            <p:cNvPr id="5" name="TextBox 4"/>
            <p:cNvSpPr txBox="1"/>
            <p:nvPr/>
          </p:nvSpPr>
          <p:spPr>
            <a:xfrm>
              <a:off x="15338618" y="7280453"/>
              <a:ext cx="6355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Experiment II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i="1" dirty="0" smtClean="0"/>
                <a:t>ideal markup</a:t>
              </a:r>
              <a:r>
                <a:rPr lang="en-US" dirty="0" smtClean="0"/>
                <a:t>) 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1089" y="10109227"/>
              <a:ext cx="7081001" cy="4264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 descr="scatter (002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957" y="14773255"/>
              <a:ext cx="8458443" cy="533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ounded Rectangle 19"/>
            <p:cNvSpPr/>
            <p:nvPr/>
          </p:nvSpPr>
          <p:spPr>
            <a:xfrm>
              <a:off x="13106400" y="7010400"/>
              <a:ext cx="10972800" cy="13716000"/>
            </a:xfrm>
            <a:prstGeom prst="roundRect">
              <a:avLst/>
            </a:prstGeom>
            <a:noFill/>
            <a:ln>
              <a:solidFill>
                <a:srgbClr val="FFD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7457" y="21004135"/>
            <a:ext cx="5910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Results</a:t>
            </a:r>
            <a:endParaRPr lang="en-US" sz="6600" dirty="0"/>
          </a:p>
        </p:txBody>
      </p:sp>
      <p:sp>
        <p:nvSpPr>
          <p:cNvPr id="25" name="Rounded Rectangle 24"/>
          <p:cNvSpPr/>
          <p:nvPr/>
        </p:nvSpPr>
        <p:spPr>
          <a:xfrm>
            <a:off x="24612600" y="6957890"/>
            <a:ext cx="10972800" cy="15896812"/>
          </a:xfrm>
          <a:prstGeom prst="roundRect">
            <a:avLst/>
          </a:prstGeom>
          <a:noFill/>
          <a:ln>
            <a:solidFill>
              <a:srgbClr val="FFD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16200000">
            <a:off x="9743317" y="12366471"/>
            <a:ext cx="5354567" cy="22707601"/>
          </a:xfrm>
          <a:prstGeom prst="roundRect">
            <a:avLst/>
          </a:prstGeom>
          <a:noFill/>
          <a:ln>
            <a:solidFill>
              <a:srgbClr val="FFD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235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Evaluating Improvement in Situation Awareness and Decision-Making Through Automation</vt:lpstr>
    </vt:vector>
  </TitlesOfParts>
  <Company>U.S.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Kathy.Zubey</dc:creator>
  <cp:lastModifiedBy>Zaroukian, Erin G.</cp:lastModifiedBy>
  <cp:revision>169</cp:revision>
  <cp:lastPrinted>2016-02-12T13:43:11Z</cp:lastPrinted>
  <dcterms:created xsi:type="dcterms:W3CDTF">2012-04-13T20:02:24Z</dcterms:created>
  <dcterms:modified xsi:type="dcterms:W3CDTF">2019-04-04T15:17:31Z</dcterms:modified>
</cp:coreProperties>
</file>