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Hubble ultra deep feed, only two stars in this entire image! The universe is filled with galaxies!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Artist conception of the Milky Way. We can see a bulge and stellar arms. MW is ~100,000 ly in diameter (~30,000 pc). Given our current technology we will never be able to see this for real… why not?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→ We are in the disk and we would have to travel far away (many 10’s of 1000’s of light years) to get this picture.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IC 2574: Irregular galaxy, M 101: Spiral galaxy,  Arp 271: Interacting galaxies, Abell 1689: Cluster of Elliptical galaxies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Galaxies are seen at many different orientations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Milky Way and Andromeda colliding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 real rotation curve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differences between these two rotation curves: Left what we think should happen with no DM, right: What we really observe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Density wave theory: stars move into and out of spiral arms.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spcBef>
                <a:spcPts val="0"/>
              </a:spcBef>
              <a:buSzPct val="100000"/>
              <a:defRPr sz="4800"/>
            </a:lvl1pPr>
            <a:lvl2pPr algn="ctr" indent="304800">
              <a:spcBef>
                <a:spcPts val="0"/>
              </a:spcBef>
              <a:buSzPct val="100000"/>
              <a:defRPr sz="4800"/>
            </a:lvl2pPr>
            <a:lvl3pPr algn="ctr" indent="304800">
              <a:spcBef>
                <a:spcPts val="0"/>
              </a:spcBef>
              <a:buSzPct val="100000"/>
              <a:defRPr sz="4800"/>
            </a:lvl3pPr>
            <a:lvl4pPr algn="ctr" indent="304800">
              <a:spcBef>
                <a:spcPts val="0"/>
              </a:spcBef>
              <a:buSzPct val="100000"/>
              <a:defRPr sz="4800"/>
            </a:lvl4pPr>
            <a:lvl5pPr algn="ctr" indent="304800">
              <a:spcBef>
                <a:spcPts val="0"/>
              </a:spcBef>
              <a:buSzPct val="100000"/>
              <a:defRPr sz="4800"/>
            </a:lvl5pPr>
            <a:lvl6pPr algn="ctr" indent="304800">
              <a:spcBef>
                <a:spcPts val="0"/>
              </a:spcBef>
              <a:buSzPct val="100000"/>
              <a:defRPr sz="4800"/>
            </a:lvl6pPr>
            <a:lvl7pPr algn="ctr" indent="304800">
              <a:spcBef>
                <a:spcPts val="0"/>
              </a:spcBef>
              <a:buSzPct val="100000"/>
              <a:defRPr sz="4800"/>
            </a:lvl7pPr>
            <a:lvl8pPr algn="ctr" indent="304800">
              <a:spcBef>
                <a:spcPts val="0"/>
              </a:spcBef>
              <a:buSzPct val="100000"/>
              <a:defRPr sz="4800"/>
            </a:lvl8pPr>
            <a:lvl9pPr algn="ctr" indent="30480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 indent="457200">
              <a:spcBef>
                <a:spcPts val="0"/>
              </a:spcBef>
              <a:defRPr/>
            </a:lvl2pPr>
            <a:lvl3pPr indent="914400">
              <a:spcBef>
                <a:spcPts val="0"/>
              </a:spcBef>
              <a:defRPr/>
            </a:lvl3pPr>
            <a:lvl4pPr indent="1371600"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indent="228600"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indent="228600"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indent="228600"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indent="228600"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indent="228600"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indent="228600"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indent="228600"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indent="228600"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6.jp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0.jp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2.jpg" Type="http://schemas.openxmlformats.org/officeDocument/2006/relationships/image" Id="rId4"/><Relationship Target="../media/image04.jpg" Type="http://schemas.openxmlformats.org/officeDocument/2006/relationships/image" Id="rId3"/><Relationship Target="../media/image08.jpg" Type="http://schemas.openxmlformats.org/officeDocument/2006/relationships/image" Id="rId6"/><Relationship Target="../media/image09.jpg" Type="http://schemas.openxmlformats.org/officeDocument/2006/relationships/image" Id="rId5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1.xml" Type="http://schemas.openxmlformats.org/officeDocument/2006/relationships/slideLayout" Id="rId1"/><Relationship Target="http://youtube.com/v/EIxwTNp38W8" Type="http://schemas.openxmlformats.org/officeDocument/2006/relationships/hyperlink" TargetMode="External" Id="rId4"/><Relationship Target="../media/image00.jpg" Type="http://schemas.openxmlformats.org/officeDocument/2006/relationships/image" Id="rId5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jp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youtube.com/v/kwFxXmOAUp0" Type="http://schemas.openxmlformats.org/officeDocument/2006/relationships/hyperlink" TargetMode="External" Id="rId4"/><Relationship Target="../media/image01.jpg" Type="http://schemas.openxmlformats.org/officeDocument/2006/relationships/image" Id="rId5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youtube.com/v/c5Us-jonCLA" Type="http://schemas.openxmlformats.org/officeDocument/2006/relationships/hyperlink" TargetMode="External" Id="rId4"/><Relationship Target="../media/image07.jpg" Type="http://schemas.openxmlformats.org/officeDocument/2006/relationships/image" Id="rId5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9" name="Shape 2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2000250"/>
            <a:ext cy="5143499" cx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4" name="Shape 3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0"/>
            <a:ext cy="2359323" cx="349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Shape 3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2114475" x="5415199"/>
            <a:ext cy="2983050" cx="37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Shape 36"/>
          <p:cNvSpPr txBox="1"/>
          <p:nvPr/>
        </p:nvSpPr>
        <p:spPr>
          <a:xfrm>
            <a:off y="254725" x="2655500"/>
            <a:ext cy="156600" cx="84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900" lang="en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IC 2574</a:t>
            </a:r>
          </a:p>
        </p:txBody>
      </p:sp>
      <p:sp>
        <p:nvSpPr>
          <p:cNvPr id="37" name="Shape 37"/>
          <p:cNvSpPr txBox="1"/>
          <p:nvPr/>
        </p:nvSpPr>
        <p:spPr>
          <a:xfrm>
            <a:off y="4705650" x="5603950"/>
            <a:ext cy="107700" cx="1136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Abell 1689</a:t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0" x="3497900"/>
            <a:ext cy="2664626" cx="4173274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hape 39"/>
          <p:cNvSpPr txBox="1"/>
          <p:nvPr/>
        </p:nvSpPr>
        <p:spPr>
          <a:xfrm>
            <a:off y="181225" x="6446525"/>
            <a:ext cy="303599" cx="1038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 101</a:t>
            </a:r>
          </a:p>
        </p:txBody>
      </p:sp>
      <p:pic>
        <p:nvPicPr>
          <p:cNvPr id="40" name="Shape 40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2205658" x="-6599"/>
            <a:ext cy="2937829" cx="3128801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 txBox="1"/>
          <p:nvPr/>
        </p:nvSpPr>
        <p:spPr>
          <a:xfrm>
            <a:off y="4749775" x="2294700"/>
            <a:ext cy="156600" cx="1195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Arp 271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8" name="Shape 4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1702075"/>
            <a:ext cy="5143499" cx="4936758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>
            <a:hlinkClick r:id="rId4"/>
          </p:cNvPr>
          <p:cNvSpPr/>
          <p:nvPr/>
        </p:nvSpPr>
        <p:spPr>
          <a:xfrm>
            <a:off y="0" x="1143000"/>
            <a:ext cy="5143500" cx="685800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60" name="Shape 6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1539727"/>
            <a:ext cy="5143499" cx="6064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>
            <a:hlinkClick r:id="rId4"/>
          </p:cNvPr>
          <p:cNvSpPr/>
          <p:nvPr/>
        </p:nvSpPr>
        <p:spPr>
          <a:xfrm>
            <a:off y="0" x="1143000"/>
            <a:ext cy="5143500" cx="685800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>
            <a:hlinkClick r:id="rId4"/>
          </p:cNvPr>
          <p:cNvSpPr/>
          <p:nvPr/>
        </p:nvSpPr>
        <p:spPr>
          <a:xfrm>
            <a:off y="857250" x="2286000"/>
            <a:ext cy="3429000" cx="457200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