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aveat"/>
      <p:regular r:id="rId14"/>
      <p:bold r:id="rId15"/>
    </p:embeddedFont>
    <p:embeddedFont>
      <p:font typeface="Caveat Medium"/>
      <p:regular r:id="rId16"/>
      <p:bold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17" Type="http://schemas.openxmlformats.org/officeDocument/2006/relationships/font" Target="fonts/CaveatMedium-bold.fntdata"/><Relationship Id="rId16" Type="http://schemas.openxmlformats.org/officeDocument/2006/relationships/font" Target="fonts/Caveat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bold.fntdata"/><Relationship Id="rId6" Type="http://schemas.openxmlformats.org/officeDocument/2006/relationships/slide" Target="slides/slide1.xml"/><Relationship Id="rId18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147439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147439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147439b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147439b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2814ea3b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2814ea3b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2814ea3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2814ea3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2814ea3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2814ea3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2814ea3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2814ea3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2814ea3b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2814ea3b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2814ea3b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2814ea3b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slide" Target="/ppt/slides/slide4.xml"/><Relationship Id="rId9" Type="http://schemas.openxmlformats.org/officeDocument/2006/relationships/slide" Target="/ppt/slides/slide2.xml"/><Relationship Id="rId5" Type="http://schemas.openxmlformats.org/officeDocument/2006/relationships/image" Target="../media/image3.png"/><Relationship Id="rId6" Type="http://schemas.openxmlformats.org/officeDocument/2006/relationships/slide" Target="/ppt/slides/slide5.xml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slide" Target="/ppt/slides/slide2.xml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-1177275"/>
            <a:ext cx="9144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3690" l="0" r="0" t="-3689"/>
          <a:stretch/>
        </p:blipFill>
        <p:spPr>
          <a:xfrm>
            <a:off x="0" y="-457675"/>
            <a:ext cx="9144001" cy="5884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89800" y="995525"/>
            <a:ext cx="13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  <a:latin typeface="Lexend"/>
                <a:ea typeface="Lexend"/>
                <a:cs typeface="Lexend"/>
                <a:sym typeface="Lexend"/>
              </a:rPr>
              <a:t>INSTRUÇÕES</a:t>
            </a:r>
            <a:endParaRPr>
              <a:solidFill>
                <a:srgbClr val="CCCCC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" name="Google Shape;57;p13">
            <a:hlinkClick action="ppaction://hlinkshowjump?jump=nextslide"/>
          </p:cNvPr>
          <p:cNvSpPr txBox="1"/>
          <p:nvPr/>
        </p:nvSpPr>
        <p:spPr>
          <a:xfrm>
            <a:off x="589800" y="539250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  <a:latin typeface="Lexend"/>
                <a:ea typeface="Lexend"/>
                <a:cs typeface="Lexend"/>
                <a:sym typeface="Lexend"/>
              </a:rPr>
              <a:t>INICIAR</a:t>
            </a:r>
            <a:endParaRPr>
              <a:solidFill>
                <a:srgbClr val="CCCCC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6475"/>
            <a:ext cx="9144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1249" y="1323100"/>
            <a:ext cx="1449450" cy="14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8200" y="2510650"/>
            <a:ext cx="640850" cy="6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6775" y="1817948"/>
            <a:ext cx="255225" cy="3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6875" y="1817948"/>
            <a:ext cx="255225" cy="3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hlinkClick action="ppaction://hlinksldjump" r:id="rId9"/>
          </p:cNvPr>
          <p:cNvSpPr/>
          <p:nvPr/>
        </p:nvSpPr>
        <p:spPr>
          <a:xfrm rot="5400000">
            <a:off x="203025" y="250665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88750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hlinkClick action="ppaction://hlinksldjump" r:id="rId4"/>
          </p:cNvPr>
          <p:cNvSpPr/>
          <p:nvPr/>
        </p:nvSpPr>
        <p:spPr>
          <a:xfrm rot="-5400000">
            <a:off x="8670975" y="25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4699" y="1640426"/>
            <a:ext cx="1314175" cy="13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647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670500" y="639788"/>
            <a:ext cx="7803000" cy="4002000"/>
          </a:xfrm>
          <a:prstGeom prst="rect">
            <a:avLst/>
          </a:prstGeom>
          <a:solidFill>
            <a:srgbClr val="1212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00" y="639800"/>
            <a:ext cx="7803001" cy="40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7875" y="-289937"/>
            <a:ext cx="5780000" cy="58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170475" y="1516400"/>
            <a:ext cx="21084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Linfoma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C81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Apendicite aguda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K35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Câncer de pulmão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C34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Granulomatose de Wegener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M31.3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Carcinoma de glândula salivar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C07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Cólica renal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N23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0550" y="-289925"/>
            <a:ext cx="5780000" cy="58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654724" y="1516400"/>
            <a:ext cx="210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Tuberculose pulmonar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A15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Diverticulite aguda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K57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Cisto branquial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Q18.0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Aspergilose pulmonar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B44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Colecistite aguda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K81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Lipoma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D17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647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670500" y="639788"/>
            <a:ext cx="7803000" cy="4002000"/>
          </a:xfrm>
          <a:prstGeom prst="rect">
            <a:avLst/>
          </a:prstGeom>
          <a:solidFill>
            <a:srgbClr val="1212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0301">
            <a:off x="7571152" y="77610"/>
            <a:ext cx="1252222" cy="109948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974250" y="1034575"/>
            <a:ext cx="719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Qual é o diagnóstico mais provável para um paciente de 45 anos que apresenta um nódulo indolor na região submandibular direita, com aumento progressivo há 6 meses? O exame de ultrassonografia mostra uma massa hipoecóica, bem delimitada, com calcificações internas e fluxo vascular periférico.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230084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230084" y="270784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26600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Linfoma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266009" y="27718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Cisto branquial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68535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685359" y="27094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685359" y="277024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Carcinoma de glândula salivar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68535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Lipoma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4" name="Google Shape;104;p17">
            <a:hlinkClick action="ppaction://hlinksldjump" r:id="rId5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>
            <a:hlinkClick action="ppaction://hlinksldjump" r:id="rId6"/>
          </p:cNvPr>
          <p:cNvSpPr/>
          <p:nvPr/>
        </p:nvSpPr>
        <p:spPr>
          <a:xfrm rot="-5400000">
            <a:off x="8670975" y="25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647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670500" y="639788"/>
            <a:ext cx="7803000" cy="4002000"/>
          </a:xfrm>
          <a:prstGeom prst="rect">
            <a:avLst/>
          </a:prstGeom>
          <a:solidFill>
            <a:srgbClr val="1212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974400" y="947063"/>
            <a:ext cx="7195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Qual é o diagnóstico mais provável para um paciente de 50 anos que apresenta tosse seca, dispneia e dor torácica há 3 semanas? O exame de radiografia de tórax mostra uma opacidade nodular no lobo superior direito, com bordas irregulares e halo de vidro fosco. O exame de tomografia computadorizada de tórax confirma a presença do nódulo e mostra também linfonodos mediastinais aumentados.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26600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266009" y="270784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126600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Granulomatose de Wegener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266009" y="27718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Tuberculose pulmonar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68535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685359" y="27094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4685359" y="277024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Câncer de pulmão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68535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Aspergilose pulmonar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0301">
            <a:off x="7571152" y="77610"/>
            <a:ext cx="1252222" cy="109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>
            <a:hlinkClick action="ppaction://hlinksldjump" r:id="rId5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>
            <a:hlinkClick action="ppaction://hlinksldjump" r:id="rId6"/>
          </p:cNvPr>
          <p:cNvSpPr/>
          <p:nvPr/>
        </p:nvSpPr>
        <p:spPr>
          <a:xfrm rot="-5400000">
            <a:off x="8670975" y="25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>
            <a:hlinkClick action="ppaction://hlinksldjump" r:id="rId7"/>
          </p:cNvPr>
          <p:cNvSpPr/>
          <p:nvPr/>
        </p:nvSpPr>
        <p:spPr>
          <a:xfrm rot="5400000">
            <a:off x="203025" y="250665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647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670500" y="639788"/>
            <a:ext cx="7803000" cy="4002000"/>
          </a:xfrm>
          <a:prstGeom prst="rect">
            <a:avLst/>
          </a:prstGeom>
          <a:solidFill>
            <a:srgbClr val="1212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974400" y="937338"/>
            <a:ext cx="719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Qual é o diagnóstico mais provável para um paciente de 40 anos que apresenta dor abdominal intensa e contínua na fossa ilíaca direita, com irradiação para a região lombar direita, associada a náuseas e vômitos? O exame de ultrassonografia de abdômen mostra uma dilatação do ureter direito, com presença de um cálculo de 5 mm no seu terço distal. O exame de urina mostra hematúria microscópica e leucocitúria.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126600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66009" y="270784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126600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Cólica renal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266009" y="27718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Colecistite aguda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8535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685359" y="27094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4685359" y="277024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Apendicite aguda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68535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Diverticulite aguda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0301">
            <a:off x="7571152" y="77610"/>
            <a:ext cx="1252222" cy="109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>
            <a:hlinkClick action="ppaction://hlinksldjump" r:id="rId5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>
            <a:hlinkClick action="ppaction://hlinksldjump" r:id="rId6"/>
          </p:cNvPr>
          <p:cNvSpPr/>
          <p:nvPr/>
        </p:nvSpPr>
        <p:spPr>
          <a:xfrm rot="5400000">
            <a:off x="203025" y="250665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450" y="-2978601"/>
            <a:ext cx="9222899" cy="922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699" y="1640426"/>
            <a:ext cx="1314175" cy="13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>
            <a:hlinkClick action="ppaction://hlinksldjump" r:id="rId5"/>
          </p:cNvPr>
          <p:cNvSpPr/>
          <p:nvPr/>
        </p:nvSpPr>
        <p:spPr>
          <a:xfrm flipH="1" rot="10800000">
            <a:off x="4207000" y="482315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