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0E88DF-FC19-1B45-B840-E492856F2501}">
          <p14:sldIdLst>
            <p14:sldId id="256"/>
            <p14:sldId id="258"/>
            <p14:sldId id="257"/>
            <p14:sldId id="259"/>
          </p14:sldIdLst>
        </p14:section>
        <p14:section name="Untitled Section" id="{359D7D6D-52E2-B84F-9EE3-4307207103CD}">
          <p14:sldIdLst>
            <p14:sldId id="260"/>
            <p14:sldId id="261"/>
            <p14:sldId id="262"/>
            <p14:sldId id="263"/>
            <p14:sldId id="264"/>
            <p14:sldId id="265"/>
            <p14:sldId id="266"/>
            <p14:sldId id="267"/>
            <p14:sldId id="268"/>
            <p14:sldId id="269"/>
            <p14:sldId id="270"/>
            <p14:sldId id="271"/>
            <p14:sldId id="273"/>
            <p14:sldId id="272"/>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8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6CF6A-3026-4544-BDFB-F065BD58E45B}" type="doc">
      <dgm:prSet loTypeId="urn:microsoft.com/office/officeart/2005/8/layout/hProcess9" loCatId="" qsTypeId="urn:microsoft.com/office/officeart/2005/8/quickstyle/simple4" qsCatId="simple" csTypeId="urn:microsoft.com/office/officeart/2005/8/colors/accent1_2" csCatId="accent1" phldr="1"/>
      <dgm:spPr/>
    </dgm:pt>
    <dgm:pt modelId="{83C6004C-6116-C34B-AF06-BE2092344A93}">
      <dgm:prSet phldrT="[Text]"/>
      <dgm:spPr/>
      <dgm:t>
        <a:bodyPr/>
        <a:lstStyle/>
        <a:p>
          <a:r>
            <a:rPr lang="en-US" dirty="0" smtClean="0"/>
            <a:t>Import Data Set</a:t>
          </a:r>
          <a:endParaRPr lang="en-US" dirty="0"/>
        </a:p>
      </dgm:t>
    </dgm:pt>
    <dgm:pt modelId="{F1F17967-DD8F-FF47-9B3A-533331D50794}" type="parTrans" cxnId="{AA3FF0B6-9ABB-2246-A886-9CC1789B6AC0}">
      <dgm:prSet/>
      <dgm:spPr/>
      <dgm:t>
        <a:bodyPr/>
        <a:lstStyle/>
        <a:p>
          <a:endParaRPr lang="en-US"/>
        </a:p>
      </dgm:t>
    </dgm:pt>
    <dgm:pt modelId="{A6918CF7-1D8D-CA46-A858-EE66BAF13EC6}" type="sibTrans" cxnId="{AA3FF0B6-9ABB-2246-A886-9CC1789B6AC0}">
      <dgm:prSet/>
      <dgm:spPr/>
      <dgm:t>
        <a:bodyPr/>
        <a:lstStyle/>
        <a:p>
          <a:endParaRPr lang="en-US"/>
        </a:p>
      </dgm:t>
    </dgm:pt>
    <dgm:pt modelId="{5B3CB405-22B2-894B-B39F-A3ACE31D836F}">
      <dgm:prSet phldrT="[Text]"/>
      <dgm:spPr/>
      <dgm:t>
        <a:bodyPr/>
        <a:lstStyle/>
        <a:p>
          <a:r>
            <a:rPr lang="en-US" dirty="0" smtClean="0"/>
            <a:t>Explore Structure</a:t>
          </a:r>
          <a:endParaRPr lang="en-US" dirty="0"/>
        </a:p>
      </dgm:t>
    </dgm:pt>
    <dgm:pt modelId="{40D67EA3-FAC1-D244-BE23-654FFE0A64DB}" type="parTrans" cxnId="{854870BB-6417-A94C-BAAD-1B2C9DFF11D1}">
      <dgm:prSet/>
      <dgm:spPr/>
      <dgm:t>
        <a:bodyPr/>
        <a:lstStyle/>
        <a:p>
          <a:endParaRPr lang="en-US"/>
        </a:p>
      </dgm:t>
    </dgm:pt>
    <dgm:pt modelId="{9917EE71-2D46-1444-A75C-5D4321B0999F}" type="sibTrans" cxnId="{854870BB-6417-A94C-BAAD-1B2C9DFF11D1}">
      <dgm:prSet/>
      <dgm:spPr/>
      <dgm:t>
        <a:bodyPr/>
        <a:lstStyle/>
        <a:p>
          <a:endParaRPr lang="en-US"/>
        </a:p>
      </dgm:t>
    </dgm:pt>
    <dgm:pt modelId="{0F3F7514-2063-E940-A00D-EFFFDAA1E78F}">
      <dgm:prSet phldrT="[Text]"/>
      <dgm:spPr/>
      <dgm:t>
        <a:bodyPr/>
        <a:lstStyle/>
        <a:p>
          <a:r>
            <a:rPr lang="en-US" dirty="0" smtClean="0"/>
            <a:t>Delete Unnecessary Columns/Rows</a:t>
          </a:r>
          <a:endParaRPr lang="en-US" dirty="0"/>
        </a:p>
      </dgm:t>
    </dgm:pt>
    <dgm:pt modelId="{23E61BD8-3096-614C-9FB5-D668D878BCCE}" type="parTrans" cxnId="{68C9593A-B367-8245-988B-7501D360F784}">
      <dgm:prSet/>
      <dgm:spPr/>
      <dgm:t>
        <a:bodyPr/>
        <a:lstStyle/>
        <a:p>
          <a:endParaRPr lang="en-US"/>
        </a:p>
      </dgm:t>
    </dgm:pt>
    <dgm:pt modelId="{933E3B5E-1C26-A141-994C-EE2FA637C04E}" type="sibTrans" cxnId="{68C9593A-B367-8245-988B-7501D360F784}">
      <dgm:prSet/>
      <dgm:spPr/>
      <dgm:t>
        <a:bodyPr/>
        <a:lstStyle/>
        <a:p>
          <a:endParaRPr lang="en-US"/>
        </a:p>
      </dgm:t>
    </dgm:pt>
    <dgm:pt modelId="{E0FCE280-5B83-5E46-9897-EAAE2C9B0F95}">
      <dgm:prSet phldrT="[Text]"/>
      <dgm:spPr/>
      <dgm:t>
        <a:bodyPr/>
        <a:lstStyle/>
        <a:p>
          <a:r>
            <a:rPr lang="en-US" dirty="0" smtClean="0"/>
            <a:t>Change Column Names</a:t>
          </a:r>
          <a:endParaRPr lang="en-US" dirty="0"/>
        </a:p>
      </dgm:t>
    </dgm:pt>
    <dgm:pt modelId="{3CB09168-5DD7-734D-8C74-A656AF8A3C93}" type="parTrans" cxnId="{387E7C6B-FF92-7C43-89DA-3BDF30CF80DE}">
      <dgm:prSet/>
      <dgm:spPr/>
      <dgm:t>
        <a:bodyPr/>
        <a:lstStyle/>
        <a:p>
          <a:endParaRPr lang="en-US"/>
        </a:p>
      </dgm:t>
    </dgm:pt>
    <dgm:pt modelId="{29BEB7C3-519C-CC45-8F6E-EA0EFB0ADADB}" type="sibTrans" cxnId="{387E7C6B-FF92-7C43-89DA-3BDF30CF80DE}">
      <dgm:prSet/>
      <dgm:spPr/>
      <dgm:t>
        <a:bodyPr/>
        <a:lstStyle/>
        <a:p>
          <a:endParaRPr lang="en-US"/>
        </a:p>
      </dgm:t>
    </dgm:pt>
    <dgm:pt modelId="{8BAECBB2-38A7-524C-B088-4E8BAE776767}">
      <dgm:prSet phldrT="[Text]"/>
      <dgm:spPr/>
      <dgm:t>
        <a:bodyPr/>
        <a:lstStyle/>
        <a:p>
          <a:r>
            <a:rPr lang="en-US" dirty="0" smtClean="0"/>
            <a:t>Transform data set to data frame</a:t>
          </a:r>
          <a:endParaRPr lang="en-US" dirty="0"/>
        </a:p>
      </dgm:t>
    </dgm:pt>
    <dgm:pt modelId="{905ECBE3-2AD9-5041-A6EF-FE40823AB9DE}" type="parTrans" cxnId="{B643114C-506F-DB44-A9DD-662C6564E5E9}">
      <dgm:prSet/>
      <dgm:spPr/>
      <dgm:t>
        <a:bodyPr/>
        <a:lstStyle/>
        <a:p>
          <a:endParaRPr lang="en-US"/>
        </a:p>
      </dgm:t>
    </dgm:pt>
    <dgm:pt modelId="{44B64E61-9DB4-DA49-B8C8-E44AFCF582D4}" type="sibTrans" cxnId="{B643114C-506F-DB44-A9DD-662C6564E5E9}">
      <dgm:prSet/>
      <dgm:spPr/>
      <dgm:t>
        <a:bodyPr/>
        <a:lstStyle/>
        <a:p>
          <a:endParaRPr lang="en-US"/>
        </a:p>
      </dgm:t>
    </dgm:pt>
    <dgm:pt modelId="{A2F94A2A-53B7-2F4C-B101-F06F25225DEF}">
      <dgm:prSet phldrT="[Text]"/>
      <dgm:spPr/>
      <dgm:t>
        <a:bodyPr/>
        <a:lstStyle/>
        <a:p>
          <a:r>
            <a:rPr lang="en-US" dirty="0" smtClean="0"/>
            <a:t>Transform columns to numeric type</a:t>
          </a:r>
          <a:endParaRPr lang="en-US" dirty="0"/>
        </a:p>
      </dgm:t>
    </dgm:pt>
    <dgm:pt modelId="{1DEC5437-114E-E94F-9BAF-7A6463A62685}" type="parTrans" cxnId="{33238A26-C7A3-7C4A-9686-CB083BBF3251}">
      <dgm:prSet/>
      <dgm:spPr/>
      <dgm:t>
        <a:bodyPr/>
        <a:lstStyle/>
        <a:p>
          <a:endParaRPr lang="en-US"/>
        </a:p>
      </dgm:t>
    </dgm:pt>
    <dgm:pt modelId="{9C4795DC-C6EC-6641-AEA8-E8E3E4D015AC}" type="sibTrans" cxnId="{33238A26-C7A3-7C4A-9686-CB083BBF3251}">
      <dgm:prSet/>
      <dgm:spPr/>
      <dgm:t>
        <a:bodyPr/>
        <a:lstStyle/>
        <a:p>
          <a:endParaRPr lang="en-US"/>
        </a:p>
      </dgm:t>
    </dgm:pt>
    <dgm:pt modelId="{1B554363-D322-8A43-A9CF-3BD671050D60}">
      <dgm:prSet phldrT="[Text]"/>
      <dgm:spPr/>
      <dgm:t>
        <a:bodyPr/>
        <a:lstStyle/>
        <a:p>
          <a:r>
            <a:rPr lang="en-US" dirty="0" smtClean="0"/>
            <a:t>Merge any duplicate values</a:t>
          </a:r>
          <a:endParaRPr lang="en-US" dirty="0"/>
        </a:p>
      </dgm:t>
    </dgm:pt>
    <dgm:pt modelId="{B30092D0-18C1-3546-9575-8DD6EB595BB7}" type="parTrans" cxnId="{42B7D3BC-CA59-3A4E-800A-A335A412A1BE}">
      <dgm:prSet/>
      <dgm:spPr/>
      <dgm:t>
        <a:bodyPr/>
        <a:lstStyle/>
        <a:p>
          <a:endParaRPr lang="en-US"/>
        </a:p>
      </dgm:t>
    </dgm:pt>
    <dgm:pt modelId="{17543F86-BADA-5844-876C-729C021C5C80}" type="sibTrans" cxnId="{42B7D3BC-CA59-3A4E-800A-A335A412A1BE}">
      <dgm:prSet/>
      <dgm:spPr/>
      <dgm:t>
        <a:bodyPr/>
        <a:lstStyle/>
        <a:p>
          <a:endParaRPr lang="en-US"/>
        </a:p>
      </dgm:t>
    </dgm:pt>
    <dgm:pt modelId="{B528A621-612D-3548-A4CB-C3CE1CB0040C}">
      <dgm:prSet phldrT="[Text]"/>
      <dgm:spPr/>
      <dgm:t>
        <a:bodyPr/>
        <a:lstStyle/>
        <a:p>
          <a:r>
            <a:rPr lang="en-US" dirty="0" smtClean="0"/>
            <a:t>Create new columns for further analysis</a:t>
          </a:r>
          <a:endParaRPr lang="en-US" dirty="0"/>
        </a:p>
      </dgm:t>
    </dgm:pt>
    <dgm:pt modelId="{A7384FFF-1765-1D43-8F17-7D2276D4021C}" type="parTrans" cxnId="{1B53355E-68ED-B349-8801-05463DC836E0}">
      <dgm:prSet/>
      <dgm:spPr/>
      <dgm:t>
        <a:bodyPr/>
        <a:lstStyle/>
        <a:p>
          <a:endParaRPr lang="en-US"/>
        </a:p>
      </dgm:t>
    </dgm:pt>
    <dgm:pt modelId="{3DB14927-CA40-8942-A682-692ADC9E4D52}" type="sibTrans" cxnId="{1B53355E-68ED-B349-8801-05463DC836E0}">
      <dgm:prSet/>
      <dgm:spPr/>
      <dgm:t>
        <a:bodyPr/>
        <a:lstStyle/>
        <a:p>
          <a:endParaRPr lang="en-US"/>
        </a:p>
      </dgm:t>
    </dgm:pt>
    <dgm:pt modelId="{B6B36760-C464-4B46-AC4A-2975DE84AEBA}" type="pres">
      <dgm:prSet presAssocID="{8746CF6A-3026-4544-BDFB-F065BD58E45B}" presName="CompostProcess" presStyleCnt="0">
        <dgm:presLayoutVars>
          <dgm:dir/>
          <dgm:resizeHandles val="exact"/>
        </dgm:presLayoutVars>
      </dgm:prSet>
      <dgm:spPr/>
    </dgm:pt>
    <dgm:pt modelId="{68A1AF26-1B98-6940-95BD-77A67317B337}" type="pres">
      <dgm:prSet presAssocID="{8746CF6A-3026-4544-BDFB-F065BD58E45B}" presName="arrow" presStyleLbl="bgShp" presStyleIdx="0" presStyleCnt="1"/>
      <dgm:spPr/>
    </dgm:pt>
    <dgm:pt modelId="{AF078824-8D08-4D43-B1BB-93E0D1DFF311}" type="pres">
      <dgm:prSet presAssocID="{8746CF6A-3026-4544-BDFB-F065BD58E45B}" presName="linearProcess" presStyleCnt="0"/>
      <dgm:spPr/>
    </dgm:pt>
    <dgm:pt modelId="{BAB0C294-F955-0F45-B0F4-9D722CFA4EEC}" type="pres">
      <dgm:prSet presAssocID="{83C6004C-6116-C34B-AF06-BE2092344A93}" presName="textNode" presStyleLbl="node1" presStyleIdx="0" presStyleCnt="8">
        <dgm:presLayoutVars>
          <dgm:bulletEnabled val="1"/>
        </dgm:presLayoutVars>
      </dgm:prSet>
      <dgm:spPr/>
      <dgm:t>
        <a:bodyPr/>
        <a:lstStyle/>
        <a:p>
          <a:endParaRPr lang="en-US"/>
        </a:p>
      </dgm:t>
    </dgm:pt>
    <dgm:pt modelId="{8D47D840-6AAA-D742-BF4C-B564E829C662}" type="pres">
      <dgm:prSet presAssocID="{A6918CF7-1D8D-CA46-A858-EE66BAF13EC6}" presName="sibTrans" presStyleCnt="0"/>
      <dgm:spPr/>
    </dgm:pt>
    <dgm:pt modelId="{6D83F8F9-6464-4748-BB2A-9A5E0E535764}" type="pres">
      <dgm:prSet presAssocID="{5B3CB405-22B2-894B-B39F-A3ACE31D836F}" presName="textNode" presStyleLbl="node1" presStyleIdx="1" presStyleCnt="8">
        <dgm:presLayoutVars>
          <dgm:bulletEnabled val="1"/>
        </dgm:presLayoutVars>
      </dgm:prSet>
      <dgm:spPr/>
      <dgm:t>
        <a:bodyPr/>
        <a:lstStyle/>
        <a:p>
          <a:endParaRPr lang="en-US"/>
        </a:p>
      </dgm:t>
    </dgm:pt>
    <dgm:pt modelId="{126F09F3-B5CD-7547-B86C-E8E6035081F0}" type="pres">
      <dgm:prSet presAssocID="{9917EE71-2D46-1444-A75C-5D4321B0999F}" presName="sibTrans" presStyleCnt="0"/>
      <dgm:spPr/>
    </dgm:pt>
    <dgm:pt modelId="{AE88DF55-E911-F048-A61D-C5333191AE88}" type="pres">
      <dgm:prSet presAssocID="{0F3F7514-2063-E940-A00D-EFFFDAA1E78F}" presName="textNode" presStyleLbl="node1" presStyleIdx="2" presStyleCnt="8">
        <dgm:presLayoutVars>
          <dgm:bulletEnabled val="1"/>
        </dgm:presLayoutVars>
      </dgm:prSet>
      <dgm:spPr/>
      <dgm:t>
        <a:bodyPr/>
        <a:lstStyle/>
        <a:p>
          <a:endParaRPr lang="en-US"/>
        </a:p>
      </dgm:t>
    </dgm:pt>
    <dgm:pt modelId="{2CE9F81B-6E86-C944-B58A-BCCA0435BCC8}" type="pres">
      <dgm:prSet presAssocID="{933E3B5E-1C26-A141-994C-EE2FA637C04E}" presName="sibTrans" presStyleCnt="0"/>
      <dgm:spPr/>
    </dgm:pt>
    <dgm:pt modelId="{A3A1D7A0-3BBF-F948-A227-F6888E46484E}" type="pres">
      <dgm:prSet presAssocID="{E0FCE280-5B83-5E46-9897-EAAE2C9B0F95}" presName="textNode" presStyleLbl="node1" presStyleIdx="3" presStyleCnt="8">
        <dgm:presLayoutVars>
          <dgm:bulletEnabled val="1"/>
        </dgm:presLayoutVars>
      </dgm:prSet>
      <dgm:spPr/>
      <dgm:t>
        <a:bodyPr/>
        <a:lstStyle/>
        <a:p>
          <a:endParaRPr lang="en-US"/>
        </a:p>
      </dgm:t>
    </dgm:pt>
    <dgm:pt modelId="{4A35641C-C347-694C-BBCD-3301BD9AD178}" type="pres">
      <dgm:prSet presAssocID="{29BEB7C3-519C-CC45-8F6E-EA0EFB0ADADB}" presName="sibTrans" presStyleCnt="0"/>
      <dgm:spPr/>
    </dgm:pt>
    <dgm:pt modelId="{B625A75A-F2C4-8143-A7D6-A46A758239D6}" type="pres">
      <dgm:prSet presAssocID="{8BAECBB2-38A7-524C-B088-4E8BAE776767}" presName="textNode" presStyleLbl="node1" presStyleIdx="4" presStyleCnt="8">
        <dgm:presLayoutVars>
          <dgm:bulletEnabled val="1"/>
        </dgm:presLayoutVars>
      </dgm:prSet>
      <dgm:spPr/>
      <dgm:t>
        <a:bodyPr/>
        <a:lstStyle/>
        <a:p>
          <a:endParaRPr lang="en-US"/>
        </a:p>
      </dgm:t>
    </dgm:pt>
    <dgm:pt modelId="{4450E59F-7E85-A149-868A-FC2582285AE9}" type="pres">
      <dgm:prSet presAssocID="{44B64E61-9DB4-DA49-B8C8-E44AFCF582D4}" presName="sibTrans" presStyleCnt="0"/>
      <dgm:spPr/>
    </dgm:pt>
    <dgm:pt modelId="{3AC0B85F-64BC-4D4B-B768-F871DDECABA2}" type="pres">
      <dgm:prSet presAssocID="{A2F94A2A-53B7-2F4C-B101-F06F25225DEF}" presName="textNode" presStyleLbl="node1" presStyleIdx="5" presStyleCnt="8">
        <dgm:presLayoutVars>
          <dgm:bulletEnabled val="1"/>
        </dgm:presLayoutVars>
      </dgm:prSet>
      <dgm:spPr/>
      <dgm:t>
        <a:bodyPr/>
        <a:lstStyle/>
        <a:p>
          <a:endParaRPr lang="en-US"/>
        </a:p>
      </dgm:t>
    </dgm:pt>
    <dgm:pt modelId="{7CFADDA5-5B06-574B-BC33-312148A11E16}" type="pres">
      <dgm:prSet presAssocID="{9C4795DC-C6EC-6641-AEA8-E8E3E4D015AC}" presName="sibTrans" presStyleCnt="0"/>
      <dgm:spPr/>
    </dgm:pt>
    <dgm:pt modelId="{4E33B043-622B-0A47-A5E1-64C41A0FA98B}" type="pres">
      <dgm:prSet presAssocID="{1B554363-D322-8A43-A9CF-3BD671050D60}" presName="textNode" presStyleLbl="node1" presStyleIdx="6" presStyleCnt="8">
        <dgm:presLayoutVars>
          <dgm:bulletEnabled val="1"/>
        </dgm:presLayoutVars>
      </dgm:prSet>
      <dgm:spPr/>
      <dgm:t>
        <a:bodyPr/>
        <a:lstStyle/>
        <a:p>
          <a:endParaRPr lang="en-US"/>
        </a:p>
      </dgm:t>
    </dgm:pt>
    <dgm:pt modelId="{6C69CA52-A718-FA49-B721-E524C875CD3F}" type="pres">
      <dgm:prSet presAssocID="{17543F86-BADA-5844-876C-729C021C5C80}" presName="sibTrans" presStyleCnt="0"/>
      <dgm:spPr/>
    </dgm:pt>
    <dgm:pt modelId="{A46009F0-452E-BD43-BC4C-172D3A017170}" type="pres">
      <dgm:prSet presAssocID="{B528A621-612D-3548-A4CB-C3CE1CB0040C}" presName="textNode" presStyleLbl="node1" presStyleIdx="7" presStyleCnt="8">
        <dgm:presLayoutVars>
          <dgm:bulletEnabled val="1"/>
        </dgm:presLayoutVars>
      </dgm:prSet>
      <dgm:spPr/>
      <dgm:t>
        <a:bodyPr/>
        <a:lstStyle/>
        <a:p>
          <a:endParaRPr lang="en-US"/>
        </a:p>
      </dgm:t>
    </dgm:pt>
  </dgm:ptLst>
  <dgm:cxnLst>
    <dgm:cxn modelId="{387E7C6B-FF92-7C43-89DA-3BDF30CF80DE}" srcId="{8746CF6A-3026-4544-BDFB-F065BD58E45B}" destId="{E0FCE280-5B83-5E46-9897-EAAE2C9B0F95}" srcOrd="3" destOrd="0" parTransId="{3CB09168-5DD7-734D-8C74-A656AF8A3C93}" sibTransId="{29BEB7C3-519C-CC45-8F6E-EA0EFB0ADADB}"/>
    <dgm:cxn modelId="{854870BB-6417-A94C-BAAD-1B2C9DFF11D1}" srcId="{8746CF6A-3026-4544-BDFB-F065BD58E45B}" destId="{5B3CB405-22B2-894B-B39F-A3ACE31D836F}" srcOrd="1" destOrd="0" parTransId="{40D67EA3-FAC1-D244-BE23-654FFE0A64DB}" sibTransId="{9917EE71-2D46-1444-A75C-5D4321B0999F}"/>
    <dgm:cxn modelId="{D585B880-117D-9546-ACCF-09AD08E26F45}" type="presOf" srcId="{A2F94A2A-53B7-2F4C-B101-F06F25225DEF}" destId="{3AC0B85F-64BC-4D4B-B768-F871DDECABA2}" srcOrd="0" destOrd="0" presId="urn:microsoft.com/office/officeart/2005/8/layout/hProcess9"/>
    <dgm:cxn modelId="{72D81AEF-CCD5-1048-8333-5CA707773E50}" type="presOf" srcId="{E0FCE280-5B83-5E46-9897-EAAE2C9B0F95}" destId="{A3A1D7A0-3BBF-F948-A227-F6888E46484E}" srcOrd="0" destOrd="0" presId="urn:microsoft.com/office/officeart/2005/8/layout/hProcess9"/>
    <dgm:cxn modelId="{33238A26-C7A3-7C4A-9686-CB083BBF3251}" srcId="{8746CF6A-3026-4544-BDFB-F065BD58E45B}" destId="{A2F94A2A-53B7-2F4C-B101-F06F25225DEF}" srcOrd="5" destOrd="0" parTransId="{1DEC5437-114E-E94F-9BAF-7A6463A62685}" sibTransId="{9C4795DC-C6EC-6641-AEA8-E8E3E4D015AC}"/>
    <dgm:cxn modelId="{3AA6BE6B-B0BF-EB47-A239-B1410CBEC532}" type="presOf" srcId="{8746CF6A-3026-4544-BDFB-F065BD58E45B}" destId="{B6B36760-C464-4B46-AC4A-2975DE84AEBA}" srcOrd="0" destOrd="0" presId="urn:microsoft.com/office/officeart/2005/8/layout/hProcess9"/>
    <dgm:cxn modelId="{AA3FF0B6-9ABB-2246-A886-9CC1789B6AC0}" srcId="{8746CF6A-3026-4544-BDFB-F065BD58E45B}" destId="{83C6004C-6116-C34B-AF06-BE2092344A93}" srcOrd="0" destOrd="0" parTransId="{F1F17967-DD8F-FF47-9B3A-533331D50794}" sibTransId="{A6918CF7-1D8D-CA46-A858-EE66BAF13EC6}"/>
    <dgm:cxn modelId="{42B7D3BC-CA59-3A4E-800A-A335A412A1BE}" srcId="{8746CF6A-3026-4544-BDFB-F065BD58E45B}" destId="{1B554363-D322-8A43-A9CF-3BD671050D60}" srcOrd="6" destOrd="0" parTransId="{B30092D0-18C1-3546-9575-8DD6EB595BB7}" sibTransId="{17543F86-BADA-5844-876C-729C021C5C80}"/>
    <dgm:cxn modelId="{B643114C-506F-DB44-A9DD-662C6564E5E9}" srcId="{8746CF6A-3026-4544-BDFB-F065BD58E45B}" destId="{8BAECBB2-38A7-524C-B088-4E8BAE776767}" srcOrd="4" destOrd="0" parTransId="{905ECBE3-2AD9-5041-A6EF-FE40823AB9DE}" sibTransId="{44B64E61-9DB4-DA49-B8C8-E44AFCF582D4}"/>
    <dgm:cxn modelId="{650B6CB3-9553-4444-A2C6-C808B043A168}" type="presOf" srcId="{8BAECBB2-38A7-524C-B088-4E8BAE776767}" destId="{B625A75A-F2C4-8143-A7D6-A46A758239D6}" srcOrd="0" destOrd="0" presId="urn:microsoft.com/office/officeart/2005/8/layout/hProcess9"/>
    <dgm:cxn modelId="{5407DC70-D719-7140-9A76-B97DECCB3C0B}" type="presOf" srcId="{1B554363-D322-8A43-A9CF-3BD671050D60}" destId="{4E33B043-622B-0A47-A5E1-64C41A0FA98B}" srcOrd="0" destOrd="0" presId="urn:microsoft.com/office/officeart/2005/8/layout/hProcess9"/>
    <dgm:cxn modelId="{1B53355E-68ED-B349-8801-05463DC836E0}" srcId="{8746CF6A-3026-4544-BDFB-F065BD58E45B}" destId="{B528A621-612D-3548-A4CB-C3CE1CB0040C}" srcOrd="7" destOrd="0" parTransId="{A7384FFF-1765-1D43-8F17-7D2276D4021C}" sibTransId="{3DB14927-CA40-8942-A682-692ADC9E4D52}"/>
    <dgm:cxn modelId="{B13E299A-F375-8448-893C-6E87C3412090}" type="presOf" srcId="{0F3F7514-2063-E940-A00D-EFFFDAA1E78F}" destId="{AE88DF55-E911-F048-A61D-C5333191AE88}" srcOrd="0" destOrd="0" presId="urn:microsoft.com/office/officeart/2005/8/layout/hProcess9"/>
    <dgm:cxn modelId="{5DD6134F-C4D3-CF4D-8D38-ECFFEAB25218}" type="presOf" srcId="{5B3CB405-22B2-894B-B39F-A3ACE31D836F}" destId="{6D83F8F9-6464-4748-BB2A-9A5E0E535764}" srcOrd="0" destOrd="0" presId="urn:microsoft.com/office/officeart/2005/8/layout/hProcess9"/>
    <dgm:cxn modelId="{68C9593A-B367-8245-988B-7501D360F784}" srcId="{8746CF6A-3026-4544-BDFB-F065BD58E45B}" destId="{0F3F7514-2063-E940-A00D-EFFFDAA1E78F}" srcOrd="2" destOrd="0" parTransId="{23E61BD8-3096-614C-9FB5-D668D878BCCE}" sibTransId="{933E3B5E-1C26-A141-994C-EE2FA637C04E}"/>
    <dgm:cxn modelId="{DBC9A60E-7BB4-D540-9BB7-BB809F0B005E}" type="presOf" srcId="{83C6004C-6116-C34B-AF06-BE2092344A93}" destId="{BAB0C294-F955-0F45-B0F4-9D722CFA4EEC}" srcOrd="0" destOrd="0" presId="urn:microsoft.com/office/officeart/2005/8/layout/hProcess9"/>
    <dgm:cxn modelId="{74E43614-BDEF-9240-A603-1134F2E2ACD0}" type="presOf" srcId="{B528A621-612D-3548-A4CB-C3CE1CB0040C}" destId="{A46009F0-452E-BD43-BC4C-172D3A017170}" srcOrd="0" destOrd="0" presId="urn:microsoft.com/office/officeart/2005/8/layout/hProcess9"/>
    <dgm:cxn modelId="{B5F31F2E-9162-0242-8308-AC11B97EDE3E}" type="presParOf" srcId="{B6B36760-C464-4B46-AC4A-2975DE84AEBA}" destId="{68A1AF26-1B98-6940-95BD-77A67317B337}" srcOrd="0" destOrd="0" presId="urn:microsoft.com/office/officeart/2005/8/layout/hProcess9"/>
    <dgm:cxn modelId="{9B55CC7D-3D73-6C45-A4CE-7EE616A157EF}" type="presParOf" srcId="{B6B36760-C464-4B46-AC4A-2975DE84AEBA}" destId="{AF078824-8D08-4D43-B1BB-93E0D1DFF311}" srcOrd="1" destOrd="0" presId="urn:microsoft.com/office/officeart/2005/8/layout/hProcess9"/>
    <dgm:cxn modelId="{8EB054D7-4629-A04E-8714-C4405E69010A}" type="presParOf" srcId="{AF078824-8D08-4D43-B1BB-93E0D1DFF311}" destId="{BAB0C294-F955-0F45-B0F4-9D722CFA4EEC}" srcOrd="0" destOrd="0" presId="urn:microsoft.com/office/officeart/2005/8/layout/hProcess9"/>
    <dgm:cxn modelId="{D92C0B53-D170-284B-9BF1-4966D69EDD9F}" type="presParOf" srcId="{AF078824-8D08-4D43-B1BB-93E0D1DFF311}" destId="{8D47D840-6AAA-D742-BF4C-B564E829C662}" srcOrd="1" destOrd="0" presId="urn:microsoft.com/office/officeart/2005/8/layout/hProcess9"/>
    <dgm:cxn modelId="{C841ED45-1E1C-B849-92B8-4E7997DCF204}" type="presParOf" srcId="{AF078824-8D08-4D43-B1BB-93E0D1DFF311}" destId="{6D83F8F9-6464-4748-BB2A-9A5E0E535764}" srcOrd="2" destOrd="0" presId="urn:microsoft.com/office/officeart/2005/8/layout/hProcess9"/>
    <dgm:cxn modelId="{42C34D66-C2C8-8840-BACB-7A4F8C0FE369}" type="presParOf" srcId="{AF078824-8D08-4D43-B1BB-93E0D1DFF311}" destId="{126F09F3-B5CD-7547-B86C-E8E6035081F0}" srcOrd="3" destOrd="0" presId="urn:microsoft.com/office/officeart/2005/8/layout/hProcess9"/>
    <dgm:cxn modelId="{62E72F2D-C78B-DE48-B656-C9D547F4034C}" type="presParOf" srcId="{AF078824-8D08-4D43-B1BB-93E0D1DFF311}" destId="{AE88DF55-E911-F048-A61D-C5333191AE88}" srcOrd="4" destOrd="0" presId="urn:microsoft.com/office/officeart/2005/8/layout/hProcess9"/>
    <dgm:cxn modelId="{CEE362AA-8F8C-A44D-BB94-92F03BAD41D1}" type="presParOf" srcId="{AF078824-8D08-4D43-B1BB-93E0D1DFF311}" destId="{2CE9F81B-6E86-C944-B58A-BCCA0435BCC8}" srcOrd="5" destOrd="0" presId="urn:microsoft.com/office/officeart/2005/8/layout/hProcess9"/>
    <dgm:cxn modelId="{B35EA01A-8D17-E540-88B3-581984505EB5}" type="presParOf" srcId="{AF078824-8D08-4D43-B1BB-93E0D1DFF311}" destId="{A3A1D7A0-3BBF-F948-A227-F6888E46484E}" srcOrd="6" destOrd="0" presId="urn:microsoft.com/office/officeart/2005/8/layout/hProcess9"/>
    <dgm:cxn modelId="{92389D4F-4A54-AF4D-887C-6ACB5C77CAC9}" type="presParOf" srcId="{AF078824-8D08-4D43-B1BB-93E0D1DFF311}" destId="{4A35641C-C347-694C-BBCD-3301BD9AD178}" srcOrd="7" destOrd="0" presId="urn:microsoft.com/office/officeart/2005/8/layout/hProcess9"/>
    <dgm:cxn modelId="{5DBD9EDC-B3B5-5845-97F8-657B42D42DE1}" type="presParOf" srcId="{AF078824-8D08-4D43-B1BB-93E0D1DFF311}" destId="{B625A75A-F2C4-8143-A7D6-A46A758239D6}" srcOrd="8" destOrd="0" presId="urn:microsoft.com/office/officeart/2005/8/layout/hProcess9"/>
    <dgm:cxn modelId="{944650D5-8B9A-2B48-B7A9-4367E9DDFC29}" type="presParOf" srcId="{AF078824-8D08-4D43-B1BB-93E0D1DFF311}" destId="{4450E59F-7E85-A149-868A-FC2582285AE9}" srcOrd="9" destOrd="0" presId="urn:microsoft.com/office/officeart/2005/8/layout/hProcess9"/>
    <dgm:cxn modelId="{DEBC8DE0-2410-6849-B518-C46F2C1DC724}" type="presParOf" srcId="{AF078824-8D08-4D43-B1BB-93E0D1DFF311}" destId="{3AC0B85F-64BC-4D4B-B768-F871DDECABA2}" srcOrd="10" destOrd="0" presId="urn:microsoft.com/office/officeart/2005/8/layout/hProcess9"/>
    <dgm:cxn modelId="{AD8EBC80-43EE-B14B-9DFD-AA65298EC2E3}" type="presParOf" srcId="{AF078824-8D08-4D43-B1BB-93E0D1DFF311}" destId="{7CFADDA5-5B06-574B-BC33-312148A11E16}" srcOrd="11" destOrd="0" presId="urn:microsoft.com/office/officeart/2005/8/layout/hProcess9"/>
    <dgm:cxn modelId="{B93F8D7F-BE21-D048-B7DF-BB38F1204272}" type="presParOf" srcId="{AF078824-8D08-4D43-B1BB-93E0D1DFF311}" destId="{4E33B043-622B-0A47-A5E1-64C41A0FA98B}" srcOrd="12" destOrd="0" presId="urn:microsoft.com/office/officeart/2005/8/layout/hProcess9"/>
    <dgm:cxn modelId="{166AB93B-B766-FC4B-BE83-9509FE932B8A}" type="presParOf" srcId="{AF078824-8D08-4D43-B1BB-93E0D1DFF311}" destId="{6C69CA52-A718-FA49-B721-E524C875CD3F}" srcOrd="13" destOrd="0" presId="urn:microsoft.com/office/officeart/2005/8/layout/hProcess9"/>
    <dgm:cxn modelId="{9EE85C82-4151-824B-895A-346E74A9CC98}" type="presParOf" srcId="{AF078824-8D08-4D43-B1BB-93E0D1DFF311}" destId="{A46009F0-452E-BD43-BC4C-172D3A017170}"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AF26-1B98-6940-95BD-77A67317B337}">
      <dsp:nvSpPr>
        <dsp:cNvPr id="0" name=""/>
        <dsp:cNvSpPr/>
      </dsp:nvSpPr>
      <dsp:spPr>
        <a:xfrm>
          <a:off x="589575" y="0"/>
          <a:ext cx="6681855" cy="4488313"/>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AB0C294-F955-0F45-B0F4-9D722CFA4EEC}">
      <dsp:nvSpPr>
        <dsp:cNvPr id="0" name=""/>
        <dsp:cNvSpPr/>
      </dsp:nvSpPr>
      <dsp:spPr>
        <a:xfrm>
          <a:off x="311"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Import Data Set</a:t>
          </a:r>
          <a:endParaRPr lang="en-US" sz="1100" kern="1200" dirty="0"/>
        </a:p>
      </dsp:txBody>
      <dsp:txXfrm>
        <a:off x="46265" y="1392447"/>
        <a:ext cx="849455" cy="1703417"/>
      </dsp:txXfrm>
    </dsp:sp>
    <dsp:sp modelId="{6D83F8F9-6464-4748-BB2A-9A5E0E535764}">
      <dsp:nvSpPr>
        <dsp:cNvPr id="0" name=""/>
        <dsp:cNvSpPr/>
      </dsp:nvSpPr>
      <dsp:spPr>
        <a:xfrm>
          <a:off x="988743"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Explore Structure</a:t>
          </a:r>
          <a:endParaRPr lang="en-US" sz="1100" kern="1200" dirty="0"/>
        </a:p>
      </dsp:txBody>
      <dsp:txXfrm>
        <a:off x="1034697" y="1392447"/>
        <a:ext cx="849455" cy="1703417"/>
      </dsp:txXfrm>
    </dsp:sp>
    <dsp:sp modelId="{AE88DF55-E911-F048-A61D-C5333191AE88}">
      <dsp:nvSpPr>
        <dsp:cNvPr id="0" name=""/>
        <dsp:cNvSpPr/>
      </dsp:nvSpPr>
      <dsp:spPr>
        <a:xfrm>
          <a:off x="1977174"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Delete Unnecessary Columns/Rows</a:t>
          </a:r>
          <a:endParaRPr lang="en-US" sz="1100" kern="1200" dirty="0"/>
        </a:p>
      </dsp:txBody>
      <dsp:txXfrm>
        <a:off x="2023128" y="1392447"/>
        <a:ext cx="849455" cy="1703417"/>
      </dsp:txXfrm>
    </dsp:sp>
    <dsp:sp modelId="{A3A1D7A0-3BBF-F948-A227-F6888E46484E}">
      <dsp:nvSpPr>
        <dsp:cNvPr id="0" name=""/>
        <dsp:cNvSpPr/>
      </dsp:nvSpPr>
      <dsp:spPr>
        <a:xfrm>
          <a:off x="2965606"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Change Column Names</a:t>
          </a:r>
          <a:endParaRPr lang="en-US" sz="1100" kern="1200" dirty="0"/>
        </a:p>
      </dsp:txBody>
      <dsp:txXfrm>
        <a:off x="3011560" y="1392447"/>
        <a:ext cx="849455" cy="1703417"/>
      </dsp:txXfrm>
    </dsp:sp>
    <dsp:sp modelId="{B625A75A-F2C4-8143-A7D6-A46A758239D6}">
      <dsp:nvSpPr>
        <dsp:cNvPr id="0" name=""/>
        <dsp:cNvSpPr/>
      </dsp:nvSpPr>
      <dsp:spPr>
        <a:xfrm>
          <a:off x="3954037"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Transform data set to data frame</a:t>
          </a:r>
          <a:endParaRPr lang="en-US" sz="1100" kern="1200" dirty="0"/>
        </a:p>
      </dsp:txBody>
      <dsp:txXfrm>
        <a:off x="3999991" y="1392447"/>
        <a:ext cx="849455" cy="1703417"/>
      </dsp:txXfrm>
    </dsp:sp>
    <dsp:sp modelId="{3AC0B85F-64BC-4D4B-B768-F871DDECABA2}">
      <dsp:nvSpPr>
        <dsp:cNvPr id="0" name=""/>
        <dsp:cNvSpPr/>
      </dsp:nvSpPr>
      <dsp:spPr>
        <a:xfrm>
          <a:off x="4942469"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Transform columns to numeric type</a:t>
          </a:r>
          <a:endParaRPr lang="en-US" sz="1100" kern="1200" dirty="0"/>
        </a:p>
      </dsp:txBody>
      <dsp:txXfrm>
        <a:off x="4988423" y="1392447"/>
        <a:ext cx="849455" cy="1703417"/>
      </dsp:txXfrm>
    </dsp:sp>
    <dsp:sp modelId="{4E33B043-622B-0A47-A5E1-64C41A0FA98B}">
      <dsp:nvSpPr>
        <dsp:cNvPr id="0" name=""/>
        <dsp:cNvSpPr/>
      </dsp:nvSpPr>
      <dsp:spPr>
        <a:xfrm>
          <a:off x="5930900"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Merge any duplicate values</a:t>
          </a:r>
          <a:endParaRPr lang="en-US" sz="1100" kern="1200" dirty="0"/>
        </a:p>
      </dsp:txBody>
      <dsp:txXfrm>
        <a:off x="5976854" y="1392447"/>
        <a:ext cx="849455" cy="1703417"/>
      </dsp:txXfrm>
    </dsp:sp>
    <dsp:sp modelId="{A46009F0-452E-BD43-BC4C-172D3A017170}">
      <dsp:nvSpPr>
        <dsp:cNvPr id="0" name=""/>
        <dsp:cNvSpPr/>
      </dsp:nvSpPr>
      <dsp:spPr>
        <a:xfrm>
          <a:off x="6919331" y="1346493"/>
          <a:ext cx="941363" cy="179532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Create new columns for further analysis</a:t>
          </a:r>
          <a:endParaRPr lang="en-US" sz="1100" kern="1200" dirty="0"/>
        </a:p>
      </dsp:txBody>
      <dsp:txXfrm>
        <a:off x="6965285" y="1392447"/>
        <a:ext cx="849455" cy="17034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01B765-0375-F243-84B1-93AA3D69B6EA}"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412111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1B765-0375-F243-84B1-93AA3D69B6EA}"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298255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1B765-0375-F243-84B1-93AA3D69B6EA}"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145150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1B765-0375-F243-84B1-93AA3D69B6EA}"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387540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01B765-0375-F243-84B1-93AA3D69B6EA}"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412672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01B765-0375-F243-84B1-93AA3D69B6EA}" type="datetimeFigureOut">
              <a:rPr lang="en-US" smtClean="0"/>
              <a:t>10/14/17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103441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01B765-0375-F243-84B1-93AA3D69B6EA}" type="datetimeFigureOut">
              <a:rPr lang="en-US" smtClean="0"/>
              <a:t>10/14/17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359403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01B765-0375-F243-84B1-93AA3D69B6EA}" type="datetimeFigureOut">
              <a:rPr lang="en-US" smtClean="0"/>
              <a:t>10/14/17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721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1B765-0375-F243-84B1-93AA3D69B6EA}" type="datetimeFigureOut">
              <a:rPr lang="en-US" smtClean="0"/>
              <a:t>10/14/17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327877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1B765-0375-F243-84B1-93AA3D69B6EA}" type="datetimeFigureOut">
              <a:rPr lang="en-US" smtClean="0"/>
              <a:t>10/14/17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298857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1B765-0375-F243-84B1-93AA3D69B6EA}" type="datetimeFigureOut">
              <a:rPr lang="en-US" smtClean="0"/>
              <a:t>10/14/17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65E09-9C14-7444-9AEB-04B27E8D5B44}" type="slidenum">
              <a:rPr lang="en-US" smtClean="0"/>
              <a:t>‹#›</a:t>
            </a:fld>
            <a:endParaRPr lang="en-US"/>
          </a:p>
        </p:txBody>
      </p:sp>
    </p:spTree>
    <p:extLst>
      <p:ext uri="{BB962C8B-B14F-4D97-AF65-F5344CB8AC3E}">
        <p14:creationId xmlns:p14="http://schemas.microsoft.com/office/powerpoint/2010/main" val="26615956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1B765-0375-F243-84B1-93AA3D69B6EA}" type="datetimeFigureOut">
              <a:rPr lang="en-US" smtClean="0"/>
              <a:t>10/14/17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65E09-9C14-7444-9AEB-04B27E8D5B44}" type="slidenum">
              <a:rPr lang="en-US" smtClean="0"/>
              <a:t>‹#›</a:t>
            </a:fld>
            <a:endParaRPr lang="en-US"/>
          </a:p>
        </p:txBody>
      </p:sp>
    </p:spTree>
    <p:extLst>
      <p:ext uri="{BB962C8B-B14F-4D97-AF65-F5344CB8AC3E}">
        <p14:creationId xmlns:p14="http://schemas.microsoft.com/office/powerpoint/2010/main" val="3291405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Springboard Foundations of Data </a:t>
            </a:r>
            <a:r>
              <a:rPr lang="en-US" dirty="0" smtClean="0"/>
              <a:t>Science Final Presentation</a:t>
            </a:r>
            <a:endParaRPr lang="en-US" dirty="0"/>
          </a:p>
        </p:txBody>
      </p:sp>
      <p:sp>
        <p:nvSpPr>
          <p:cNvPr id="3" name="Subtitle 2"/>
          <p:cNvSpPr>
            <a:spLocks noGrp="1"/>
          </p:cNvSpPr>
          <p:nvPr>
            <p:ph type="subTitle" idx="1"/>
          </p:nvPr>
        </p:nvSpPr>
        <p:spPr/>
        <p:txBody>
          <a:bodyPr>
            <a:normAutofit/>
          </a:bodyPr>
          <a:lstStyle/>
          <a:p>
            <a:r>
              <a:rPr lang="en-US" dirty="0" err="1" smtClean="0">
                <a:solidFill>
                  <a:srgbClr val="C00000"/>
                </a:solidFill>
              </a:rPr>
              <a:t>Eitan</a:t>
            </a:r>
            <a:r>
              <a:rPr lang="en-US" dirty="0" smtClean="0">
                <a:solidFill>
                  <a:srgbClr val="C00000"/>
                </a:solidFill>
              </a:rPr>
              <a:t> Boral</a:t>
            </a:r>
          </a:p>
          <a:p>
            <a:endParaRPr lang="en-US" dirty="0" smtClean="0">
              <a:solidFill>
                <a:srgbClr val="C00000"/>
              </a:solidFill>
            </a:endParaRPr>
          </a:p>
          <a:p>
            <a:endParaRPr lang="en-US" dirty="0"/>
          </a:p>
        </p:txBody>
      </p:sp>
    </p:spTree>
    <p:extLst>
      <p:ext uri="{BB962C8B-B14F-4D97-AF65-F5344CB8AC3E}">
        <p14:creationId xmlns:p14="http://schemas.microsoft.com/office/powerpoint/2010/main" val="54141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(Gender)</a:t>
            </a:r>
          </a:p>
          <a:p>
            <a:pPr marL="0" indent="0">
              <a:buNone/>
            </a:pPr>
            <a:endParaRPr lang="en-US" dirty="0" smtClean="0"/>
          </a:p>
        </p:txBody>
      </p:sp>
      <p:pic>
        <p:nvPicPr>
          <p:cNvPr id="4" name="Picture 3" descr="Gen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04" y="1836236"/>
            <a:ext cx="5237051" cy="4494874"/>
          </a:xfrm>
          <a:prstGeom prst="rect">
            <a:avLst/>
          </a:prstGeom>
        </p:spPr>
      </p:pic>
      <p:sp>
        <p:nvSpPr>
          <p:cNvPr id="5" name="TextBox 4"/>
          <p:cNvSpPr txBox="1"/>
          <p:nvPr/>
        </p:nvSpPr>
        <p:spPr>
          <a:xfrm>
            <a:off x="1252956" y="3174804"/>
            <a:ext cx="450664" cy="276999"/>
          </a:xfrm>
          <a:prstGeom prst="rect">
            <a:avLst/>
          </a:prstGeom>
          <a:noFill/>
        </p:spPr>
        <p:txBody>
          <a:bodyPr wrap="none" rtlCol="0">
            <a:spAutoFit/>
          </a:bodyPr>
          <a:lstStyle/>
          <a:p>
            <a:r>
              <a:rPr lang="en-US" sz="1200" dirty="0" smtClean="0"/>
              <a:t>76%</a:t>
            </a:r>
            <a:endParaRPr lang="en-US" sz="1200" dirty="0"/>
          </a:p>
        </p:txBody>
      </p:sp>
      <p:sp>
        <p:nvSpPr>
          <p:cNvPr id="6" name="TextBox 5"/>
          <p:cNvSpPr txBox="1"/>
          <p:nvPr/>
        </p:nvSpPr>
        <p:spPr>
          <a:xfrm>
            <a:off x="1903112" y="4700084"/>
            <a:ext cx="450664" cy="276999"/>
          </a:xfrm>
          <a:prstGeom prst="rect">
            <a:avLst/>
          </a:prstGeom>
          <a:noFill/>
        </p:spPr>
        <p:txBody>
          <a:bodyPr wrap="none" rtlCol="0">
            <a:spAutoFit/>
          </a:bodyPr>
          <a:lstStyle/>
          <a:p>
            <a:r>
              <a:rPr lang="en-US" sz="1200" dirty="0" smtClean="0"/>
              <a:t>24%</a:t>
            </a:r>
            <a:endParaRPr lang="en-US" sz="1200" dirty="0"/>
          </a:p>
        </p:txBody>
      </p:sp>
      <p:sp>
        <p:nvSpPr>
          <p:cNvPr id="7" name="TextBox 6"/>
          <p:cNvSpPr txBox="1"/>
          <p:nvPr/>
        </p:nvSpPr>
        <p:spPr>
          <a:xfrm>
            <a:off x="2726984" y="1868519"/>
            <a:ext cx="450664" cy="276999"/>
          </a:xfrm>
          <a:prstGeom prst="rect">
            <a:avLst/>
          </a:prstGeom>
          <a:noFill/>
        </p:spPr>
        <p:txBody>
          <a:bodyPr wrap="none" rtlCol="0">
            <a:spAutoFit/>
          </a:bodyPr>
          <a:lstStyle/>
          <a:p>
            <a:r>
              <a:rPr lang="en-US" sz="1200" dirty="0" smtClean="0"/>
              <a:t>79%</a:t>
            </a:r>
            <a:endParaRPr lang="en-US" sz="1200" dirty="0"/>
          </a:p>
        </p:txBody>
      </p:sp>
      <p:sp>
        <p:nvSpPr>
          <p:cNvPr id="8" name="TextBox 7"/>
          <p:cNvSpPr txBox="1"/>
          <p:nvPr/>
        </p:nvSpPr>
        <p:spPr>
          <a:xfrm>
            <a:off x="3342812" y="4509264"/>
            <a:ext cx="450664" cy="276999"/>
          </a:xfrm>
          <a:prstGeom prst="rect">
            <a:avLst/>
          </a:prstGeom>
          <a:noFill/>
        </p:spPr>
        <p:txBody>
          <a:bodyPr wrap="none" rtlCol="0">
            <a:spAutoFit/>
          </a:bodyPr>
          <a:lstStyle/>
          <a:p>
            <a:r>
              <a:rPr lang="en-US" sz="1200" dirty="0" smtClean="0"/>
              <a:t>21%</a:t>
            </a:r>
            <a:endParaRPr lang="en-US" sz="1200" dirty="0"/>
          </a:p>
        </p:txBody>
      </p:sp>
      <p:sp>
        <p:nvSpPr>
          <p:cNvPr id="9" name="TextBox 8"/>
          <p:cNvSpPr txBox="1"/>
          <p:nvPr/>
        </p:nvSpPr>
        <p:spPr>
          <a:xfrm>
            <a:off x="6065034" y="1826757"/>
            <a:ext cx="2621766" cy="646331"/>
          </a:xfrm>
          <a:prstGeom prst="rect">
            <a:avLst/>
          </a:prstGeom>
          <a:noFill/>
        </p:spPr>
        <p:txBody>
          <a:bodyPr wrap="square" rtlCol="0">
            <a:spAutoFit/>
          </a:bodyPr>
          <a:lstStyle/>
          <a:p>
            <a:r>
              <a:rPr lang="en-US" dirty="0" smtClean="0"/>
              <a:t>Men have a higher default rate than women.</a:t>
            </a:r>
            <a:endParaRPr lang="en-US" dirty="0"/>
          </a:p>
        </p:txBody>
      </p:sp>
    </p:spTree>
    <p:extLst>
      <p:ext uri="{BB962C8B-B14F-4D97-AF65-F5344CB8AC3E}">
        <p14:creationId xmlns:p14="http://schemas.microsoft.com/office/powerpoint/2010/main" val="42434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(Marriage)</a:t>
            </a:r>
          </a:p>
          <a:p>
            <a:pPr marL="0" indent="0">
              <a:buNone/>
            </a:pPr>
            <a:endParaRPr lang="en-US" dirty="0" smtClean="0"/>
          </a:p>
        </p:txBody>
      </p:sp>
      <p:pic>
        <p:nvPicPr>
          <p:cNvPr id="4" name="Picture 3" descr="Marri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60" y="1750430"/>
            <a:ext cx="5177067" cy="4443391"/>
          </a:xfrm>
          <a:prstGeom prst="rect">
            <a:avLst/>
          </a:prstGeom>
        </p:spPr>
      </p:pic>
      <p:sp>
        <p:nvSpPr>
          <p:cNvPr id="5" name="TextBox 4"/>
          <p:cNvSpPr txBox="1"/>
          <p:nvPr/>
        </p:nvSpPr>
        <p:spPr>
          <a:xfrm>
            <a:off x="1199388" y="5214914"/>
            <a:ext cx="450664" cy="276999"/>
          </a:xfrm>
          <a:prstGeom prst="rect">
            <a:avLst/>
          </a:prstGeom>
          <a:noFill/>
        </p:spPr>
        <p:txBody>
          <a:bodyPr wrap="none" rtlCol="0">
            <a:spAutoFit/>
          </a:bodyPr>
          <a:lstStyle/>
          <a:p>
            <a:r>
              <a:rPr lang="en-US" sz="1200" dirty="0" smtClean="0"/>
              <a:t>76%</a:t>
            </a:r>
            <a:endParaRPr lang="en-US" sz="1200" dirty="0"/>
          </a:p>
        </p:txBody>
      </p:sp>
      <p:sp>
        <p:nvSpPr>
          <p:cNvPr id="6" name="TextBox 5"/>
          <p:cNvSpPr txBox="1"/>
          <p:nvPr/>
        </p:nvSpPr>
        <p:spPr>
          <a:xfrm>
            <a:off x="1574920" y="5281509"/>
            <a:ext cx="450664" cy="276999"/>
          </a:xfrm>
          <a:prstGeom prst="rect">
            <a:avLst/>
          </a:prstGeom>
          <a:noFill/>
        </p:spPr>
        <p:txBody>
          <a:bodyPr wrap="none" rtlCol="0">
            <a:spAutoFit/>
          </a:bodyPr>
          <a:lstStyle/>
          <a:p>
            <a:r>
              <a:rPr lang="en-US" sz="1200" dirty="0" smtClean="0"/>
              <a:t>24%</a:t>
            </a:r>
            <a:endParaRPr lang="en-US" sz="1200" dirty="0"/>
          </a:p>
        </p:txBody>
      </p:sp>
      <p:sp>
        <p:nvSpPr>
          <p:cNvPr id="7" name="TextBox 6"/>
          <p:cNvSpPr txBox="1"/>
          <p:nvPr/>
        </p:nvSpPr>
        <p:spPr>
          <a:xfrm>
            <a:off x="2585520" y="4404249"/>
            <a:ext cx="450664" cy="276999"/>
          </a:xfrm>
          <a:prstGeom prst="rect">
            <a:avLst/>
          </a:prstGeom>
          <a:noFill/>
        </p:spPr>
        <p:txBody>
          <a:bodyPr wrap="none" rtlCol="0">
            <a:spAutoFit/>
          </a:bodyPr>
          <a:lstStyle/>
          <a:p>
            <a:r>
              <a:rPr lang="en-US" sz="1200" dirty="0"/>
              <a:t>2</a:t>
            </a:r>
            <a:r>
              <a:rPr lang="en-US" sz="1200" dirty="0" smtClean="0"/>
              <a:t>3%</a:t>
            </a:r>
            <a:endParaRPr lang="en-US" sz="1200" dirty="0"/>
          </a:p>
        </p:txBody>
      </p:sp>
      <p:sp>
        <p:nvSpPr>
          <p:cNvPr id="8" name="TextBox 7"/>
          <p:cNvSpPr txBox="1"/>
          <p:nvPr/>
        </p:nvSpPr>
        <p:spPr>
          <a:xfrm>
            <a:off x="3578956" y="4367878"/>
            <a:ext cx="450664" cy="276999"/>
          </a:xfrm>
          <a:prstGeom prst="rect">
            <a:avLst/>
          </a:prstGeom>
          <a:noFill/>
        </p:spPr>
        <p:txBody>
          <a:bodyPr wrap="none" rtlCol="0">
            <a:spAutoFit/>
          </a:bodyPr>
          <a:lstStyle/>
          <a:p>
            <a:r>
              <a:rPr lang="en-US" sz="1200" dirty="0" smtClean="0"/>
              <a:t>21%</a:t>
            </a:r>
            <a:endParaRPr lang="en-US" sz="1200" dirty="0"/>
          </a:p>
        </p:txBody>
      </p:sp>
      <p:sp>
        <p:nvSpPr>
          <p:cNvPr id="9" name="TextBox 8"/>
          <p:cNvSpPr txBox="1"/>
          <p:nvPr/>
        </p:nvSpPr>
        <p:spPr>
          <a:xfrm>
            <a:off x="3164944" y="1774518"/>
            <a:ext cx="450664" cy="276999"/>
          </a:xfrm>
          <a:prstGeom prst="rect">
            <a:avLst/>
          </a:prstGeom>
          <a:noFill/>
        </p:spPr>
        <p:txBody>
          <a:bodyPr wrap="none" rtlCol="0">
            <a:spAutoFit/>
          </a:bodyPr>
          <a:lstStyle/>
          <a:p>
            <a:r>
              <a:rPr lang="en-US" sz="1200" dirty="0" smtClean="0"/>
              <a:t>79%</a:t>
            </a:r>
            <a:endParaRPr lang="en-US" sz="1200" dirty="0"/>
          </a:p>
        </p:txBody>
      </p:sp>
      <p:sp>
        <p:nvSpPr>
          <p:cNvPr id="10" name="TextBox 9"/>
          <p:cNvSpPr txBox="1"/>
          <p:nvPr/>
        </p:nvSpPr>
        <p:spPr>
          <a:xfrm>
            <a:off x="2184520" y="2373104"/>
            <a:ext cx="450664" cy="276999"/>
          </a:xfrm>
          <a:prstGeom prst="rect">
            <a:avLst/>
          </a:prstGeom>
          <a:noFill/>
        </p:spPr>
        <p:txBody>
          <a:bodyPr wrap="none" rtlCol="0">
            <a:spAutoFit/>
          </a:bodyPr>
          <a:lstStyle/>
          <a:p>
            <a:r>
              <a:rPr lang="en-US" sz="1200" dirty="0" smtClean="0"/>
              <a:t>77%</a:t>
            </a:r>
            <a:endParaRPr lang="en-US" sz="1200" dirty="0"/>
          </a:p>
        </p:txBody>
      </p:sp>
      <p:sp>
        <p:nvSpPr>
          <p:cNvPr id="12" name="TextBox 11"/>
          <p:cNvSpPr txBox="1"/>
          <p:nvPr/>
        </p:nvSpPr>
        <p:spPr>
          <a:xfrm>
            <a:off x="6065034" y="1826757"/>
            <a:ext cx="2621766" cy="2031325"/>
          </a:xfrm>
          <a:prstGeom prst="rect">
            <a:avLst/>
          </a:prstGeom>
          <a:noFill/>
        </p:spPr>
        <p:txBody>
          <a:bodyPr wrap="square" rtlCol="0">
            <a:spAutoFit/>
          </a:bodyPr>
          <a:lstStyle/>
          <a:p>
            <a:r>
              <a:rPr lang="en-US" dirty="0" smtClean="0"/>
              <a:t>Divorced and married individuals both default above the baseline rate, while those that are single and have never been married default below the baseline</a:t>
            </a:r>
            <a:endParaRPr lang="en-US" dirty="0"/>
          </a:p>
        </p:txBody>
      </p:sp>
    </p:spTree>
    <p:extLst>
      <p:ext uri="{BB962C8B-B14F-4D97-AF65-F5344CB8AC3E}">
        <p14:creationId xmlns:p14="http://schemas.microsoft.com/office/powerpoint/2010/main" val="220889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(Payment Status)</a:t>
            </a:r>
          </a:p>
          <a:p>
            <a:pPr marL="0" indent="0">
              <a:buNone/>
            </a:pPr>
            <a:endParaRPr lang="en-US" dirty="0" smtClean="0"/>
          </a:p>
        </p:txBody>
      </p:sp>
      <p:pic>
        <p:nvPicPr>
          <p:cNvPr id="4" name="Picture 3" descr="Payment Statu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624" y="1685450"/>
            <a:ext cx="5532700" cy="4748625"/>
          </a:xfrm>
          <a:prstGeom prst="rect">
            <a:avLst/>
          </a:prstGeom>
        </p:spPr>
      </p:pic>
      <p:sp>
        <p:nvSpPr>
          <p:cNvPr id="5" name="TextBox 4"/>
          <p:cNvSpPr txBox="1"/>
          <p:nvPr/>
        </p:nvSpPr>
        <p:spPr>
          <a:xfrm>
            <a:off x="1618108" y="1703825"/>
            <a:ext cx="384165" cy="230832"/>
          </a:xfrm>
          <a:prstGeom prst="rect">
            <a:avLst/>
          </a:prstGeom>
          <a:noFill/>
        </p:spPr>
        <p:txBody>
          <a:bodyPr wrap="none" rtlCol="0">
            <a:spAutoFit/>
          </a:bodyPr>
          <a:lstStyle/>
          <a:p>
            <a:r>
              <a:rPr lang="en-US" sz="900" dirty="0" smtClean="0"/>
              <a:t>87%</a:t>
            </a:r>
            <a:endParaRPr lang="en-US" sz="900" dirty="0"/>
          </a:p>
        </p:txBody>
      </p:sp>
      <p:sp>
        <p:nvSpPr>
          <p:cNvPr id="6" name="TextBox 5"/>
          <p:cNvSpPr txBox="1"/>
          <p:nvPr/>
        </p:nvSpPr>
        <p:spPr>
          <a:xfrm>
            <a:off x="1770508" y="4499019"/>
            <a:ext cx="411666" cy="276999"/>
          </a:xfrm>
          <a:prstGeom prst="rect">
            <a:avLst/>
          </a:prstGeom>
          <a:noFill/>
        </p:spPr>
        <p:txBody>
          <a:bodyPr wrap="none" rtlCol="0">
            <a:spAutoFit/>
          </a:bodyPr>
          <a:lstStyle/>
          <a:p>
            <a:r>
              <a:rPr lang="en-US" sz="900" dirty="0"/>
              <a:t>1</a:t>
            </a:r>
            <a:r>
              <a:rPr lang="en-US" sz="900" dirty="0" smtClean="0"/>
              <a:t>3</a:t>
            </a:r>
            <a:r>
              <a:rPr lang="en-US" sz="1200" dirty="0" smtClean="0"/>
              <a:t>%</a:t>
            </a:r>
            <a:endParaRPr lang="en-US" sz="1200" dirty="0"/>
          </a:p>
        </p:txBody>
      </p:sp>
      <p:sp>
        <p:nvSpPr>
          <p:cNvPr id="7" name="TextBox 6"/>
          <p:cNvSpPr txBox="1"/>
          <p:nvPr/>
        </p:nvSpPr>
        <p:spPr>
          <a:xfrm>
            <a:off x="1476644" y="4908834"/>
            <a:ext cx="411666" cy="276999"/>
          </a:xfrm>
          <a:prstGeom prst="rect">
            <a:avLst/>
          </a:prstGeom>
          <a:noFill/>
        </p:spPr>
        <p:txBody>
          <a:bodyPr wrap="none" rtlCol="0">
            <a:spAutoFit/>
          </a:bodyPr>
          <a:lstStyle/>
          <a:p>
            <a:r>
              <a:rPr lang="en-US" sz="900" dirty="0"/>
              <a:t>1</a:t>
            </a:r>
            <a:r>
              <a:rPr lang="en-US" sz="900" dirty="0" smtClean="0"/>
              <a:t>3</a:t>
            </a:r>
            <a:r>
              <a:rPr lang="en-US" sz="1200" dirty="0" smtClean="0"/>
              <a:t>%</a:t>
            </a:r>
            <a:endParaRPr lang="en-US" sz="1200" dirty="0"/>
          </a:p>
        </p:txBody>
      </p:sp>
      <p:sp>
        <p:nvSpPr>
          <p:cNvPr id="8" name="TextBox 7"/>
          <p:cNvSpPr txBox="1"/>
          <p:nvPr/>
        </p:nvSpPr>
        <p:spPr>
          <a:xfrm>
            <a:off x="1337256" y="4374794"/>
            <a:ext cx="411666" cy="276999"/>
          </a:xfrm>
          <a:prstGeom prst="rect">
            <a:avLst/>
          </a:prstGeom>
          <a:noFill/>
        </p:spPr>
        <p:txBody>
          <a:bodyPr wrap="none" rtlCol="0">
            <a:spAutoFit/>
          </a:bodyPr>
          <a:lstStyle/>
          <a:p>
            <a:r>
              <a:rPr lang="en-US" sz="900" dirty="0" smtClean="0"/>
              <a:t>87</a:t>
            </a:r>
            <a:r>
              <a:rPr lang="en-US" sz="1200" dirty="0" smtClean="0"/>
              <a:t>%</a:t>
            </a:r>
            <a:endParaRPr lang="en-US" sz="1200" dirty="0"/>
          </a:p>
        </p:txBody>
      </p:sp>
      <p:sp>
        <p:nvSpPr>
          <p:cNvPr id="9" name="TextBox 8"/>
          <p:cNvSpPr txBox="1"/>
          <p:nvPr/>
        </p:nvSpPr>
        <p:spPr>
          <a:xfrm>
            <a:off x="1165616" y="4752336"/>
            <a:ext cx="411666" cy="276999"/>
          </a:xfrm>
          <a:prstGeom prst="rect">
            <a:avLst/>
          </a:prstGeom>
          <a:noFill/>
        </p:spPr>
        <p:txBody>
          <a:bodyPr wrap="none" rtlCol="0">
            <a:spAutoFit/>
          </a:bodyPr>
          <a:lstStyle/>
          <a:p>
            <a:r>
              <a:rPr lang="en-US" sz="900" dirty="0" smtClean="0"/>
              <a:t>17</a:t>
            </a:r>
            <a:r>
              <a:rPr lang="en-US" sz="1200" dirty="0" smtClean="0"/>
              <a:t>%</a:t>
            </a:r>
            <a:endParaRPr lang="en-US" sz="1200" dirty="0"/>
          </a:p>
        </p:txBody>
      </p:sp>
      <p:sp>
        <p:nvSpPr>
          <p:cNvPr id="10" name="TextBox 9"/>
          <p:cNvSpPr txBox="1"/>
          <p:nvPr/>
        </p:nvSpPr>
        <p:spPr>
          <a:xfrm>
            <a:off x="1043392" y="3772110"/>
            <a:ext cx="411666" cy="276999"/>
          </a:xfrm>
          <a:prstGeom prst="rect">
            <a:avLst/>
          </a:prstGeom>
          <a:noFill/>
        </p:spPr>
        <p:txBody>
          <a:bodyPr wrap="none" rtlCol="0">
            <a:spAutoFit/>
          </a:bodyPr>
          <a:lstStyle/>
          <a:p>
            <a:r>
              <a:rPr lang="en-US" sz="900" dirty="0"/>
              <a:t>8</a:t>
            </a:r>
            <a:r>
              <a:rPr lang="en-US" sz="900" dirty="0" smtClean="0"/>
              <a:t>3</a:t>
            </a:r>
            <a:r>
              <a:rPr lang="en-US" sz="1200" dirty="0" smtClean="0"/>
              <a:t>%</a:t>
            </a:r>
            <a:endParaRPr lang="en-US" sz="1200" dirty="0"/>
          </a:p>
        </p:txBody>
      </p:sp>
      <p:sp>
        <p:nvSpPr>
          <p:cNvPr id="11" name="TextBox 10"/>
          <p:cNvSpPr txBox="1"/>
          <p:nvPr/>
        </p:nvSpPr>
        <p:spPr>
          <a:xfrm>
            <a:off x="1922908" y="4342521"/>
            <a:ext cx="411666" cy="276999"/>
          </a:xfrm>
          <a:prstGeom prst="rect">
            <a:avLst/>
          </a:prstGeom>
          <a:noFill/>
        </p:spPr>
        <p:txBody>
          <a:bodyPr wrap="none" rtlCol="0">
            <a:spAutoFit/>
          </a:bodyPr>
          <a:lstStyle/>
          <a:p>
            <a:r>
              <a:rPr lang="en-US" sz="900" dirty="0" smtClean="0"/>
              <a:t>66</a:t>
            </a:r>
            <a:r>
              <a:rPr lang="en-US" sz="1200" dirty="0" smtClean="0"/>
              <a:t>%</a:t>
            </a:r>
            <a:endParaRPr lang="en-US" sz="1200" dirty="0"/>
          </a:p>
        </p:txBody>
      </p:sp>
      <p:sp>
        <p:nvSpPr>
          <p:cNvPr id="12" name="TextBox 11"/>
          <p:cNvSpPr txBox="1"/>
          <p:nvPr/>
        </p:nvSpPr>
        <p:spPr>
          <a:xfrm>
            <a:off x="2058144" y="4683692"/>
            <a:ext cx="411666" cy="276999"/>
          </a:xfrm>
          <a:prstGeom prst="rect">
            <a:avLst/>
          </a:prstGeom>
          <a:noFill/>
        </p:spPr>
        <p:txBody>
          <a:bodyPr wrap="none" rtlCol="0">
            <a:spAutoFit/>
          </a:bodyPr>
          <a:lstStyle/>
          <a:p>
            <a:r>
              <a:rPr lang="en-US" sz="900" dirty="0" smtClean="0"/>
              <a:t>34</a:t>
            </a:r>
            <a:r>
              <a:rPr lang="en-US" sz="1200" dirty="0" smtClean="0"/>
              <a:t>%</a:t>
            </a:r>
            <a:endParaRPr lang="en-US" sz="1200" dirty="0"/>
          </a:p>
        </p:txBody>
      </p:sp>
      <p:sp>
        <p:nvSpPr>
          <p:cNvPr id="13" name="TextBox 12"/>
          <p:cNvSpPr txBox="1"/>
          <p:nvPr/>
        </p:nvSpPr>
        <p:spPr>
          <a:xfrm>
            <a:off x="2227708" y="4801770"/>
            <a:ext cx="411666" cy="276999"/>
          </a:xfrm>
          <a:prstGeom prst="rect">
            <a:avLst/>
          </a:prstGeom>
          <a:noFill/>
        </p:spPr>
        <p:txBody>
          <a:bodyPr wrap="none" rtlCol="0">
            <a:spAutoFit/>
          </a:bodyPr>
          <a:lstStyle/>
          <a:p>
            <a:r>
              <a:rPr lang="en-US" sz="900" dirty="0" smtClean="0"/>
              <a:t>31</a:t>
            </a:r>
            <a:r>
              <a:rPr lang="en-US" sz="1200" dirty="0" smtClean="0"/>
              <a:t>%</a:t>
            </a:r>
            <a:endParaRPr lang="en-US" sz="1200" dirty="0"/>
          </a:p>
        </p:txBody>
      </p:sp>
      <p:sp>
        <p:nvSpPr>
          <p:cNvPr id="14" name="TextBox 13"/>
          <p:cNvSpPr txBox="1"/>
          <p:nvPr/>
        </p:nvSpPr>
        <p:spPr>
          <a:xfrm>
            <a:off x="2362944" y="4490823"/>
            <a:ext cx="411666" cy="276999"/>
          </a:xfrm>
          <a:prstGeom prst="rect">
            <a:avLst/>
          </a:prstGeom>
          <a:noFill/>
        </p:spPr>
        <p:txBody>
          <a:bodyPr wrap="none" rtlCol="0">
            <a:spAutoFit/>
          </a:bodyPr>
          <a:lstStyle/>
          <a:p>
            <a:r>
              <a:rPr lang="en-US" sz="900" dirty="0" smtClean="0"/>
              <a:t>69</a:t>
            </a:r>
            <a:r>
              <a:rPr lang="en-US" sz="1200" dirty="0" smtClean="0"/>
              <a:t>%</a:t>
            </a:r>
            <a:endParaRPr lang="en-US" sz="1200" dirty="0"/>
          </a:p>
        </p:txBody>
      </p:sp>
      <p:sp>
        <p:nvSpPr>
          <p:cNvPr id="15" name="TextBox 14"/>
          <p:cNvSpPr txBox="1"/>
          <p:nvPr/>
        </p:nvSpPr>
        <p:spPr>
          <a:xfrm>
            <a:off x="2515344" y="4952121"/>
            <a:ext cx="411666" cy="276999"/>
          </a:xfrm>
          <a:prstGeom prst="rect">
            <a:avLst/>
          </a:prstGeom>
          <a:noFill/>
        </p:spPr>
        <p:txBody>
          <a:bodyPr wrap="none" rtlCol="0">
            <a:spAutoFit/>
          </a:bodyPr>
          <a:lstStyle/>
          <a:p>
            <a:r>
              <a:rPr lang="en-US" sz="900" dirty="0" smtClean="0"/>
              <a:t>24</a:t>
            </a:r>
            <a:r>
              <a:rPr lang="en-US" sz="1200" dirty="0" smtClean="0"/>
              <a:t>%</a:t>
            </a:r>
            <a:endParaRPr lang="en-US" sz="1200" dirty="0"/>
          </a:p>
        </p:txBody>
      </p:sp>
      <p:sp>
        <p:nvSpPr>
          <p:cNvPr id="16" name="TextBox 15"/>
          <p:cNvSpPr txBox="1"/>
          <p:nvPr/>
        </p:nvSpPr>
        <p:spPr>
          <a:xfrm>
            <a:off x="2667744" y="4812784"/>
            <a:ext cx="411666" cy="276999"/>
          </a:xfrm>
          <a:prstGeom prst="rect">
            <a:avLst/>
          </a:prstGeom>
          <a:noFill/>
        </p:spPr>
        <p:txBody>
          <a:bodyPr wrap="none" rtlCol="0">
            <a:spAutoFit/>
          </a:bodyPr>
          <a:lstStyle/>
          <a:p>
            <a:r>
              <a:rPr lang="en-US" sz="900" dirty="0" smtClean="0"/>
              <a:t>76</a:t>
            </a:r>
            <a:r>
              <a:rPr lang="en-US" sz="1200" dirty="0" smtClean="0"/>
              <a:t>%</a:t>
            </a:r>
            <a:endParaRPr lang="en-US" sz="1200" dirty="0"/>
          </a:p>
        </p:txBody>
      </p:sp>
      <p:grpSp>
        <p:nvGrpSpPr>
          <p:cNvPr id="19" name="Group 18"/>
          <p:cNvGrpSpPr/>
          <p:nvPr/>
        </p:nvGrpSpPr>
        <p:grpSpPr>
          <a:xfrm>
            <a:off x="2820144" y="4810735"/>
            <a:ext cx="548978" cy="448609"/>
            <a:chOff x="2802980" y="4810735"/>
            <a:chExt cx="548978" cy="448609"/>
          </a:xfrm>
        </p:grpSpPr>
        <p:sp>
          <p:nvSpPr>
            <p:cNvPr id="17" name="TextBox 16"/>
            <p:cNvSpPr txBox="1"/>
            <p:nvPr/>
          </p:nvSpPr>
          <p:spPr>
            <a:xfrm>
              <a:off x="2802980" y="4982345"/>
              <a:ext cx="411666" cy="276999"/>
            </a:xfrm>
            <a:prstGeom prst="rect">
              <a:avLst/>
            </a:prstGeom>
            <a:noFill/>
          </p:spPr>
          <p:txBody>
            <a:bodyPr wrap="none" rtlCol="0">
              <a:spAutoFit/>
            </a:bodyPr>
            <a:lstStyle/>
            <a:p>
              <a:r>
                <a:rPr lang="en-US" sz="900" dirty="0" smtClean="0"/>
                <a:t>31</a:t>
              </a:r>
              <a:r>
                <a:rPr lang="en-US" sz="1200" dirty="0" smtClean="0"/>
                <a:t>%</a:t>
              </a:r>
              <a:endParaRPr lang="en-US" sz="1200" dirty="0"/>
            </a:p>
          </p:txBody>
        </p:sp>
        <p:sp>
          <p:nvSpPr>
            <p:cNvPr id="18" name="TextBox 17"/>
            <p:cNvSpPr txBox="1"/>
            <p:nvPr/>
          </p:nvSpPr>
          <p:spPr>
            <a:xfrm>
              <a:off x="2940292" y="4810735"/>
              <a:ext cx="411666" cy="276999"/>
            </a:xfrm>
            <a:prstGeom prst="rect">
              <a:avLst/>
            </a:prstGeom>
            <a:noFill/>
          </p:spPr>
          <p:txBody>
            <a:bodyPr wrap="none" rtlCol="0">
              <a:spAutoFit/>
            </a:bodyPr>
            <a:lstStyle/>
            <a:p>
              <a:r>
                <a:rPr lang="en-US" sz="900" dirty="0" smtClean="0"/>
                <a:t>69</a:t>
              </a:r>
              <a:r>
                <a:rPr lang="en-US" sz="1200" dirty="0" smtClean="0"/>
                <a:t>%</a:t>
              </a:r>
              <a:endParaRPr lang="en-US" sz="1200" dirty="0"/>
            </a:p>
          </p:txBody>
        </p:sp>
      </p:grpSp>
      <p:grpSp>
        <p:nvGrpSpPr>
          <p:cNvPr id="20" name="Group 19"/>
          <p:cNvGrpSpPr/>
          <p:nvPr/>
        </p:nvGrpSpPr>
        <p:grpSpPr>
          <a:xfrm>
            <a:off x="3144184" y="4808686"/>
            <a:ext cx="548978" cy="448609"/>
            <a:chOff x="2802980" y="4810735"/>
            <a:chExt cx="548978" cy="448609"/>
          </a:xfrm>
        </p:grpSpPr>
        <p:sp>
          <p:nvSpPr>
            <p:cNvPr id="21" name="TextBox 20"/>
            <p:cNvSpPr txBox="1"/>
            <p:nvPr/>
          </p:nvSpPr>
          <p:spPr>
            <a:xfrm>
              <a:off x="2802980" y="4982345"/>
              <a:ext cx="411666" cy="276999"/>
            </a:xfrm>
            <a:prstGeom prst="rect">
              <a:avLst/>
            </a:prstGeom>
            <a:noFill/>
          </p:spPr>
          <p:txBody>
            <a:bodyPr wrap="none" rtlCol="0">
              <a:spAutoFit/>
            </a:bodyPr>
            <a:lstStyle/>
            <a:p>
              <a:r>
                <a:rPr lang="en-US" sz="900" dirty="0" smtClean="0"/>
                <a:t>50</a:t>
              </a:r>
              <a:r>
                <a:rPr lang="en-US" sz="1200" dirty="0" smtClean="0"/>
                <a:t>%</a:t>
              </a:r>
              <a:endParaRPr lang="en-US" sz="1200" dirty="0"/>
            </a:p>
          </p:txBody>
        </p:sp>
        <p:sp>
          <p:nvSpPr>
            <p:cNvPr id="22" name="TextBox 21"/>
            <p:cNvSpPr txBox="1"/>
            <p:nvPr/>
          </p:nvSpPr>
          <p:spPr>
            <a:xfrm>
              <a:off x="2940292" y="4810735"/>
              <a:ext cx="411666" cy="276999"/>
            </a:xfrm>
            <a:prstGeom prst="rect">
              <a:avLst/>
            </a:prstGeom>
            <a:noFill/>
          </p:spPr>
          <p:txBody>
            <a:bodyPr wrap="none" rtlCol="0">
              <a:spAutoFit/>
            </a:bodyPr>
            <a:lstStyle/>
            <a:p>
              <a:r>
                <a:rPr lang="en-US" sz="900" dirty="0" smtClean="0"/>
                <a:t>50</a:t>
              </a:r>
              <a:r>
                <a:rPr lang="en-US" sz="1200" dirty="0" smtClean="0"/>
                <a:t>%</a:t>
              </a:r>
              <a:endParaRPr lang="en-US" sz="1200" dirty="0"/>
            </a:p>
          </p:txBody>
        </p:sp>
      </p:grpSp>
      <p:grpSp>
        <p:nvGrpSpPr>
          <p:cNvPr id="23" name="Group 22"/>
          <p:cNvGrpSpPr/>
          <p:nvPr/>
        </p:nvGrpSpPr>
        <p:grpSpPr>
          <a:xfrm>
            <a:off x="3416732" y="4806637"/>
            <a:ext cx="548978" cy="448609"/>
            <a:chOff x="2802980" y="4810735"/>
            <a:chExt cx="548978" cy="448609"/>
          </a:xfrm>
        </p:grpSpPr>
        <p:sp>
          <p:nvSpPr>
            <p:cNvPr id="24" name="TextBox 23"/>
            <p:cNvSpPr txBox="1"/>
            <p:nvPr/>
          </p:nvSpPr>
          <p:spPr>
            <a:xfrm>
              <a:off x="2802980" y="4982345"/>
              <a:ext cx="411666" cy="276999"/>
            </a:xfrm>
            <a:prstGeom prst="rect">
              <a:avLst/>
            </a:prstGeom>
            <a:noFill/>
          </p:spPr>
          <p:txBody>
            <a:bodyPr wrap="none" rtlCol="0">
              <a:spAutoFit/>
            </a:bodyPr>
            <a:lstStyle/>
            <a:p>
              <a:r>
                <a:rPr lang="en-US" sz="900" dirty="0" smtClean="0"/>
                <a:t>56</a:t>
              </a:r>
              <a:r>
                <a:rPr lang="en-US" sz="1200" dirty="0" smtClean="0"/>
                <a:t>%</a:t>
              </a:r>
              <a:endParaRPr lang="en-US" sz="1200" dirty="0"/>
            </a:p>
          </p:txBody>
        </p:sp>
        <p:sp>
          <p:nvSpPr>
            <p:cNvPr id="25" name="TextBox 24"/>
            <p:cNvSpPr txBox="1"/>
            <p:nvPr/>
          </p:nvSpPr>
          <p:spPr>
            <a:xfrm>
              <a:off x="2940292" y="4810735"/>
              <a:ext cx="411666" cy="276999"/>
            </a:xfrm>
            <a:prstGeom prst="rect">
              <a:avLst/>
            </a:prstGeom>
            <a:noFill/>
          </p:spPr>
          <p:txBody>
            <a:bodyPr wrap="none" rtlCol="0">
              <a:spAutoFit/>
            </a:bodyPr>
            <a:lstStyle/>
            <a:p>
              <a:r>
                <a:rPr lang="en-US" sz="900" dirty="0" smtClean="0"/>
                <a:t>44</a:t>
              </a:r>
              <a:r>
                <a:rPr lang="en-US" sz="1200" dirty="0" smtClean="0"/>
                <a:t>%</a:t>
              </a:r>
              <a:endParaRPr lang="en-US" sz="1200" dirty="0"/>
            </a:p>
          </p:txBody>
        </p:sp>
      </p:grpSp>
      <p:grpSp>
        <p:nvGrpSpPr>
          <p:cNvPr id="26" name="Group 25"/>
          <p:cNvGrpSpPr/>
          <p:nvPr/>
        </p:nvGrpSpPr>
        <p:grpSpPr>
          <a:xfrm>
            <a:off x="3672116" y="4804588"/>
            <a:ext cx="548978" cy="448609"/>
            <a:chOff x="2802980" y="4810735"/>
            <a:chExt cx="548978" cy="448609"/>
          </a:xfrm>
        </p:grpSpPr>
        <p:sp>
          <p:nvSpPr>
            <p:cNvPr id="27" name="TextBox 26"/>
            <p:cNvSpPr txBox="1"/>
            <p:nvPr/>
          </p:nvSpPr>
          <p:spPr>
            <a:xfrm>
              <a:off x="2802980" y="4982345"/>
              <a:ext cx="411666" cy="276999"/>
            </a:xfrm>
            <a:prstGeom prst="rect">
              <a:avLst/>
            </a:prstGeom>
            <a:noFill/>
          </p:spPr>
          <p:txBody>
            <a:bodyPr wrap="none" rtlCol="0">
              <a:spAutoFit/>
            </a:bodyPr>
            <a:lstStyle/>
            <a:p>
              <a:r>
                <a:rPr lang="en-US" sz="900" dirty="0" smtClean="0"/>
                <a:t>23</a:t>
              </a:r>
              <a:r>
                <a:rPr lang="en-US" sz="1200" dirty="0" smtClean="0"/>
                <a:t>%</a:t>
              </a:r>
              <a:endParaRPr lang="en-US" sz="1200" dirty="0"/>
            </a:p>
          </p:txBody>
        </p:sp>
        <p:sp>
          <p:nvSpPr>
            <p:cNvPr id="28" name="TextBox 27"/>
            <p:cNvSpPr txBox="1"/>
            <p:nvPr/>
          </p:nvSpPr>
          <p:spPr>
            <a:xfrm>
              <a:off x="2940292" y="4810735"/>
              <a:ext cx="411666" cy="276999"/>
            </a:xfrm>
            <a:prstGeom prst="rect">
              <a:avLst/>
            </a:prstGeom>
            <a:noFill/>
          </p:spPr>
          <p:txBody>
            <a:bodyPr wrap="none" rtlCol="0">
              <a:spAutoFit/>
            </a:bodyPr>
            <a:lstStyle/>
            <a:p>
              <a:r>
                <a:rPr lang="en-US" sz="900" dirty="0" smtClean="0"/>
                <a:t>77</a:t>
              </a:r>
              <a:r>
                <a:rPr lang="en-US" sz="1200" dirty="0" smtClean="0"/>
                <a:t>%</a:t>
              </a:r>
              <a:endParaRPr lang="en-US" sz="1200" dirty="0"/>
            </a:p>
          </p:txBody>
        </p:sp>
      </p:grpSp>
      <p:grpSp>
        <p:nvGrpSpPr>
          <p:cNvPr id="29" name="Group 28"/>
          <p:cNvGrpSpPr/>
          <p:nvPr/>
        </p:nvGrpSpPr>
        <p:grpSpPr>
          <a:xfrm>
            <a:off x="3944664" y="4802539"/>
            <a:ext cx="548978" cy="448609"/>
            <a:chOff x="2802980" y="4810735"/>
            <a:chExt cx="548978" cy="448609"/>
          </a:xfrm>
        </p:grpSpPr>
        <p:sp>
          <p:nvSpPr>
            <p:cNvPr id="30" name="TextBox 29"/>
            <p:cNvSpPr txBox="1"/>
            <p:nvPr/>
          </p:nvSpPr>
          <p:spPr>
            <a:xfrm>
              <a:off x="2802980" y="4982345"/>
              <a:ext cx="411666" cy="276999"/>
            </a:xfrm>
            <a:prstGeom prst="rect">
              <a:avLst/>
            </a:prstGeom>
            <a:noFill/>
          </p:spPr>
          <p:txBody>
            <a:bodyPr wrap="none" rtlCol="0">
              <a:spAutoFit/>
            </a:bodyPr>
            <a:lstStyle/>
            <a:p>
              <a:r>
                <a:rPr lang="en-US" sz="900" dirty="0" smtClean="0"/>
                <a:t>42</a:t>
              </a:r>
              <a:r>
                <a:rPr lang="en-US" sz="1200" dirty="0" smtClean="0"/>
                <a:t>%</a:t>
              </a:r>
              <a:endParaRPr lang="en-US" sz="1200" dirty="0"/>
            </a:p>
          </p:txBody>
        </p:sp>
        <p:sp>
          <p:nvSpPr>
            <p:cNvPr id="31" name="TextBox 30"/>
            <p:cNvSpPr txBox="1"/>
            <p:nvPr/>
          </p:nvSpPr>
          <p:spPr>
            <a:xfrm>
              <a:off x="2940292" y="4810735"/>
              <a:ext cx="411666" cy="276999"/>
            </a:xfrm>
            <a:prstGeom prst="rect">
              <a:avLst/>
            </a:prstGeom>
            <a:noFill/>
          </p:spPr>
          <p:txBody>
            <a:bodyPr wrap="none" rtlCol="0">
              <a:spAutoFit/>
            </a:bodyPr>
            <a:lstStyle/>
            <a:p>
              <a:r>
                <a:rPr lang="en-US" sz="900" dirty="0" smtClean="0"/>
                <a:t>58</a:t>
              </a:r>
              <a:r>
                <a:rPr lang="en-US" sz="1200" dirty="0" smtClean="0"/>
                <a:t>%</a:t>
              </a:r>
              <a:endParaRPr lang="en-US" sz="1200" dirty="0"/>
            </a:p>
          </p:txBody>
        </p:sp>
      </p:grpSp>
      <p:sp>
        <p:nvSpPr>
          <p:cNvPr id="32" name="TextBox 31"/>
          <p:cNvSpPr txBox="1"/>
          <p:nvPr/>
        </p:nvSpPr>
        <p:spPr>
          <a:xfrm>
            <a:off x="6065034" y="1826757"/>
            <a:ext cx="2621766" cy="2862323"/>
          </a:xfrm>
          <a:prstGeom prst="rect">
            <a:avLst/>
          </a:prstGeom>
          <a:noFill/>
        </p:spPr>
        <p:txBody>
          <a:bodyPr wrap="square" rtlCol="0">
            <a:spAutoFit/>
          </a:bodyPr>
          <a:lstStyle/>
          <a:p>
            <a:r>
              <a:rPr lang="en-US" dirty="0" smtClean="0"/>
              <a:t>The earlier one pays off credit card debt, the less likely they are to default. Anyone one month or more behind is much more likely to default. Not the default rate is 17% or less if one is not behind and jumps to 34% at one month behind.</a:t>
            </a:r>
            <a:endParaRPr lang="en-US" dirty="0"/>
          </a:p>
        </p:txBody>
      </p:sp>
    </p:spTree>
    <p:extLst>
      <p:ext uri="{BB962C8B-B14F-4D97-AF65-F5344CB8AC3E}">
        <p14:creationId xmlns:p14="http://schemas.microsoft.com/office/powerpoint/2010/main" val="379642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(Payment Amount)</a:t>
            </a:r>
          </a:p>
          <a:p>
            <a:pPr marL="0" indent="0">
              <a:buNone/>
            </a:pPr>
            <a:endParaRPr lang="en-US" dirty="0" smtClean="0"/>
          </a:p>
        </p:txBody>
      </p:sp>
      <p:pic>
        <p:nvPicPr>
          <p:cNvPr id="4" name="Picture 3" descr="Pay Amou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52" y="1716108"/>
            <a:ext cx="5687185" cy="4881217"/>
          </a:xfrm>
          <a:prstGeom prst="rect">
            <a:avLst/>
          </a:prstGeom>
        </p:spPr>
      </p:pic>
      <p:sp>
        <p:nvSpPr>
          <p:cNvPr id="5" name="TextBox 4"/>
          <p:cNvSpPr txBox="1"/>
          <p:nvPr/>
        </p:nvSpPr>
        <p:spPr>
          <a:xfrm>
            <a:off x="1180704" y="3634822"/>
            <a:ext cx="411666" cy="276999"/>
          </a:xfrm>
          <a:prstGeom prst="rect">
            <a:avLst/>
          </a:prstGeom>
          <a:noFill/>
        </p:spPr>
        <p:txBody>
          <a:bodyPr wrap="none" rtlCol="0">
            <a:spAutoFit/>
          </a:bodyPr>
          <a:lstStyle/>
          <a:p>
            <a:r>
              <a:rPr lang="en-US" sz="900" dirty="0" smtClean="0"/>
              <a:t>36</a:t>
            </a:r>
            <a:r>
              <a:rPr lang="en-US" sz="1200" dirty="0" smtClean="0"/>
              <a:t>%</a:t>
            </a:r>
            <a:endParaRPr lang="en-US" sz="1200" dirty="0"/>
          </a:p>
        </p:txBody>
      </p:sp>
      <p:sp>
        <p:nvSpPr>
          <p:cNvPr id="6" name="TextBox 5"/>
          <p:cNvSpPr txBox="1"/>
          <p:nvPr/>
        </p:nvSpPr>
        <p:spPr>
          <a:xfrm>
            <a:off x="1367432" y="3581290"/>
            <a:ext cx="411666" cy="276999"/>
          </a:xfrm>
          <a:prstGeom prst="rect">
            <a:avLst/>
          </a:prstGeom>
          <a:noFill/>
        </p:spPr>
        <p:txBody>
          <a:bodyPr wrap="none" rtlCol="0">
            <a:spAutoFit/>
          </a:bodyPr>
          <a:lstStyle/>
          <a:p>
            <a:r>
              <a:rPr lang="en-US" sz="900" dirty="0" smtClean="0"/>
              <a:t>77</a:t>
            </a:r>
            <a:r>
              <a:rPr lang="en-US" sz="1200" dirty="0" smtClean="0"/>
              <a:t>%</a:t>
            </a:r>
            <a:endParaRPr lang="en-US" sz="1200" dirty="0"/>
          </a:p>
        </p:txBody>
      </p:sp>
      <p:sp>
        <p:nvSpPr>
          <p:cNvPr id="7" name="TextBox 6"/>
          <p:cNvSpPr txBox="1"/>
          <p:nvPr/>
        </p:nvSpPr>
        <p:spPr>
          <a:xfrm>
            <a:off x="1725800" y="3390470"/>
            <a:ext cx="411666" cy="276999"/>
          </a:xfrm>
          <a:prstGeom prst="rect">
            <a:avLst/>
          </a:prstGeom>
          <a:noFill/>
        </p:spPr>
        <p:txBody>
          <a:bodyPr wrap="none" rtlCol="0">
            <a:spAutoFit/>
          </a:bodyPr>
          <a:lstStyle/>
          <a:p>
            <a:r>
              <a:rPr lang="en-US" sz="900" dirty="0" smtClean="0"/>
              <a:t>77</a:t>
            </a:r>
            <a:r>
              <a:rPr lang="en-US" sz="1200" dirty="0" smtClean="0"/>
              <a:t>%</a:t>
            </a:r>
            <a:endParaRPr lang="en-US" sz="1200" dirty="0"/>
          </a:p>
        </p:txBody>
      </p:sp>
      <p:sp>
        <p:nvSpPr>
          <p:cNvPr id="8" name="TextBox 7"/>
          <p:cNvSpPr txBox="1"/>
          <p:nvPr/>
        </p:nvSpPr>
        <p:spPr>
          <a:xfrm>
            <a:off x="1037164" y="2701981"/>
            <a:ext cx="411666" cy="276999"/>
          </a:xfrm>
          <a:prstGeom prst="rect">
            <a:avLst/>
          </a:prstGeom>
          <a:noFill/>
        </p:spPr>
        <p:txBody>
          <a:bodyPr wrap="none" rtlCol="0">
            <a:spAutoFit/>
          </a:bodyPr>
          <a:lstStyle/>
          <a:p>
            <a:r>
              <a:rPr lang="en-US" sz="900" dirty="0" smtClean="0"/>
              <a:t>64</a:t>
            </a:r>
            <a:r>
              <a:rPr lang="en-US" sz="1200" dirty="0" smtClean="0"/>
              <a:t>%</a:t>
            </a:r>
            <a:endParaRPr lang="en-US" sz="1200" dirty="0"/>
          </a:p>
        </p:txBody>
      </p:sp>
      <p:sp>
        <p:nvSpPr>
          <p:cNvPr id="9" name="TextBox 8"/>
          <p:cNvSpPr txBox="1"/>
          <p:nvPr/>
        </p:nvSpPr>
        <p:spPr>
          <a:xfrm>
            <a:off x="2067004" y="3062362"/>
            <a:ext cx="411666" cy="276999"/>
          </a:xfrm>
          <a:prstGeom prst="rect">
            <a:avLst/>
          </a:prstGeom>
          <a:noFill/>
        </p:spPr>
        <p:txBody>
          <a:bodyPr wrap="none" rtlCol="0">
            <a:spAutoFit/>
          </a:bodyPr>
          <a:lstStyle/>
          <a:p>
            <a:r>
              <a:rPr lang="en-US" sz="900" dirty="0" smtClean="0"/>
              <a:t>77</a:t>
            </a:r>
            <a:r>
              <a:rPr lang="en-US" sz="1200" dirty="0" smtClean="0"/>
              <a:t>%</a:t>
            </a:r>
            <a:endParaRPr lang="en-US" sz="1200" dirty="0"/>
          </a:p>
        </p:txBody>
      </p:sp>
      <p:sp>
        <p:nvSpPr>
          <p:cNvPr id="10" name="TextBox 9"/>
          <p:cNvSpPr txBox="1"/>
          <p:nvPr/>
        </p:nvSpPr>
        <p:spPr>
          <a:xfrm>
            <a:off x="1534920" y="4452403"/>
            <a:ext cx="411666" cy="276999"/>
          </a:xfrm>
          <a:prstGeom prst="rect">
            <a:avLst/>
          </a:prstGeom>
          <a:noFill/>
        </p:spPr>
        <p:txBody>
          <a:bodyPr wrap="none" rtlCol="0">
            <a:spAutoFit/>
          </a:bodyPr>
          <a:lstStyle/>
          <a:p>
            <a:r>
              <a:rPr lang="en-US" sz="900" dirty="0"/>
              <a:t>2</a:t>
            </a:r>
            <a:r>
              <a:rPr lang="en-US" sz="900" dirty="0" smtClean="0"/>
              <a:t>3</a:t>
            </a:r>
            <a:r>
              <a:rPr lang="en-US" sz="1200" dirty="0" smtClean="0"/>
              <a:t>%</a:t>
            </a:r>
            <a:endParaRPr lang="en-US" sz="1200" dirty="0"/>
          </a:p>
        </p:txBody>
      </p:sp>
      <p:sp>
        <p:nvSpPr>
          <p:cNvPr id="11" name="TextBox 10"/>
          <p:cNvSpPr txBox="1"/>
          <p:nvPr/>
        </p:nvSpPr>
        <p:spPr>
          <a:xfrm>
            <a:off x="1876124" y="4398871"/>
            <a:ext cx="411666" cy="276999"/>
          </a:xfrm>
          <a:prstGeom prst="rect">
            <a:avLst/>
          </a:prstGeom>
          <a:noFill/>
        </p:spPr>
        <p:txBody>
          <a:bodyPr wrap="none" rtlCol="0">
            <a:spAutoFit/>
          </a:bodyPr>
          <a:lstStyle/>
          <a:p>
            <a:r>
              <a:rPr lang="en-US" sz="900" dirty="0"/>
              <a:t>2</a:t>
            </a:r>
            <a:r>
              <a:rPr lang="en-US" sz="900" dirty="0" smtClean="0"/>
              <a:t>3</a:t>
            </a:r>
            <a:r>
              <a:rPr lang="en-US" sz="1200" dirty="0" smtClean="0"/>
              <a:t>%</a:t>
            </a:r>
            <a:endParaRPr lang="en-US" sz="1200" dirty="0"/>
          </a:p>
        </p:txBody>
      </p:sp>
      <p:sp>
        <p:nvSpPr>
          <p:cNvPr id="12" name="TextBox 11"/>
          <p:cNvSpPr txBox="1"/>
          <p:nvPr/>
        </p:nvSpPr>
        <p:spPr>
          <a:xfrm>
            <a:off x="2217328" y="4293856"/>
            <a:ext cx="411666" cy="276999"/>
          </a:xfrm>
          <a:prstGeom prst="rect">
            <a:avLst/>
          </a:prstGeom>
          <a:noFill/>
        </p:spPr>
        <p:txBody>
          <a:bodyPr wrap="none" rtlCol="0">
            <a:spAutoFit/>
          </a:bodyPr>
          <a:lstStyle/>
          <a:p>
            <a:r>
              <a:rPr lang="en-US" sz="900" dirty="0"/>
              <a:t>2</a:t>
            </a:r>
            <a:r>
              <a:rPr lang="en-US" sz="900" dirty="0" smtClean="0"/>
              <a:t>3</a:t>
            </a:r>
            <a:r>
              <a:rPr lang="en-US" sz="1200" dirty="0" smtClean="0"/>
              <a:t>%</a:t>
            </a:r>
            <a:endParaRPr lang="en-US" sz="1200" dirty="0"/>
          </a:p>
        </p:txBody>
      </p:sp>
      <p:sp>
        <p:nvSpPr>
          <p:cNvPr id="13" name="TextBox 12"/>
          <p:cNvSpPr txBox="1"/>
          <p:nvPr/>
        </p:nvSpPr>
        <p:spPr>
          <a:xfrm>
            <a:off x="2421220" y="3879943"/>
            <a:ext cx="411666" cy="276999"/>
          </a:xfrm>
          <a:prstGeom prst="rect">
            <a:avLst/>
          </a:prstGeom>
          <a:noFill/>
        </p:spPr>
        <p:txBody>
          <a:bodyPr wrap="none" rtlCol="0">
            <a:spAutoFit/>
          </a:bodyPr>
          <a:lstStyle/>
          <a:p>
            <a:r>
              <a:rPr lang="en-US" sz="900" dirty="0" smtClean="0"/>
              <a:t>79</a:t>
            </a:r>
            <a:r>
              <a:rPr lang="en-US" sz="1200" dirty="0" smtClean="0"/>
              <a:t>%</a:t>
            </a:r>
            <a:endParaRPr lang="en-US" sz="1200" dirty="0"/>
          </a:p>
        </p:txBody>
      </p:sp>
      <p:sp>
        <p:nvSpPr>
          <p:cNvPr id="14" name="TextBox 13"/>
          <p:cNvSpPr txBox="1"/>
          <p:nvPr/>
        </p:nvSpPr>
        <p:spPr>
          <a:xfrm>
            <a:off x="2573620" y="4564334"/>
            <a:ext cx="411666" cy="276999"/>
          </a:xfrm>
          <a:prstGeom prst="rect">
            <a:avLst/>
          </a:prstGeom>
          <a:noFill/>
        </p:spPr>
        <p:txBody>
          <a:bodyPr wrap="none" rtlCol="0">
            <a:spAutoFit/>
          </a:bodyPr>
          <a:lstStyle/>
          <a:p>
            <a:r>
              <a:rPr lang="en-US" sz="900" dirty="0" smtClean="0"/>
              <a:t>21</a:t>
            </a:r>
            <a:r>
              <a:rPr lang="en-US" sz="1200" dirty="0" smtClean="0"/>
              <a:t>%</a:t>
            </a:r>
            <a:endParaRPr lang="en-US" sz="1200" dirty="0"/>
          </a:p>
        </p:txBody>
      </p:sp>
      <p:sp>
        <p:nvSpPr>
          <p:cNvPr id="15" name="TextBox 14"/>
          <p:cNvSpPr txBox="1"/>
          <p:nvPr/>
        </p:nvSpPr>
        <p:spPr>
          <a:xfrm>
            <a:off x="2914824" y="4030294"/>
            <a:ext cx="411666" cy="276999"/>
          </a:xfrm>
          <a:prstGeom prst="rect">
            <a:avLst/>
          </a:prstGeom>
          <a:noFill/>
        </p:spPr>
        <p:txBody>
          <a:bodyPr wrap="none" rtlCol="0">
            <a:spAutoFit/>
          </a:bodyPr>
          <a:lstStyle/>
          <a:p>
            <a:r>
              <a:rPr lang="en-US" sz="900" dirty="0" smtClean="0"/>
              <a:t>20</a:t>
            </a:r>
            <a:r>
              <a:rPr lang="en-US" sz="1200" dirty="0" smtClean="0"/>
              <a:t>%</a:t>
            </a:r>
            <a:endParaRPr lang="en-US" sz="1200" dirty="0"/>
          </a:p>
        </p:txBody>
      </p:sp>
      <p:sp>
        <p:nvSpPr>
          <p:cNvPr id="16" name="TextBox 15"/>
          <p:cNvSpPr txBox="1"/>
          <p:nvPr/>
        </p:nvSpPr>
        <p:spPr>
          <a:xfrm>
            <a:off x="3256028" y="4405787"/>
            <a:ext cx="411666" cy="276999"/>
          </a:xfrm>
          <a:prstGeom prst="rect">
            <a:avLst/>
          </a:prstGeom>
          <a:noFill/>
        </p:spPr>
        <p:txBody>
          <a:bodyPr wrap="none" rtlCol="0">
            <a:spAutoFit/>
          </a:bodyPr>
          <a:lstStyle/>
          <a:p>
            <a:r>
              <a:rPr lang="en-US" sz="900" dirty="0" smtClean="0"/>
              <a:t>15</a:t>
            </a:r>
            <a:r>
              <a:rPr lang="en-US" sz="1200" dirty="0" smtClean="0"/>
              <a:t>%</a:t>
            </a:r>
            <a:endParaRPr lang="en-US" sz="1200" dirty="0"/>
          </a:p>
        </p:txBody>
      </p:sp>
      <p:sp>
        <p:nvSpPr>
          <p:cNvPr id="17" name="TextBox 16"/>
          <p:cNvSpPr txBox="1"/>
          <p:nvPr/>
        </p:nvSpPr>
        <p:spPr>
          <a:xfrm>
            <a:off x="3597232" y="4592509"/>
            <a:ext cx="411666" cy="276999"/>
          </a:xfrm>
          <a:prstGeom prst="rect">
            <a:avLst/>
          </a:prstGeom>
          <a:noFill/>
        </p:spPr>
        <p:txBody>
          <a:bodyPr wrap="none" rtlCol="0">
            <a:spAutoFit/>
          </a:bodyPr>
          <a:lstStyle/>
          <a:p>
            <a:r>
              <a:rPr lang="en-US" sz="900" dirty="0" smtClean="0"/>
              <a:t>14</a:t>
            </a:r>
            <a:r>
              <a:rPr lang="en-US" sz="1200" dirty="0" smtClean="0"/>
              <a:t>%</a:t>
            </a:r>
            <a:endParaRPr lang="en-US" sz="1200" dirty="0"/>
          </a:p>
        </p:txBody>
      </p:sp>
      <p:sp>
        <p:nvSpPr>
          <p:cNvPr id="18" name="TextBox 17"/>
          <p:cNvSpPr txBox="1"/>
          <p:nvPr/>
        </p:nvSpPr>
        <p:spPr>
          <a:xfrm>
            <a:off x="3955600" y="4779231"/>
            <a:ext cx="353169" cy="276999"/>
          </a:xfrm>
          <a:prstGeom prst="rect">
            <a:avLst/>
          </a:prstGeom>
          <a:noFill/>
        </p:spPr>
        <p:txBody>
          <a:bodyPr wrap="none" rtlCol="0">
            <a:spAutoFit/>
          </a:bodyPr>
          <a:lstStyle/>
          <a:p>
            <a:r>
              <a:rPr lang="en-US" sz="900" dirty="0"/>
              <a:t>9</a:t>
            </a:r>
            <a:r>
              <a:rPr lang="en-US" sz="1200" dirty="0" smtClean="0"/>
              <a:t>%</a:t>
            </a:r>
            <a:endParaRPr lang="en-US" sz="1200" dirty="0"/>
          </a:p>
        </p:txBody>
      </p:sp>
      <p:sp>
        <p:nvSpPr>
          <p:cNvPr id="19" name="TextBox 18"/>
          <p:cNvSpPr txBox="1"/>
          <p:nvPr/>
        </p:nvSpPr>
        <p:spPr>
          <a:xfrm>
            <a:off x="4142328" y="4742860"/>
            <a:ext cx="411666" cy="276999"/>
          </a:xfrm>
          <a:prstGeom prst="rect">
            <a:avLst/>
          </a:prstGeom>
          <a:noFill/>
        </p:spPr>
        <p:txBody>
          <a:bodyPr wrap="none" rtlCol="0">
            <a:spAutoFit/>
          </a:bodyPr>
          <a:lstStyle/>
          <a:p>
            <a:r>
              <a:rPr lang="en-US" sz="900" dirty="0" smtClean="0"/>
              <a:t>91</a:t>
            </a:r>
            <a:r>
              <a:rPr lang="en-US" sz="1200" dirty="0" smtClean="0"/>
              <a:t>%</a:t>
            </a:r>
            <a:endParaRPr lang="en-US" sz="1200" dirty="0"/>
          </a:p>
        </p:txBody>
      </p:sp>
      <p:sp>
        <p:nvSpPr>
          <p:cNvPr id="20" name="TextBox 19"/>
          <p:cNvSpPr txBox="1"/>
          <p:nvPr/>
        </p:nvSpPr>
        <p:spPr>
          <a:xfrm>
            <a:off x="4346220" y="4826616"/>
            <a:ext cx="353169" cy="276999"/>
          </a:xfrm>
          <a:prstGeom prst="rect">
            <a:avLst/>
          </a:prstGeom>
          <a:noFill/>
        </p:spPr>
        <p:txBody>
          <a:bodyPr wrap="none" rtlCol="0">
            <a:spAutoFit/>
          </a:bodyPr>
          <a:lstStyle/>
          <a:p>
            <a:r>
              <a:rPr lang="en-US" sz="900" dirty="0"/>
              <a:t>9</a:t>
            </a:r>
            <a:r>
              <a:rPr lang="en-US" sz="1200" dirty="0" smtClean="0"/>
              <a:t>%</a:t>
            </a:r>
            <a:endParaRPr lang="en-US" sz="1200" dirty="0"/>
          </a:p>
        </p:txBody>
      </p:sp>
      <p:sp>
        <p:nvSpPr>
          <p:cNvPr id="21" name="TextBox 20"/>
          <p:cNvSpPr txBox="1"/>
          <p:nvPr/>
        </p:nvSpPr>
        <p:spPr>
          <a:xfrm>
            <a:off x="3801124" y="4298723"/>
            <a:ext cx="411666" cy="276999"/>
          </a:xfrm>
          <a:prstGeom prst="rect">
            <a:avLst/>
          </a:prstGeom>
          <a:noFill/>
        </p:spPr>
        <p:txBody>
          <a:bodyPr wrap="none" rtlCol="0">
            <a:spAutoFit/>
          </a:bodyPr>
          <a:lstStyle/>
          <a:p>
            <a:r>
              <a:rPr lang="en-US" sz="900" dirty="0" smtClean="0"/>
              <a:t>91</a:t>
            </a:r>
            <a:r>
              <a:rPr lang="en-US" sz="1200" dirty="0" smtClean="0"/>
              <a:t>%</a:t>
            </a:r>
            <a:endParaRPr lang="en-US" sz="1200" dirty="0"/>
          </a:p>
        </p:txBody>
      </p:sp>
      <p:sp>
        <p:nvSpPr>
          <p:cNvPr id="22" name="TextBox 21"/>
          <p:cNvSpPr txBox="1"/>
          <p:nvPr/>
        </p:nvSpPr>
        <p:spPr>
          <a:xfrm>
            <a:off x="3438604" y="3627395"/>
            <a:ext cx="411666" cy="276999"/>
          </a:xfrm>
          <a:prstGeom prst="rect">
            <a:avLst/>
          </a:prstGeom>
          <a:noFill/>
        </p:spPr>
        <p:txBody>
          <a:bodyPr wrap="none" rtlCol="0">
            <a:spAutoFit/>
          </a:bodyPr>
          <a:lstStyle/>
          <a:p>
            <a:r>
              <a:rPr lang="en-US" sz="900" dirty="0" smtClean="0"/>
              <a:t>86</a:t>
            </a:r>
            <a:r>
              <a:rPr lang="en-US" sz="1200" dirty="0" smtClean="0"/>
              <a:t>%</a:t>
            </a:r>
            <a:endParaRPr lang="en-US" sz="1200" dirty="0"/>
          </a:p>
        </p:txBody>
      </p:sp>
      <p:sp>
        <p:nvSpPr>
          <p:cNvPr id="23" name="TextBox 22"/>
          <p:cNvSpPr txBox="1"/>
          <p:nvPr/>
        </p:nvSpPr>
        <p:spPr>
          <a:xfrm>
            <a:off x="3110412" y="2492720"/>
            <a:ext cx="411666" cy="276999"/>
          </a:xfrm>
          <a:prstGeom prst="rect">
            <a:avLst/>
          </a:prstGeom>
          <a:noFill/>
        </p:spPr>
        <p:txBody>
          <a:bodyPr wrap="none" rtlCol="0">
            <a:spAutoFit/>
          </a:bodyPr>
          <a:lstStyle/>
          <a:p>
            <a:r>
              <a:rPr lang="en-US" sz="900" dirty="0" smtClean="0"/>
              <a:t>85</a:t>
            </a:r>
            <a:r>
              <a:rPr lang="en-US" sz="1200" dirty="0" smtClean="0"/>
              <a:t>%</a:t>
            </a:r>
            <a:endParaRPr lang="en-US" sz="1200" dirty="0"/>
          </a:p>
        </p:txBody>
      </p:sp>
      <p:sp>
        <p:nvSpPr>
          <p:cNvPr id="24" name="TextBox 23"/>
          <p:cNvSpPr txBox="1"/>
          <p:nvPr/>
        </p:nvSpPr>
        <p:spPr>
          <a:xfrm>
            <a:off x="2765056" y="1718426"/>
            <a:ext cx="411666" cy="276999"/>
          </a:xfrm>
          <a:prstGeom prst="rect">
            <a:avLst/>
          </a:prstGeom>
          <a:noFill/>
        </p:spPr>
        <p:txBody>
          <a:bodyPr wrap="none" rtlCol="0">
            <a:spAutoFit/>
          </a:bodyPr>
          <a:lstStyle/>
          <a:p>
            <a:r>
              <a:rPr lang="en-US" sz="900" dirty="0" smtClean="0"/>
              <a:t>80</a:t>
            </a:r>
            <a:r>
              <a:rPr lang="en-US" sz="1200" dirty="0" smtClean="0"/>
              <a:t>%</a:t>
            </a:r>
            <a:endParaRPr lang="en-US" sz="1200" dirty="0"/>
          </a:p>
        </p:txBody>
      </p:sp>
      <p:sp>
        <p:nvSpPr>
          <p:cNvPr id="25" name="TextBox 24"/>
          <p:cNvSpPr txBox="1"/>
          <p:nvPr/>
        </p:nvSpPr>
        <p:spPr>
          <a:xfrm>
            <a:off x="6065034" y="1826757"/>
            <a:ext cx="2621766" cy="1754327"/>
          </a:xfrm>
          <a:prstGeom prst="rect">
            <a:avLst/>
          </a:prstGeom>
          <a:noFill/>
        </p:spPr>
        <p:txBody>
          <a:bodyPr wrap="square" rtlCol="0">
            <a:spAutoFit/>
          </a:bodyPr>
          <a:lstStyle/>
          <a:p>
            <a:r>
              <a:rPr lang="en-US" dirty="0" smtClean="0"/>
              <a:t>The higher the payment amount each month, the lower the default rate. Those paying small amounts each month have high default rates.  </a:t>
            </a:r>
            <a:endParaRPr lang="en-US" dirty="0"/>
          </a:p>
        </p:txBody>
      </p:sp>
    </p:spTree>
    <p:extLst>
      <p:ext uri="{BB962C8B-B14F-4D97-AF65-F5344CB8AC3E}">
        <p14:creationId xmlns:p14="http://schemas.microsoft.com/office/powerpoint/2010/main" val="329791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a:t>
            </a:r>
          </a:p>
          <a:p>
            <a:r>
              <a:rPr lang="en-US" sz="2000" dirty="0" smtClean="0"/>
              <a:t>With a baseline default rate of 22.12% (77.88% not defaulting), our goal is to build a model which can improve upon the baseline</a:t>
            </a:r>
          </a:p>
          <a:p>
            <a:r>
              <a:rPr lang="en-US" sz="2000" dirty="0" smtClean="0"/>
              <a:t>Three machine learning models</a:t>
            </a:r>
          </a:p>
          <a:p>
            <a:pPr lvl="1"/>
            <a:r>
              <a:rPr lang="en-US" sz="1600" dirty="0" smtClean="0"/>
              <a:t>Logistic Regression</a:t>
            </a:r>
          </a:p>
          <a:p>
            <a:pPr lvl="1"/>
            <a:r>
              <a:rPr lang="en-US" sz="1600" dirty="0" smtClean="0"/>
              <a:t>Classification and Regression Tree (CART)</a:t>
            </a:r>
          </a:p>
          <a:p>
            <a:pPr lvl="1"/>
            <a:r>
              <a:rPr lang="en-US" sz="1600" dirty="0" smtClean="0"/>
              <a:t>Random Forest</a:t>
            </a:r>
            <a:endParaRPr lang="en-US" sz="1600" dirty="0"/>
          </a:p>
        </p:txBody>
      </p:sp>
    </p:spTree>
    <p:extLst>
      <p:ext uri="{BB962C8B-B14F-4D97-AF65-F5344CB8AC3E}">
        <p14:creationId xmlns:p14="http://schemas.microsoft.com/office/powerpoint/2010/main" val="391192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 (Logistic Regression)</a:t>
            </a:r>
          </a:p>
          <a:p>
            <a:pPr marL="0" indent="0">
              <a:buNone/>
            </a:pPr>
            <a:endParaRPr lang="en-US" dirty="0" smtClean="0"/>
          </a:p>
        </p:txBody>
      </p:sp>
      <p:pic>
        <p:nvPicPr>
          <p:cNvPr id="4" name="Picture 3" descr="Screen Shot 2017-10-12 at 2.13.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88" y="2183674"/>
            <a:ext cx="4972818" cy="4559300"/>
          </a:xfrm>
          <a:prstGeom prst="rect">
            <a:avLst/>
          </a:prstGeom>
        </p:spPr>
      </p:pic>
      <p:sp>
        <p:nvSpPr>
          <p:cNvPr id="5" name="TextBox 4"/>
          <p:cNvSpPr txBox="1"/>
          <p:nvPr/>
        </p:nvSpPr>
        <p:spPr>
          <a:xfrm>
            <a:off x="5756082" y="2272943"/>
            <a:ext cx="2621766" cy="1200329"/>
          </a:xfrm>
          <a:prstGeom prst="rect">
            <a:avLst/>
          </a:prstGeom>
          <a:noFill/>
        </p:spPr>
        <p:txBody>
          <a:bodyPr wrap="square" rtlCol="0">
            <a:spAutoFit/>
          </a:bodyPr>
          <a:lstStyle/>
          <a:p>
            <a:r>
              <a:rPr lang="en-US" dirty="0" smtClean="0"/>
              <a:t>Fourth iteration of model shows 12 variables are statistically significant with an AIC of 20934</a:t>
            </a:r>
            <a:endParaRPr lang="en-US" dirty="0"/>
          </a:p>
        </p:txBody>
      </p:sp>
      <p:sp>
        <p:nvSpPr>
          <p:cNvPr id="6" name="TextBox 5"/>
          <p:cNvSpPr txBox="1"/>
          <p:nvPr/>
        </p:nvSpPr>
        <p:spPr>
          <a:xfrm>
            <a:off x="5771170" y="3540808"/>
            <a:ext cx="2621766" cy="923330"/>
          </a:xfrm>
          <a:prstGeom prst="rect">
            <a:avLst/>
          </a:prstGeom>
          <a:noFill/>
        </p:spPr>
        <p:txBody>
          <a:bodyPr wrap="square" rtlCol="0">
            <a:spAutoFit/>
          </a:bodyPr>
          <a:lstStyle/>
          <a:p>
            <a:r>
              <a:rPr lang="en-US" dirty="0" smtClean="0"/>
              <a:t>Model accuracy of 81.2% which improves up the baseline of 77.88% </a:t>
            </a:r>
            <a:endParaRPr lang="en-US" dirty="0"/>
          </a:p>
        </p:txBody>
      </p:sp>
    </p:spTree>
    <p:extLst>
      <p:ext uri="{BB962C8B-B14F-4D97-AF65-F5344CB8AC3E}">
        <p14:creationId xmlns:p14="http://schemas.microsoft.com/office/powerpoint/2010/main" val="330208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 (CART)</a:t>
            </a:r>
          </a:p>
          <a:p>
            <a:r>
              <a:rPr lang="en-US" sz="2000" dirty="0" smtClean="0"/>
              <a:t>Model used all independent variables</a:t>
            </a:r>
            <a:endParaRPr lang="en-US" sz="1600" dirty="0"/>
          </a:p>
        </p:txBody>
      </p:sp>
      <p:pic>
        <p:nvPicPr>
          <p:cNvPr id="4" name="Picture 3" descr="Screen Shot 2017-10-12 at 2.18.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16" y="2680703"/>
            <a:ext cx="4178300" cy="2273300"/>
          </a:xfrm>
          <a:prstGeom prst="rect">
            <a:avLst/>
          </a:prstGeom>
        </p:spPr>
      </p:pic>
      <p:sp>
        <p:nvSpPr>
          <p:cNvPr id="5" name="TextBox 4"/>
          <p:cNvSpPr txBox="1"/>
          <p:nvPr/>
        </p:nvSpPr>
        <p:spPr>
          <a:xfrm>
            <a:off x="5756082" y="2272943"/>
            <a:ext cx="2621766" cy="1754327"/>
          </a:xfrm>
          <a:prstGeom prst="rect">
            <a:avLst/>
          </a:prstGeom>
          <a:noFill/>
        </p:spPr>
        <p:txBody>
          <a:bodyPr wrap="square" rtlCol="0">
            <a:spAutoFit/>
          </a:bodyPr>
          <a:lstStyle/>
          <a:p>
            <a:r>
              <a:rPr lang="en-US" dirty="0" smtClean="0"/>
              <a:t>Only one node which shows that the being one month behind or less in September is the greatest determinant of a loan defaulting.</a:t>
            </a:r>
          </a:p>
        </p:txBody>
      </p:sp>
      <p:sp>
        <p:nvSpPr>
          <p:cNvPr id="6" name="TextBox 5"/>
          <p:cNvSpPr txBox="1"/>
          <p:nvPr/>
        </p:nvSpPr>
        <p:spPr>
          <a:xfrm>
            <a:off x="5754006" y="3935511"/>
            <a:ext cx="2621766" cy="1754327"/>
          </a:xfrm>
          <a:prstGeom prst="rect">
            <a:avLst/>
          </a:prstGeom>
          <a:noFill/>
        </p:spPr>
        <p:txBody>
          <a:bodyPr wrap="square" rtlCol="0">
            <a:spAutoFit/>
          </a:bodyPr>
          <a:lstStyle/>
          <a:p>
            <a:r>
              <a:rPr lang="en-US" dirty="0" smtClean="0"/>
              <a:t>Data set uses October as the dependent variable, which may explain why the preceding payment status month is the only node.</a:t>
            </a:r>
            <a:endParaRPr lang="en-US" dirty="0"/>
          </a:p>
        </p:txBody>
      </p:sp>
      <p:sp>
        <p:nvSpPr>
          <p:cNvPr id="7" name="TextBox 6"/>
          <p:cNvSpPr txBox="1"/>
          <p:nvPr/>
        </p:nvSpPr>
        <p:spPr>
          <a:xfrm>
            <a:off x="5751930" y="5529435"/>
            <a:ext cx="2621766" cy="369332"/>
          </a:xfrm>
          <a:prstGeom prst="rect">
            <a:avLst/>
          </a:prstGeom>
          <a:noFill/>
        </p:spPr>
        <p:txBody>
          <a:bodyPr wrap="square" rtlCol="0">
            <a:spAutoFit/>
          </a:bodyPr>
          <a:lstStyle/>
          <a:p>
            <a:r>
              <a:rPr lang="en-US" dirty="0" smtClean="0"/>
              <a:t>Model accuracy of 82.15% </a:t>
            </a:r>
            <a:endParaRPr lang="en-US" dirty="0"/>
          </a:p>
        </p:txBody>
      </p:sp>
    </p:spTree>
    <p:extLst>
      <p:ext uri="{BB962C8B-B14F-4D97-AF65-F5344CB8AC3E}">
        <p14:creationId xmlns:p14="http://schemas.microsoft.com/office/powerpoint/2010/main" val="394555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 (Random Forest)</a:t>
            </a:r>
          </a:p>
          <a:p>
            <a:r>
              <a:rPr lang="en-US" sz="2000" dirty="0" smtClean="0"/>
              <a:t>Selects data randomly with replacement</a:t>
            </a:r>
          </a:p>
          <a:p>
            <a:r>
              <a:rPr lang="en-US" sz="2000" dirty="0" smtClean="0"/>
              <a:t>Model accuracy of 81.8%</a:t>
            </a:r>
            <a:endParaRPr lang="en-US" sz="1600" dirty="0"/>
          </a:p>
        </p:txBody>
      </p:sp>
    </p:spTree>
    <p:extLst>
      <p:ext uri="{BB962C8B-B14F-4D97-AF65-F5344CB8AC3E}">
        <p14:creationId xmlns:p14="http://schemas.microsoft.com/office/powerpoint/2010/main" val="372879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Conclusions</a:t>
            </a:r>
          </a:p>
          <a:p>
            <a:r>
              <a:rPr lang="en-US" sz="2000" dirty="0" smtClean="0"/>
              <a:t>All three models improve upon the baseline for safe loans (77.88%)</a:t>
            </a:r>
          </a:p>
          <a:p>
            <a:pPr lvl="1"/>
            <a:r>
              <a:rPr lang="en-US" sz="1600" dirty="0" smtClean="0"/>
              <a:t>Logistic regression model accuracy of 81.2%</a:t>
            </a:r>
          </a:p>
          <a:p>
            <a:pPr lvl="1"/>
            <a:r>
              <a:rPr lang="en-US" sz="1600" dirty="0" smtClean="0"/>
              <a:t>CART model accuracy of 82.1%</a:t>
            </a:r>
          </a:p>
          <a:p>
            <a:pPr lvl="1"/>
            <a:r>
              <a:rPr lang="en-US" sz="1600" dirty="0" smtClean="0"/>
              <a:t>Random forest model accuracy of 81.8%</a:t>
            </a:r>
          </a:p>
          <a:p>
            <a:endParaRPr lang="en-US" sz="2000" dirty="0" smtClean="0"/>
          </a:p>
          <a:p>
            <a:r>
              <a:rPr lang="en-US" sz="2000" dirty="0" smtClean="0"/>
              <a:t>Modest improvement of 3.5%-4.0% depending on the model</a:t>
            </a:r>
          </a:p>
          <a:p>
            <a:endParaRPr lang="en-US" sz="2000" dirty="0" smtClean="0"/>
          </a:p>
        </p:txBody>
      </p:sp>
    </p:spTree>
    <p:extLst>
      <p:ext uri="{BB962C8B-B14F-4D97-AF65-F5344CB8AC3E}">
        <p14:creationId xmlns:p14="http://schemas.microsoft.com/office/powerpoint/2010/main" val="346877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Recommendations</a:t>
            </a:r>
          </a:p>
          <a:p>
            <a:pPr marL="457200" indent="-457200">
              <a:buFont typeface="+mj-lt"/>
              <a:buAutoNum type="arabicPeriod"/>
            </a:pPr>
            <a:r>
              <a:rPr lang="en-US" sz="2000" dirty="0" smtClean="0"/>
              <a:t>Pair potential return of a loan along with risk to assess </a:t>
            </a:r>
            <a:r>
              <a:rPr lang="en-US" sz="2000" dirty="0" smtClean="0"/>
              <a:t>the </a:t>
            </a:r>
            <a:r>
              <a:rPr lang="en-US" sz="2000" dirty="0" smtClean="0"/>
              <a:t>profitability of different types of </a:t>
            </a:r>
            <a:r>
              <a:rPr lang="en-US" sz="2000" dirty="0" smtClean="0"/>
              <a:t>loans. This is a more complete analysis than just predicting the probability of default.</a:t>
            </a:r>
            <a:endParaRPr lang="en-US" sz="2000" dirty="0" smtClean="0"/>
          </a:p>
          <a:p>
            <a:pPr marL="457200" indent="-457200">
              <a:buFont typeface="+mj-lt"/>
              <a:buAutoNum type="arabicPeriod"/>
            </a:pPr>
            <a:r>
              <a:rPr lang="en-US" sz="2000" dirty="0" smtClean="0"/>
              <a:t>Include credit rating and income in future studies for a more complete profile of the </a:t>
            </a:r>
            <a:r>
              <a:rPr lang="en-US" sz="2000" dirty="0" smtClean="0"/>
              <a:t>borrower.</a:t>
            </a:r>
            <a:endParaRPr lang="en-US" sz="2000" dirty="0" smtClean="0"/>
          </a:p>
          <a:p>
            <a:pPr marL="457200" indent="-457200">
              <a:buFont typeface="+mj-lt"/>
              <a:buAutoNum type="arabicPeriod"/>
            </a:pPr>
            <a:r>
              <a:rPr lang="en-US" sz="2000" dirty="0" smtClean="0"/>
              <a:t>Further examine </a:t>
            </a:r>
            <a:r>
              <a:rPr lang="en-US" sz="2000" dirty="0" smtClean="0"/>
              <a:t>the payment status variable to assess whether </a:t>
            </a:r>
            <a:r>
              <a:rPr lang="en-US" sz="2000" dirty="0" smtClean="0"/>
              <a:t>the conclusions of the </a:t>
            </a:r>
            <a:r>
              <a:rPr lang="en-US" sz="2000" dirty="0" smtClean="0"/>
              <a:t>CART model in this study </a:t>
            </a:r>
            <a:r>
              <a:rPr lang="en-US" sz="2000" dirty="0" smtClean="0"/>
              <a:t>are simply </a:t>
            </a:r>
            <a:r>
              <a:rPr lang="en-US" sz="2000" dirty="0" smtClean="0"/>
              <a:t>a function of September preceding the final month of the </a:t>
            </a:r>
            <a:r>
              <a:rPr lang="en-US" sz="2000" dirty="0" smtClean="0"/>
              <a:t>study.</a:t>
            </a:r>
            <a:endParaRPr lang="en-US" sz="2000" dirty="0" smtClean="0"/>
          </a:p>
        </p:txBody>
      </p:sp>
    </p:spTree>
    <p:extLst>
      <p:ext uri="{BB962C8B-B14F-4D97-AF65-F5344CB8AC3E}">
        <p14:creationId xmlns:p14="http://schemas.microsoft.com/office/powerpoint/2010/main" val="26867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Analyzing Credit Card Default</a:t>
            </a:r>
            <a:endParaRPr lang="en-US" u="sng" dirty="0"/>
          </a:p>
        </p:txBody>
      </p:sp>
      <p:sp>
        <p:nvSpPr>
          <p:cNvPr id="3" name="Content Placeholder 2"/>
          <p:cNvSpPr>
            <a:spLocks noGrp="1"/>
          </p:cNvSpPr>
          <p:nvPr>
            <p:ph idx="1"/>
          </p:nvPr>
        </p:nvSpPr>
        <p:spPr/>
        <p:txBody>
          <a:bodyPr>
            <a:normAutofit/>
          </a:bodyPr>
          <a:lstStyle/>
          <a:p>
            <a:pPr marL="0" indent="0">
              <a:buNone/>
            </a:pPr>
            <a:r>
              <a:rPr lang="en-US" dirty="0" smtClean="0"/>
              <a:t>Project Approach</a:t>
            </a:r>
          </a:p>
          <a:p>
            <a:r>
              <a:rPr lang="en-US" sz="2000" dirty="0" smtClean="0"/>
              <a:t>Background and goal of study</a:t>
            </a:r>
          </a:p>
          <a:p>
            <a:r>
              <a:rPr lang="en-US" sz="2000" dirty="0" smtClean="0"/>
              <a:t>Data set</a:t>
            </a:r>
          </a:p>
          <a:p>
            <a:r>
              <a:rPr lang="en-US" sz="2000" dirty="0" smtClean="0"/>
              <a:t>Data wrangling</a:t>
            </a:r>
          </a:p>
          <a:p>
            <a:r>
              <a:rPr lang="en-US" sz="2000" dirty="0" smtClean="0"/>
              <a:t>Preliminary exploration</a:t>
            </a:r>
          </a:p>
          <a:p>
            <a:r>
              <a:rPr lang="en-US" sz="2000" dirty="0" smtClean="0"/>
              <a:t>Machine learning</a:t>
            </a:r>
          </a:p>
          <a:p>
            <a:r>
              <a:rPr lang="en-US" sz="2000" dirty="0" smtClean="0"/>
              <a:t>Conclusions</a:t>
            </a:r>
          </a:p>
          <a:p>
            <a:r>
              <a:rPr lang="en-US" sz="2000" dirty="0" smtClean="0"/>
              <a:t>Recommendations</a:t>
            </a:r>
          </a:p>
          <a:p>
            <a:endParaRPr lang="en-US" sz="2000" dirty="0"/>
          </a:p>
        </p:txBody>
      </p:sp>
    </p:spTree>
    <p:extLst>
      <p:ext uri="{BB962C8B-B14F-4D97-AF65-F5344CB8AC3E}">
        <p14:creationId xmlns:p14="http://schemas.microsoft.com/office/powerpoint/2010/main" val="139904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Analyzing Credit Card Default</a:t>
            </a:r>
            <a:endParaRPr lang="en-US" u="sng" dirty="0"/>
          </a:p>
        </p:txBody>
      </p:sp>
      <p:sp>
        <p:nvSpPr>
          <p:cNvPr id="4" name="Content Placeholder 3"/>
          <p:cNvSpPr>
            <a:spLocks noGrp="1"/>
          </p:cNvSpPr>
          <p:nvPr>
            <p:ph idx="1"/>
          </p:nvPr>
        </p:nvSpPr>
        <p:spPr/>
        <p:txBody>
          <a:bodyPr>
            <a:normAutofit/>
          </a:bodyPr>
          <a:lstStyle/>
          <a:p>
            <a:pPr marL="0" indent="0">
              <a:buNone/>
            </a:pPr>
            <a:r>
              <a:rPr lang="en-US" dirty="0" smtClean="0"/>
              <a:t>Background</a:t>
            </a:r>
          </a:p>
          <a:p>
            <a:r>
              <a:rPr lang="en-US" sz="2000" dirty="0" smtClean="0"/>
              <a:t>Revolving debt in the US has reached $1 trillion in the US at the end of 2016</a:t>
            </a:r>
          </a:p>
          <a:p>
            <a:r>
              <a:rPr lang="en-US" sz="2000" dirty="0" smtClean="0"/>
              <a:t>Households with an unpaid balance have an average of $8,000 in debt</a:t>
            </a:r>
          </a:p>
          <a:p>
            <a:r>
              <a:rPr lang="en-US" sz="2000" dirty="0" smtClean="0"/>
              <a:t>Financial institutions issuing credit cards write off 3.32% of credit card loans</a:t>
            </a:r>
          </a:p>
          <a:p>
            <a:endParaRPr lang="en-US" sz="1600" dirty="0"/>
          </a:p>
          <a:p>
            <a:pPr marL="0" indent="0">
              <a:buNone/>
            </a:pPr>
            <a:r>
              <a:rPr lang="en-US" dirty="0" smtClean="0"/>
              <a:t>Goal</a:t>
            </a:r>
          </a:p>
          <a:p>
            <a:r>
              <a:rPr lang="en-US" sz="2000" dirty="0" smtClean="0"/>
              <a:t>Our goal is to build a predictive model based on characteristics of borrowers that can help financial institutions reduce their write-off rates</a:t>
            </a:r>
          </a:p>
          <a:p>
            <a:r>
              <a:rPr lang="en-US" sz="2000" dirty="0" smtClean="0"/>
              <a:t>Exploration, cleaning and analysis of data is performed in the R programming language</a:t>
            </a:r>
          </a:p>
          <a:p>
            <a:pPr marL="0" indent="0">
              <a:buNone/>
            </a:pPr>
            <a:endParaRPr lang="en-US" sz="1600" dirty="0" smtClean="0"/>
          </a:p>
          <a:p>
            <a:endParaRPr lang="en-US" sz="1600" dirty="0"/>
          </a:p>
        </p:txBody>
      </p:sp>
    </p:spTree>
    <p:extLst>
      <p:ext uri="{BB962C8B-B14F-4D97-AF65-F5344CB8AC3E}">
        <p14:creationId xmlns:p14="http://schemas.microsoft.com/office/powerpoint/2010/main" val="215315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Analyzing Credit Card Default</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Data Set</a:t>
            </a:r>
          </a:p>
          <a:p>
            <a:r>
              <a:rPr lang="en-US" sz="2000" dirty="0" smtClean="0"/>
              <a:t>Taiwanese Bank with 30,000 credit card loans in 2005</a:t>
            </a:r>
          </a:p>
          <a:p>
            <a:r>
              <a:rPr lang="en-US" sz="2000" dirty="0" smtClean="0"/>
              <a:t>Dependent variable is binary event (default or no default in October of 2005)</a:t>
            </a:r>
          </a:p>
          <a:p>
            <a:r>
              <a:rPr lang="en-US" sz="2000" dirty="0" smtClean="0"/>
              <a:t>23 independent variables including:</a:t>
            </a:r>
          </a:p>
          <a:p>
            <a:pPr lvl="1"/>
            <a:r>
              <a:rPr lang="en-US" sz="1600" dirty="0" smtClean="0"/>
              <a:t>Credit limit amount, Age of borrower</a:t>
            </a:r>
          </a:p>
          <a:p>
            <a:pPr lvl="1"/>
            <a:r>
              <a:rPr lang="en-US" sz="1600" dirty="0" smtClean="0"/>
              <a:t>Education level, Gender, Marriage status</a:t>
            </a:r>
          </a:p>
          <a:p>
            <a:pPr lvl="1"/>
            <a:r>
              <a:rPr lang="en-US" sz="1600" dirty="0" smtClean="0"/>
              <a:t>Payment status over six separate months (April </a:t>
            </a:r>
            <a:r>
              <a:rPr lang="mr-IN" sz="1600" dirty="0" smtClean="0"/>
              <a:t>–</a:t>
            </a:r>
            <a:r>
              <a:rPr lang="en-US" sz="1600" dirty="0" smtClean="0"/>
              <a:t> September of 2005)</a:t>
            </a:r>
          </a:p>
          <a:p>
            <a:pPr lvl="1"/>
            <a:r>
              <a:rPr lang="en-US" sz="1600" dirty="0" smtClean="0"/>
              <a:t>Balance status over six separate months (April </a:t>
            </a:r>
            <a:r>
              <a:rPr lang="mr-IN" sz="1600" dirty="0" smtClean="0"/>
              <a:t>–</a:t>
            </a:r>
            <a:r>
              <a:rPr lang="en-US" sz="1600" dirty="0" smtClean="0"/>
              <a:t> September of 2005)</a:t>
            </a:r>
          </a:p>
          <a:p>
            <a:pPr lvl="1"/>
            <a:r>
              <a:rPr lang="en-US" sz="1600" dirty="0" smtClean="0"/>
              <a:t>Payment amount over six separate months (April </a:t>
            </a:r>
            <a:r>
              <a:rPr lang="mr-IN" sz="1600" dirty="0" smtClean="0"/>
              <a:t>–</a:t>
            </a:r>
            <a:r>
              <a:rPr lang="en-US" sz="1600" dirty="0" smtClean="0"/>
              <a:t> September of 2005)</a:t>
            </a:r>
          </a:p>
          <a:p>
            <a:pPr lvl="1"/>
            <a:r>
              <a:rPr lang="en-US" sz="1600" dirty="0" smtClean="0"/>
              <a:t>Dependent variable is binary event (default or no default in October of 2005)</a:t>
            </a:r>
            <a:endParaRPr lang="en-US" sz="2000" dirty="0" smtClean="0"/>
          </a:p>
          <a:p>
            <a:r>
              <a:rPr lang="en-US" sz="2000" dirty="0" smtClean="0"/>
              <a:t>Data from UCI Machine Learning Repository</a:t>
            </a:r>
          </a:p>
          <a:p>
            <a:pPr marL="0" indent="0">
              <a:buNone/>
            </a:pPr>
            <a:r>
              <a:rPr lang="en-US" sz="2000" dirty="0" smtClean="0"/>
              <a:t>http://</a:t>
            </a:r>
            <a:r>
              <a:rPr lang="en-US" sz="2000" dirty="0" err="1" smtClean="0"/>
              <a:t>archive.ics.uci.edu</a:t>
            </a:r>
            <a:r>
              <a:rPr lang="en-US" sz="2000" dirty="0" smtClean="0"/>
              <a:t>/ml/datasets/</a:t>
            </a:r>
            <a:r>
              <a:rPr lang="en-US" sz="2000" dirty="0" err="1" smtClean="0"/>
              <a:t>default+of+credit+card+clients</a:t>
            </a:r>
            <a:r>
              <a:rPr lang="en-US" sz="2000" dirty="0" smtClean="0"/>
              <a:t>#</a:t>
            </a:r>
          </a:p>
          <a:p>
            <a:endParaRPr lang="en-US" sz="2000" dirty="0" smtClean="0"/>
          </a:p>
        </p:txBody>
      </p:sp>
    </p:spTree>
    <p:extLst>
      <p:ext uri="{BB962C8B-B14F-4D97-AF65-F5344CB8AC3E}">
        <p14:creationId xmlns:p14="http://schemas.microsoft.com/office/powerpoint/2010/main" val="23995420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u="sng" dirty="0" smtClean="0"/>
              <a:t>Analyzing Credit Card Default</a:t>
            </a:r>
            <a:endParaRPr lang="en-US" dirty="0"/>
          </a:p>
        </p:txBody>
      </p:sp>
      <p:sp>
        <p:nvSpPr>
          <p:cNvPr id="8" name="Rectangle 7"/>
          <p:cNvSpPr/>
          <p:nvPr/>
        </p:nvSpPr>
        <p:spPr>
          <a:xfrm>
            <a:off x="457200" y="1193894"/>
            <a:ext cx="2771111" cy="584776"/>
          </a:xfrm>
          <a:prstGeom prst="rect">
            <a:avLst/>
          </a:prstGeom>
        </p:spPr>
        <p:txBody>
          <a:bodyPr wrap="none">
            <a:spAutoFit/>
          </a:bodyPr>
          <a:lstStyle/>
          <a:p>
            <a:r>
              <a:rPr lang="en-US" sz="3200" dirty="0" smtClean="0"/>
              <a:t>Data Wrangling</a:t>
            </a:r>
          </a:p>
        </p:txBody>
      </p:sp>
      <p:graphicFrame>
        <p:nvGraphicFramePr>
          <p:cNvPr id="26" name="Diagram 25"/>
          <p:cNvGraphicFramePr/>
          <p:nvPr>
            <p:extLst>
              <p:ext uri="{D42A27DB-BD31-4B8C-83A1-F6EECF244321}">
                <p14:modId xmlns:p14="http://schemas.microsoft.com/office/powerpoint/2010/main" val="594648639"/>
              </p:ext>
            </p:extLst>
          </p:nvPr>
        </p:nvGraphicFramePr>
        <p:xfrm>
          <a:off x="652223" y="1396999"/>
          <a:ext cx="7861007" cy="448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3025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p:txBody>
          <a:bodyPr/>
          <a:lstStyle/>
          <a:p>
            <a:pPr marL="0" indent="0">
              <a:buNone/>
            </a:pPr>
            <a:r>
              <a:rPr lang="en-US" dirty="0" smtClean="0"/>
              <a:t>Preliminary Exploration</a:t>
            </a:r>
          </a:p>
          <a:p>
            <a:r>
              <a:rPr lang="en-US" sz="2000" dirty="0" smtClean="0"/>
              <a:t>Which variables appear to have predictive power of default?</a:t>
            </a:r>
          </a:p>
          <a:p>
            <a:r>
              <a:rPr lang="en-US" sz="2000" dirty="0" smtClean="0"/>
              <a:t>Baseline default rate is 22.12%</a:t>
            </a:r>
          </a:p>
          <a:p>
            <a:r>
              <a:rPr lang="en-US" sz="2000" dirty="0" smtClean="0"/>
              <a:t>Identify loans that default much more or less than baseline rate</a:t>
            </a:r>
            <a:endParaRPr lang="en-US" sz="2000" dirty="0"/>
          </a:p>
        </p:txBody>
      </p:sp>
    </p:spTree>
    <p:extLst>
      <p:ext uri="{BB962C8B-B14F-4D97-AF65-F5344CB8AC3E}">
        <p14:creationId xmlns:p14="http://schemas.microsoft.com/office/powerpoint/2010/main" val="331438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(Credit Limit)</a:t>
            </a:r>
          </a:p>
          <a:p>
            <a:pPr marL="0" indent="0">
              <a:buNone/>
            </a:pPr>
            <a:endParaRPr lang="en-US" dirty="0" smtClean="0"/>
          </a:p>
        </p:txBody>
      </p:sp>
      <p:sp>
        <p:nvSpPr>
          <p:cNvPr id="20" name="TextBox 19"/>
          <p:cNvSpPr txBox="1"/>
          <p:nvPr/>
        </p:nvSpPr>
        <p:spPr>
          <a:xfrm>
            <a:off x="6065034" y="1826757"/>
            <a:ext cx="2621766" cy="1754327"/>
          </a:xfrm>
          <a:prstGeom prst="rect">
            <a:avLst/>
          </a:prstGeom>
          <a:noFill/>
        </p:spPr>
        <p:txBody>
          <a:bodyPr wrap="square" rtlCol="0">
            <a:spAutoFit/>
          </a:bodyPr>
          <a:lstStyle/>
          <a:p>
            <a:r>
              <a:rPr lang="en-US" dirty="0" smtClean="0"/>
              <a:t>Lower credit limits are associated with higher default rates, while higher default rates are associated with lower default rates</a:t>
            </a:r>
            <a:endParaRPr lang="en-US" dirty="0"/>
          </a:p>
        </p:txBody>
      </p:sp>
      <p:pic>
        <p:nvPicPr>
          <p:cNvPr id="4" name="Picture 3" descr="Credit Lim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22" y="1808710"/>
            <a:ext cx="5412936" cy="4645833"/>
          </a:xfrm>
          <a:prstGeom prst="rect">
            <a:avLst/>
          </a:prstGeom>
        </p:spPr>
      </p:pic>
      <p:sp>
        <p:nvSpPr>
          <p:cNvPr id="21" name="TextBox 20"/>
          <p:cNvSpPr txBox="1"/>
          <p:nvPr/>
        </p:nvSpPr>
        <p:spPr>
          <a:xfrm>
            <a:off x="1393547" y="4698371"/>
            <a:ext cx="450664" cy="276999"/>
          </a:xfrm>
          <a:prstGeom prst="rect">
            <a:avLst/>
          </a:prstGeom>
          <a:noFill/>
        </p:spPr>
        <p:txBody>
          <a:bodyPr wrap="none" rtlCol="0">
            <a:spAutoFit/>
          </a:bodyPr>
          <a:lstStyle/>
          <a:p>
            <a:r>
              <a:rPr lang="en-US" sz="1200" dirty="0"/>
              <a:t>6</a:t>
            </a:r>
            <a:r>
              <a:rPr lang="en-US" sz="1200" dirty="0" smtClean="0"/>
              <a:t>5%</a:t>
            </a:r>
            <a:endParaRPr lang="en-US" sz="1200" dirty="0"/>
          </a:p>
        </p:txBody>
      </p:sp>
      <p:sp>
        <p:nvSpPr>
          <p:cNvPr id="22" name="TextBox 21"/>
          <p:cNvSpPr txBox="1"/>
          <p:nvPr/>
        </p:nvSpPr>
        <p:spPr>
          <a:xfrm>
            <a:off x="1622921" y="4902083"/>
            <a:ext cx="450664" cy="276999"/>
          </a:xfrm>
          <a:prstGeom prst="rect">
            <a:avLst/>
          </a:prstGeom>
          <a:noFill/>
        </p:spPr>
        <p:txBody>
          <a:bodyPr wrap="none" rtlCol="0">
            <a:spAutoFit/>
          </a:bodyPr>
          <a:lstStyle/>
          <a:p>
            <a:r>
              <a:rPr lang="en-US" sz="1200" dirty="0" smtClean="0"/>
              <a:t>35</a:t>
            </a:r>
            <a:r>
              <a:rPr lang="en-US" sz="1200" dirty="0" smtClean="0"/>
              <a:t>%</a:t>
            </a:r>
            <a:endParaRPr lang="en-US" sz="1200" dirty="0"/>
          </a:p>
        </p:txBody>
      </p:sp>
      <p:sp>
        <p:nvSpPr>
          <p:cNvPr id="23" name="TextBox 22"/>
          <p:cNvSpPr txBox="1"/>
          <p:nvPr/>
        </p:nvSpPr>
        <p:spPr>
          <a:xfrm>
            <a:off x="941436" y="5080139"/>
            <a:ext cx="450664" cy="276999"/>
          </a:xfrm>
          <a:prstGeom prst="rect">
            <a:avLst/>
          </a:prstGeom>
          <a:noFill/>
        </p:spPr>
        <p:txBody>
          <a:bodyPr wrap="none" rtlCol="0">
            <a:spAutoFit/>
          </a:bodyPr>
          <a:lstStyle/>
          <a:p>
            <a:r>
              <a:rPr lang="en-US" sz="1200" dirty="0" smtClean="0"/>
              <a:t>60</a:t>
            </a:r>
            <a:r>
              <a:rPr lang="en-US" sz="1200" dirty="0" smtClean="0"/>
              <a:t>%</a:t>
            </a:r>
            <a:endParaRPr lang="en-US" sz="1200" dirty="0"/>
          </a:p>
        </p:txBody>
      </p:sp>
      <p:sp>
        <p:nvSpPr>
          <p:cNvPr id="24" name="TextBox 23"/>
          <p:cNvSpPr txBox="1"/>
          <p:nvPr/>
        </p:nvSpPr>
        <p:spPr>
          <a:xfrm>
            <a:off x="1196468" y="5104259"/>
            <a:ext cx="450664" cy="276999"/>
          </a:xfrm>
          <a:prstGeom prst="rect">
            <a:avLst/>
          </a:prstGeom>
          <a:noFill/>
        </p:spPr>
        <p:txBody>
          <a:bodyPr wrap="none" rtlCol="0">
            <a:spAutoFit/>
          </a:bodyPr>
          <a:lstStyle/>
          <a:p>
            <a:r>
              <a:rPr lang="en-US" sz="1200" dirty="0" smtClean="0"/>
              <a:t>40</a:t>
            </a:r>
            <a:r>
              <a:rPr lang="en-US" sz="1200" dirty="0" smtClean="0"/>
              <a:t>%</a:t>
            </a:r>
            <a:endParaRPr lang="en-US" sz="1200" dirty="0"/>
          </a:p>
        </p:txBody>
      </p:sp>
      <p:sp>
        <p:nvSpPr>
          <p:cNvPr id="25" name="TextBox 24"/>
          <p:cNvSpPr txBox="1"/>
          <p:nvPr/>
        </p:nvSpPr>
        <p:spPr>
          <a:xfrm>
            <a:off x="2080121" y="4602431"/>
            <a:ext cx="450664" cy="276999"/>
          </a:xfrm>
          <a:prstGeom prst="rect">
            <a:avLst/>
          </a:prstGeom>
          <a:noFill/>
        </p:spPr>
        <p:txBody>
          <a:bodyPr wrap="none" rtlCol="0">
            <a:spAutoFit/>
          </a:bodyPr>
          <a:lstStyle/>
          <a:p>
            <a:r>
              <a:rPr lang="en-US" sz="1200" dirty="0" smtClean="0"/>
              <a:t>30</a:t>
            </a:r>
            <a:r>
              <a:rPr lang="en-US" sz="1200" dirty="0" smtClean="0"/>
              <a:t>%</a:t>
            </a:r>
            <a:endParaRPr lang="en-US" sz="1200" dirty="0"/>
          </a:p>
        </p:txBody>
      </p:sp>
      <p:sp>
        <p:nvSpPr>
          <p:cNvPr id="26" name="TextBox 25"/>
          <p:cNvSpPr txBox="1"/>
          <p:nvPr/>
        </p:nvSpPr>
        <p:spPr>
          <a:xfrm>
            <a:off x="2335153" y="3818387"/>
            <a:ext cx="450664" cy="276999"/>
          </a:xfrm>
          <a:prstGeom prst="rect">
            <a:avLst/>
          </a:prstGeom>
          <a:noFill/>
        </p:spPr>
        <p:txBody>
          <a:bodyPr wrap="none" rtlCol="0">
            <a:spAutoFit/>
          </a:bodyPr>
          <a:lstStyle/>
          <a:p>
            <a:r>
              <a:rPr lang="en-US" sz="1200" dirty="0"/>
              <a:t>7</a:t>
            </a:r>
            <a:r>
              <a:rPr lang="en-US" sz="1200" dirty="0" smtClean="0"/>
              <a:t>5%</a:t>
            </a:r>
            <a:endParaRPr lang="en-US" sz="1200" dirty="0"/>
          </a:p>
        </p:txBody>
      </p:sp>
      <p:sp>
        <p:nvSpPr>
          <p:cNvPr id="27" name="TextBox 26"/>
          <p:cNvSpPr txBox="1"/>
          <p:nvPr/>
        </p:nvSpPr>
        <p:spPr>
          <a:xfrm>
            <a:off x="1871761" y="3804023"/>
            <a:ext cx="450664" cy="276999"/>
          </a:xfrm>
          <a:prstGeom prst="rect">
            <a:avLst/>
          </a:prstGeom>
          <a:noFill/>
        </p:spPr>
        <p:txBody>
          <a:bodyPr wrap="none" rtlCol="0">
            <a:spAutoFit/>
          </a:bodyPr>
          <a:lstStyle/>
          <a:p>
            <a:r>
              <a:rPr lang="en-US" sz="1200" dirty="0" smtClean="0"/>
              <a:t>70%</a:t>
            </a:r>
            <a:endParaRPr lang="en-US" sz="1200" dirty="0"/>
          </a:p>
        </p:txBody>
      </p:sp>
      <p:sp>
        <p:nvSpPr>
          <p:cNvPr id="28" name="TextBox 27"/>
          <p:cNvSpPr txBox="1"/>
          <p:nvPr/>
        </p:nvSpPr>
        <p:spPr>
          <a:xfrm>
            <a:off x="2550150" y="4700447"/>
            <a:ext cx="450664" cy="276999"/>
          </a:xfrm>
          <a:prstGeom prst="rect">
            <a:avLst/>
          </a:prstGeom>
          <a:noFill/>
        </p:spPr>
        <p:txBody>
          <a:bodyPr wrap="none" rtlCol="0">
            <a:spAutoFit/>
          </a:bodyPr>
          <a:lstStyle/>
          <a:p>
            <a:r>
              <a:rPr lang="en-US" sz="1200" dirty="0"/>
              <a:t>2</a:t>
            </a:r>
            <a:r>
              <a:rPr lang="en-US" sz="1200" dirty="0" smtClean="0"/>
              <a:t>5</a:t>
            </a:r>
            <a:r>
              <a:rPr lang="en-US" sz="1200" dirty="0" smtClean="0"/>
              <a:t>%</a:t>
            </a:r>
            <a:endParaRPr lang="en-US" sz="1200" dirty="0"/>
          </a:p>
        </p:txBody>
      </p:sp>
      <p:sp>
        <p:nvSpPr>
          <p:cNvPr id="29" name="TextBox 28"/>
          <p:cNvSpPr txBox="1"/>
          <p:nvPr/>
        </p:nvSpPr>
        <p:spPr>
          <a:xfrm>
            <a:off x="3023275" y="4416695"/>
            <a:ext cx="450664" cy="276999"/>
          </a:xfrm>
          <a:prstGeom prst="rect">
            <a:avLst/>
          </a:prstGeom>
          <a:noFill/>
        </p:spPr>
        <p:txBody>
          <a:bodyPr wrap="none" rtlCol="0">
            <a:spAutoFit/>
          </a:bodyPr>
          <a:lstStyle/>
          <a:p>
            <a:r>
              <a:rPr lang="en-US" sz="1200" dirty="0" smtClean="0"/>
              <a:t>19</a:t>
            </a:r>
            <a:r>
              <a:rPr lang="en-US" sz="1200" dirty="0" smtClean="0"/>
              <a:t>%</a:t>
            </a:r>
            <a:endParaRPr lang="en-US" sz="1200" dirty="0"/>
          </a:p>
        </p:txBody>
      </p:sp>
      <p:sp>
        <p:nvSpPr>
          <p:cNvPr id="30" name="TextBox 29"/>
          <p:cNvSpPr txBox="1"/>
          <p:nvPr/>
        </p:nvSpPr>
        <p:spPr>
          <a:xfrm>
            <a:off x="3278307" y="3055391"/>
            <a:ext cx="450664" cy="276999"/>
          </a:xfrm>
          <a:prstGeom prst="rect">
            <a:avLst/>
          </a:prstGeom>
          <a:noFill/>
        </p:spPr>
        <p:txBody>
          <a:bodyPr wrap="none" rtlCol="0">
            <a:spAutoFit/>
          </a:bodyPr>
          <a:lstStyle/>
          <a:p>
            <a:r>
              <a:rPr lang="en-US" sz="1200" dirty="0" smtClean="0"/>
              <a:t>86</a:t>
            </a:r>
            <a:r>
              <a:rPr lang="en-US" sz="1200" dirty="0" smtClean="0"/>
              <a:t>%</a:t>
            </a:r>
            <a:endParaRPr lang="en-US" sz="1200" dirty="0"/>
          </a:p>
        </p:txBody>
      </p:sp>
      <p:sp>
        <p:nvSpPr>
          <p:cNvPr id="31" name="TextBox 30"/>
          <p:cNvSpPr txBox="1"/>
          <p:nvPr/>
        </p:nvSpPr>
        <p:spPr>
          <a:xfrm>
            <a:off x="2814915" y="1835195"/>
            <a:ext cx="450664" cy="276999"/>
          </a:xfrm>
          <a:prstGeom prst="rect">
            <a:avLst/>
          </a:prstGeom>
          <a:noFill/>
        </p:spPr>
        <p:txBody>
          <a:bodyPr wrap="none" rtlCol="0">
            <a:spAutoFit/>
          </a:bodyPr>
          <a:lstStyle/>
          <a:p>
            <a:r>
              <a:rPr lang="en-US" sz="1200" dirty="0" smtClean="0"/>
              <a:t>81</a:t>
            </a:r>
            <a:r>
              <a:rPr lang="en-US" sz="1200" dirty="0" smtClean="0"/>
              <a:t>%</a:t>
            </a:r>
            <a:endParaRPr lang="en-US" sz="1200" dirty="0"/>
          </a:p>
        </p:txBody>
      </p:sp>
      <p:sp>
        <p:nvSpPr>
          <p:cNvPr id="32" name="TextBox 31"/>
          <p:cNvSpPr txBox="1"/>
          <p:nvPr/>
        </p:nvSpPr>
        <p:spPr>
          <a:xfrm>
            <a:off x="3467646" y="4809755"/>
            <a:ext cx="450664" cy="276999"/>
          </a:xfrm>
          <a:prstGeom prst="rect">
            <a:avLst/>
          </a:prstGeom>
          <a:noFill/>
        </p:spPr>
        <p:txBody>
          <a:bodyPr wrap="none" rtlCol="0">
            <a:spAutoFit/>
          </a:bodyPr>
          <a:lstStyle/>
          <a:p>
            <a:r>
              <a:rPr lang="en-US" sz="1200" dirty="0" smtClean="0"/>
              <a:t>14</a:t>
            </a:r>
            <a:r>
              <a:rPr lang="en-US" sz="1200" dirty="0" smtClean="0"/>
              <a:t>%</a:t>
            </a:r>
            <a:endParaRPr lang="en-US" sz="1200" dirty="0"/>
          </a:p>
        </p:txBody>
      </p:sp>
      <p:sp>
        <p:nvSpPr>
          <p:cNvPr id="33" name="TextBox 32"/>
          <p:cNvSpPr txBox="1"/>
          <p:nvPr/>
        </p:nvSpPr>
        <p:spPr>
          <a:xfrm>
            <a:off x="3709849" y="5103263"/>
            <a:ext cx="450664" cy="276999"/>
          </a:xfrm>
          <a:prstGeom prst="rect">
            <a:avLst/>
          </a:prstGeom>
          <a:noFill/>
        </p:spPr>
        <p:txBody>
          <a:bodyPr wrap="none" rtlCol="0">
            <a:spAutoFit/>
          </a:bodyPr>
          <a:lstStyle/>
          <a:p>
            <a:r>
              <a:rPr lang="en-US" sz="1200" dirty="0" smtClean="0"/>
              <a:t>89</a:t>
            </a:r>
            <a:r>
              <a:rPr lang="en-US" sz="1200" dirty="0" smtClean="0"/>
              <a:t>%</a:t>
            </a:r>
            <a:endParaRPr lang="en-US" sz="1200" dirty="0"/>
          </a:p>
        </p:txBody>
      </p:sp>
      <p:sp>
        <p:nvSpPr>
          <p:cNvPr id="34" name="TextBox 33"/>
          <p:cNvSpPr txBox="1"/>
          <p:nvPr/>
        </p:nvSpPr>
        <p:spPr>
          <a:xfrm>
            <a:off x="3977710" y="5153039"/>
            <a:ext cx="450664" cy="276999"/>
          </a:xfrm>
          <a:prstGeom prst="rect">
            <a:avLst/>
          </a:prstGeom>
          <a:noFill/>
        </p:spPr>
        <p:txBody>
          <a:bodyPr wrap="none" rtlCol="0">
            <a:spAutoFit/>
          </a:bodyPr>
          <a:lstStyle/>
          <a:p>
            <a:r>
              <a:rPr lang="en-US" sz="1200" dirty="0" smtClean="0"/>
              <a:t>11</a:t>
            </a:r>
            <a:r>
              <a:rPr lang="en-US" sz="1200" dirty="0" smtClean="0"/>
              <a:t>%</a:t>
            </a:r>
            <a:endParaRPr lang="en-US" sz="1200" dirty="0"/>
          </a:p>
        </p:txBody>
      </p:sp>
    </p:spTree>
    <p:extLst>
      <p:ext uri="{BB962C8B-B14F-4D97-AF65-F5344CB8AC3E}">
        <p14:creationId xmlns:p14="http://schemas.microsoft.com/office/powerpoint/2010/main" val="84383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8229600" cy="4525963"/>
          </a:xfrm>
        </p:spPr>
        <p:txBody>
          <a:bodyPr/>
          <a:lstStyle/>
          <a:p>
            <a:pPr marL="0" indent="0">
              <a:buNone/>
            </a:pPr>
            <a:r>
              <a:rPr lang="en-US" dirty="0" smtClean="0"/>
              <a:t>Preliminary Exploration (Age)</a:t>
            </a:r>
          </a:p>
          <a:p>
            <a:pPr marL="0" indent="0">
              <a:buNone/>
            </a:pPr>
            <a:endParaRPr lang="en-US" dirty="0" smtClean="0"/>
          </a:p>
        </p:txBody>
      </p:sp>
      <p:pic>
        <p:nvPicPr>
          <p:cNvPr id="4" name="Picture 3" descr="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607" y="1801914"/>
            <a:ext cx="5481221" cy="4357586"/>
          </a:xfrm>
          <a:prstGeom prst="rect">
            <a:avLst/>
          </a:prstGeom>
        </p:spPr>
      </p:pic>
      <p:grpSp>
        <p:nvGrpSpPr>
          <p:cNvPr id="19" name="Group 18"/>
          <p:cNvGrpSpPr/>
          <p:nvPr/>
        </p:nvGrpSpPr>
        <p:grpSpPr>
          <a:xfrm>
            <a:off x="1098480" y="1834197"/>
            <a:ext cx="3514716" cy="3703052"/>
            <a:chOff x="1098480" y="1834197"/>
            <a:chExt cx="3514716" cy="3703052"/>
          </a:xfrm>
        </p:grpSpPr>
        <p:sp>
          <p:nvSpPr>
            <p:cNvPr id="5" name="TextBox 4"/>
            <p:cNvSpPr txBox="1"/>
            <p:nvPr/>
          </p:nvSpPr>
          <p:spPr>
            <a:xfrm>
              <a:off x="1098480" y="3569507"/>
              <a:ext cx="450664" cy="276999"/>
            </a:xfrm>
            <a:prstGeom prst="rect">
              <a:avLst/>
            </a:prstGeom>
            <a:noFill/>
          </p:spPr>
          <p:txBody>
            <a:bodyPr wrap="none" rtlCol="0">
              <a:spAutoFit/>
            </a:bodyPr>
            <a:lstStyle/>
            <a:p>
              <a:r>
                <a:rPr lang="en-US" sz="1200" dirty="0" smtClean="0"/>
                <a:t>73%</a:t>
              </a:r>
              <a:endParaRPr lang="en-US" sz="1200" dirty="0"/>
            </a:p>
          </p:txBody>
        </p:sp>
        <p:sp>
          <p:nvSpPr>
            <p:cNvPr id="6" name="TextBox 5"/>
            <p:cNvSpPr txBox="1"/>
            <p:nvPr/>
          </p:nvSpPr>
          <p:spPr>
            <a:xfrm>
              <a:off x="1302372" y="4614279"/>
              <a:ext cx="450664" cy="276999"/>
            </a:xfrm>
            <a:prstGeom prst="rect">
              <a:avLst/>
            </a:prstGeom>
            <a:noFill/>
          </p:spPr>
          <p:txBody>
            <a:bodyPr wrap="none" rtlCol="0">
              <a:spAutoFit/>
            </a:bodyPr>
            <a:lstStyle/>
            <a:p>
              <a:r>
                <a:rPr lang="en-US" sz="1200" dirty="0" smtClean="0"/>
                <a:t>27%</a:t>
              </a:r>
              <a:endParaRPr lang="en-US" sz="1200" dirty="0"/>
            </a:p>
          </p:txBody>
        </p:sp>
        <p:sp>
          <p:nvSpPr>
            <p:cNvPr id="7" name="TextBox 6"/>
            <p:cNvSpPr txBox="1"/>
            <p:nvPr/>
          </p:nvSpPr>
          <p:spPr>
            <a:xfrm>
              <a:off x="1576996" y="1834197"/>
              <a:ext cx="450664" cy="276999"/>
            </a:xfrm>
            <a:prstGeom prst="rect">
              <a:avLst/>
            </a:prstGeom>
            <a:noFill/>
          </p:spPr>
          <p:txBody>
            <a:bodyPr wrap="none" rtlCol="0">
              <a:spAutoFit/>
            </a:bodyPr>
            <a:lstStyle/>
            <a:p>
              <a:r>
                <a:rPr lang="en-US" sz="1200" dirty="0" smtClean="0"/>
                <a:t>80%</a:t>
              </a:r>
              <a:endParaRPr lang="en-US" sz="1200" dirty="0"/>
            </a:p>
          </p:txBody>
        </p:sp>
        <p:sp>
          <p:nvSpPr>
            <p:cNvPr id="8" name="TextBox 7"/>
            <p:cNvSpPr txBox="1"/>
            <p:nvPr/>
          </p:nvSpPr>
          <p:spPr>
            <a:xfrm>
              <a:off x="1782964" y="4408347"/>
              <a:ext cx="450664" cy="276999"/>
            </a:xfrm>
            <a:prstGeom prst="rect">
              <a:avLst/>
            </a:prstGeom>
            <a:noFill/>
          </p:spPr>
          <p:txBody>
            <a:bodyPr wrap="none" rtlCol="0">
              <a:spAutoFit/>
            </a:bodyPr>
            <a:lstStyle/>
            <a:p>
              <a:r>
                <a:rPr lang="en-US" sz="1200" dirty="0" smtClean="0"/>
                <a:t>20%</a:t>
              </a:r>
              <a:endParaRPr lang="en-US" sz="1200" dirty="0"/>
            </a:p>
          </p:txBody>
        </p:sp>
        <p:sp>
          <p:nvSpPr>
            <p:cNvPr id="9" name="TextBox 8"/>
            <p:cNvSpPr txBox="1"/>
            <p:nvPr/>
          </p:nvSpPr>
          <p:spPr>
            <a:xfrm>
              <a:off x="2040424" y="2451993"/>
              <a:ext cx="450664" cy="276999"/>
            </a:xfrm>
            <a:prstGeom prst="rect">
              <a:avLst/>
            </a:prstGeom>
            <a:noFill/>
          </p:spPr>
          <p:txBody>
            <a:bodyPr wrap="none" rtlCol="0">
              <a:spAutoFit/>
            </a:bodyPr>
            <a:lstStyle/>
            <a:p>
              <a:r>
                <a:rPr lang="en-US" sz="1200" dirty="0" smtClean="0"/>
                <a:t>81%</a:t>
              </a:r>
              <a:endParaRPr lang="en-US" sz="1200" dirty="0"/>
            </a:p>
          </p:txBody>
        </p:sp>
        <p:sp>
          <p:nvSpPr>
            <p:cNvPr id="10" name="TextBox 9"/>
            <p:cNvSpPr txBox="1"/>
            <p:nvPr/>
          </p:nvSpPr>
          <p:spPr>
            <a:xfrm>
              <a:off x="2246392" y="4579957"/>
              <a:ext cx="450664" cy="276999"/>
            </a:xfrm>
            <a:prstGeom prst="rect">
              <a:avLst/>
            </a:prstGeom>
            <a:noFill/>
          </p:spPr>
          <p:txBody>
            <a:bodyPr wrap="none" rtlCol="0">
              <a:spAutoFit/>
            </a:bodyPr>
            <a:lstStyle/>
            <a:p>
              <a:r>
                <a:rPr lang="en-US" sz="1200" dirty="0" smtClean="0"/>
                <a:t>19%</a:t>
              </a:r>
              <a:endParaRPr lang="en-US" sz="1200" dirty="0"/>
            </a:p>
          </p:txBody>
        </p:sp>
        <p:sp>
          <p:nvSpPr>
            <p:cNvPr id="11" name="TextBox 10"/>
            <p:cNvSpPr txBox="1"/>
            <p:nvPr/>
          </p:nvSpPr>
          <p:spPr>
            <a:xfrm>
              <a:off x="2503852" y="2949662"/>
              <a:ext cx="450664" cy="276999"/>
            </a:xfrm>
            <a:prstGeom prst="rect">
              <a:avLst/>
            </a:prstGeom>
            <a:noFill/>
          </p:spPr>
          <p:txBody>
            <a:bodyPr wrap="none" rtlCol="0">
              <a:spAutoFit/>
            </a:bodyPr>
            <a:lstStyle/>
            <a:p>
              <a:r>
                <a:rPr lang="en-US" sz="1200" dirty="0" smtClean="0"/>
                <a:t>78%</a:t>
              </a:r>
              <a:endParaRPr lang="en-US" sz="1200" dirty="0"/>
            </a:p>
          </p:txBody>
        </p:sp>
        <p:sp>
          <p:nvSpPr>
            <p:cNvPr id="12" name="TextBox 11"/>
            <p:cNvSpPr txBox="1"/>
            <p:nvPr/>
          </p:nvSpPr>
          <p:spPr>
            <a:xfrm>
              <a:off x="2709820" y="4597118"/>
              <a:ext cx="450664" cy="276999"/>
            </a:xfrm>
            <a:prstGeom prst="rect">
              <a:avLst/>
            </a:prstGeom>
            <a:noFill/>
          </p:spPr>
          <p:txBody>
            <a:bodyPr wrap="none" rtlCol="0">
              <a:spAutoFit/>
            </a:bodyPr>
            <a:lstStyle/>
            <a:p>
              <a:r>
                <a:rPr lang="en-US" sz="1200" dirty="0" smtClean="0"/>
                <a:t>22%</a:t>
              </a:r>
              <a:endParaRPr lang="en-US" sz="1200" dirty="0"/>
            </a:p>
          </p:txBody>
        </p:sp>
        <p:sp>
          <p:nvSpPr>
            <p:cNvPr id="13" name="TextBox 12"/>
            <p:cNvSpPr txBox="1"/>
            <p:nvPr/>
          </p:nvSpPr>
          <p:spPr>
            <a:xfrm>
              <a:off x="2984444" y="2486315"/>
              <a:ext cx="450664" cy="276999"/>
            </a:xfrm>
            <a:prstGeom prst="rect">
              <a:avLst/>
            </a:prstGeom>
            <a:noFill/>
          </p:spPr>
          <p:txBody>
            <a:bodyPr wrap="none" rtlCol="0">
              <a:spAutoFit/>
            </a:bodyPr>
            <a:lstStyle/>
            <a:p>
              <a:r>
                <a:rPr lang="en-US" sz="1200" dirty="0" smtClean="0"/>
                <a:t>77%</a:t>
              </a:r>
              <a:endParaRPr lang="en-US" sz="1200" dirty="0"/>
            </a:p>
          </p:txBody>
        </p:sp>
        <p:sp>
          <p:nvSpPr>
            <p:cNvPr id="14" name="TextBox 13"/>
            <p:cNvSpPr txBox="1"/>
            <p:nvPr/>
          </p:nvSpPr>
          <p:spPr>
            <a:xfrm>
              <a:off x="3190412" y="4425508"/>
              <a:ext cx="450664" cy="276999"/>
            </a:xfrm>
            <a:prstGeom prst="rect">
              <a:avLst/>
            </a:prstGeom>
            <a:noFill/>
          </p:spPr>
          <p:txBody>
            <a:bodyPr wrap="none" rtlCol="0">
              <a:spAutoFit/>
            </a:bodyPr>
            <a:lstStyle/>
            <a:p>
              <a:r>
                <a:rPr lang="en-US" sz="1200" dirty="0"/>
                <a:t>2</a:t>
              </a:r>
              <a:r>
                <a:rPr lang="en-US" sz="1200" dirty="0" smtClean="0"/>
                <a:t>3%</a:t>
              </a:r>
              <a:endParaRPr lang="en-US" sz="1200" dirty="0"/>
            </a:p>
          </p:txBody>
        </p:sp>
        <p:sp>
          <p:nvSpPr>
            <p:cNvPr id="15" name="TextBox 14"/>
            <p:cNvSpPr txBox="1"/>
            <p:nvPr/>
          </p:nvSpPr>
          <p:spPr>
            <a:xfrm>
              <a:off x="3447872" y="4391186"/>
              <a:ext cx="450664" cy="276999"/>
            </a:xfrm>
            <a:prstGeom prst="rect">
              <a:avLst/>
            </a:prstGeom>
            <a:noFill/>
          </p:spPr>
          <p:txBody>
            <a:bodyPr wrap="none" rtlCol="0">
              <a:spAutoFit/>
            </a:bodyPr>
            <a:lstStyle/>
            <a:p>
              <a:r>
                <a:rPr lang="en-US" sz="1200" dirty="0" smtClean="0"/>
                <a:t>75%</a:t>
              </a:r>
              <a:endParaRPr lang="en-US" sz="1200" dirty="0"/>
            </a:p>
          </p:txBody>
        </p:sp>
        <p:sp>
          <p:nvSpPr>
            <p:cNvPr id="16" name="TextBox 15"/>
            <p:cNvSpPr txBox="1"/>
            <p:nvPr/>
          </p:nvSpPr>
          <p:spPr>
            <a:xfrm>
              <a:off x="3651764" y="4989772"/>
              <a:ext cx="450664" cy="276999"/>
            </a:xfrm>
            <a:prstGeom prst="rect">
              <a:avLst/>
            </a:prstGeom>
            <a:noFill/>
          </p:spPr>
          <p:txBody>
            <a:bodyPr wrap="none" rtlCol="0">
              <a:spAutoFit/>
            </a:bodyPr>
            <a:lstStyle/>
            <a:p>
              <a:r>
                <a:rPr lang="en-US" sz="1200" dirty="0" smtClean="0"/>
                <a:t>25%</a:t>
              </a:r>
              <a:endParaRPr lang="en-US" sz="1200" dirty="0"/>
            </a:p>
          </p:txBody>
        </p:sp>
        <p:sp>
          <p:nvSpPr>
            <p:cNvPr id="17" name="TextBox 16"/>
            <p:cNvSpPr txBox="1"/>
            <p:nvPr/>
          </p:nvSpPr>
          <p:spPr>
            <a:xfrm>
              <a:off x="3924312" y="5176494"/>
              <a:ext cx="450664" cy="276999"/>
            </a:xfrm>
            <a:prstGeom prst="rect">
              <a:avLst/>
            </a:prstGeom>
            <a:noFill/>
          </p:spPr>
          <p:txBody>
            <a:bodyPr wrap="none" rtlCol="0">
              <a:spAutoFit/>
            </a:bodyPr>
            <a:lstStyle/>
            <a:p>
              <a:r>
                <a:rPr lang="en-US" sz="1200" dirty="0" smtClean="0"/>
                <a:t>73%</a:t>
              </a:r>
              <a:endParaRPr lang="en-US" sz="1200" dirty="0"/>
            </a:p>
          </p:txBody>
        </p:sp>
        <p:sp>
          <p:nvSpPr>
            <p:cNvPr id="18" name="TextBox 17"/>
            <p:cNvSpPr txBox="1"/>
            <p:nvPr/>
          </p:nvSpPr>
          <p:spPr>
            <a:xfrm>
              <a:off x="4162532" y="5260250"/>
              <a:ext cx="450664" cy="276999"/>
            </a:xfrm>
            <a:prstGeom prst="rect">
              <a:avLst/>
            </a:prstGeom>
            <a:noFill/>
          </p:spPr>
          <p:txBody>
            <a:bodyPr wrap="none" rtlCol="0">
              <a:spAutoFit/>
            </a:bodyPr>
            <a:lstStyle/>
            <a:p>
              <a:r>
                <a:rPr lang="en-US" sz="1200" dirty="0" smtClean="0"/>
                <a:t>27%</a:t>
              </a:r>
              <a:endParaRPr lang="en-US" sz="1200" dirty="0"/>
            </a:p>
          </p:txBody>
        </p:sp>
      </p:grpSp>
      <p:sp>
        <p:nvSpPr>
          <p:cNvPr id="20" name="TextBox 19"/>
          <p:cNvSpPr txBox="1"/>
          <p:nvPr/>
        </p:nvSpPr>
        <p:spPr>
          <a:xfrm>
            <a:off x="6065034" y="1826757"/>
            <a:ext cx="2621766" cy="2031325"/>
          </a:xfrm>
          <a:prstGeom prst="rect">
            <a:avLst/>
          </a:prstGeom>
          <a:noFill/>
        </p:spPr>
        <p:txBody>
          <a:bodyPr wrap="square" rtlCol="0">
            <a:spAutoFit/>
          </a:bodyPr>
          <a:lstStyle/>
          <a:p>
            <a:r>
              <a:rPr lang="en-US" dirty="0" smtClean="0"/>
              <a:t>Age at the extremes (very young or very old) have the highest default rates (27%). Middle aged borrowers (31-35) have the lowest default rates (19%).</a:t>
            </a:r>
            <a:endParaRPr lang="en-US" dirty="0"/>
          </a:p>
        </p:txBody>
      </p:sp>
    </p:spTree>
    <p:extLst>
      <p:ext uri="{BB962C8B-B14F-4D97-AF65-F5344CB8AC3E}">
        <p14:creationId xmlns:p14="http://schemas.microsoft.com/office/powerpoint/2010/main" val="21432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idx="1"/>
          </p:nvPr>
        </p:nvSpPr>
        <p:spPr>
          <a:xfrm>
            <a:off x="457200" y="1130120"/>
            <a:ext cx="6065034" cy="4525963"/>
          </a:xfrm>
        </p:spPr>
        <p:txBody>
          <a:bodyPr/>
          <a:lstStyle/>
          <a:p>
            <a:pPr marL="0" indent="0">
              <a:buNone/>
            </a:pPr>
            <a:r>
              <a:rPr lang="en-US" dirty="0" smtClean="0"/>
              <a:t>Preliminary Exploration (Education)</a:t>
            </a:r>
          </a:p>
          <a:p>
            <a:pPr marL="0" indent="0">
              <a:buNone/>
            </a:pPr>
            <a:endParaRPr lang="en-US" dirty="0" smtClean="0"/>
          </a:p>
        </p:txBody>
      </p:sp>
      <p:pic>
        <p:nvPicPr>
          <p:cNvPr id="4" name="Picture 3" descr="Educ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88" y="1656296"/>
            <a:ext cx="5326735" cy="4571848"/>
          </a:xfrm>
          <a:prstGeom prst="rect">
            <a:avLst/>
          </a:prstGeom>
        </p:spPr>
      </p:pic>
      <p:sp>
        <p:nvSpPr>
          <p:cNvPr id="5" name="TextBox 4"/>
          <p:cNvSpPr txBox="1"/>
          <p:nvPr/>
        </p:nvSpPr>
        <p:spPr>
          <a:xfrm>
            <a:off x="1098480" y="5182641"/>
            <a:ext cx="450664" cy="276999"/>
          </a:xfrm>
          <a:prstGeom prst="rect">
            <a:avLst/>
          </a:prstGeom>
          <a:noFill/>
        </p:spPr>
        <p:txBody>
          <a:bodyPr wrap="none" rtlCol="0">
            <a:spAutoFit/>
          </a:bodyPr>
          <a:lstStyle/>
          <a:p>
            <a:r>
              <a:rPr lang="en-US" sz="1200" dirty="0"/>
              <a:t>9</a:t>
            </a:r>
            <a:r>
              <a:rPr lang="en-US" sz="1200" dirty="0" smtClean="0"/>
              <a:t>3%</a:t>
            </a:r>
            <a:endParaRPr lang="en-US" sz="1200" dirty="0"/>
          </a:p>
        </p:txBody>
      </p:sp>
      <p:sp>
        <p:nvSpPr>
          <p:cNvPr id="6" name="TextBox 5"/>
          <p:cNvSpPr txBox="1"/>
          <p:nvPr/>
        </p:nvSpPr>
        <p:spPr>
          <a:xfrm>
            <a:off x="1439684" y="5317880"/>
            <a:ext cx="372668" cy="276999"/>
          </a:xfrm>
          <a:prstGeom prst="rect">
            <a:avLst/>
          </a:prstGeom>
          <a:noFill/>
        </p:spPr>
        <p:txBody>
          <a:bodyPr wrap="none" rtlCol="0">
            <a:spAutoFit/>
          </a:bodyPr>
          <a:lstStyle/>
          <a:p>
            <a:r>
              <a:rPr lang="en-US" sz="1200" dirty="0" smtClean="0"/>
              <a:t>7%</a:t>
            </a:r>
            <a:endParaRPr lang="en-US" sz="1200" dirty="0"/>
          </a:p>
        </p:txBody>
      </p:sp>
      <p:sp>
        <p:nvSpPr>
          <p:cNvPr id="7" name="TextBox 6"/>
          <p:cNvSpPr txBox="1"/>
          <p:nvPr/>
        </p:nvSpPr>
        <p:spPr>
          <a:xfrm>
            <a:off x="2227152" y="4663713"/>
            <a:ext cx="450664" cy="276999"/>
          </a:xfrm>
          <a:prstGeom prst="rect">
            <a:avLst/>
          </a:prstGeom>
          <a:noFill/>
        </p:spPr>
        <p:txBody>
          <a:bodyPr wrap="none" rtlCol="0">
            <a:spAutoFit/>
          </a:bodyPr>
          <a:lstStyle/>
          <a:p>
            <a:r>
              <a:rPr lang="en-US" sz="1200" dirty="0" smtClean="0"/>
              <a:t>19%</a:t>
            </a:r>
            <a:endParaRPr lang="en-US" sz="1200" dirty="0"/>
          </a:p>
        </p:txBody>
      </p:sp>
      <p:sp>
        <p:nvSpPr>
          <p:cNvPr id="8" name="TextBox 7"/>
          <p:cNvSpPr txBox="1"/>
          <p:nvPr/>
        </p:nvSpPr>
        <p:spPr>
          <a:xfrm>
            <a:off x="3014620" y="4215478"/>
            <a:ext cx="450664" cy="276999"/>
          </a:xfrm>
          <a:prstGeom prst="rect">
            <a:avLst/>
          </a:prstGeom>
          <a:noFill/>
        </p:spPr>
        <p:txBody>
          <a:bodyPr wrap="none" rtlCol="0">
            <a:spAutoFit/>
          </a:bodyPr>
          <a:lstStyle/>
          <a:p>
            <a:r>
              <a:rPr lang="en-US" sz="1200" dirty="0" smtClean="0"/>
              <a:t>24%</a:t>
            </a:r>
            <a:endParaRPr lang="en-US" sz="1200" dirty="0"/>
          </a:p>
        </p:txBody>
      </p:sp>
      <p:sp>
        <p:nvSpPr>
          <p:cNvPr id="9" name="TextBox 8"/>
          <p:cNvSpPr txBox="1"/>
          <p:nvPr/>
        </p:nvSpPr>
        <p:spPr>
          <a:xfrm>
            <a:off x="2686428" y="1673601"/>
            <a:ext cx="450664" cy="276999"/>
          </a:xfrm>
          <a:prstGeom prst="rect">
            <a:avLst/>
          </a:prstGeom>
          <a:noFill/>
        </p:spPr>
        <p:txBody>
          <a:bodyPr wrap="none" rtlCol="0">
            <a:spAutoFit/>
          </a:bodyPr>
          <a:lstStyle/>
          <a:p>
            <a:r>
              <a:rPr lang="en-US" sz="1200" dirty="0" smtClean="0"/>
              <a:t>76%</a:t>
            </a:r>
            <a:endParaRPr lang="en-US" sz="1200" dirty="0"/>
          </a:p>
        </p:txBody>
      </p:sp>
      <p:sp>
        <p:nvSpPr>
          <p:cNvPr id="10" name="TextBox 9"/>
          <p:cNvSpPr txBox="1"/>
          <p:nvPr/>
        </p:nvSpPr>
        <p:spPr>
          <a:xfrm>
            <a:off x="1911972" y="2443797"/>
            <a:ext cx="450664" cy="276999"/>
          </a:xfrm>
          <a:prstGeom prst="rect">
            <a:avLst/>
          </a:prstGeom>
          <a:noFill/>
        </p:spPr>
        <p:txBody>
          <a:bodyPr wrap="none" rtlCol="0">
            <a:spAutoFit/>
          </a:bodyPr>
          <a:lstStyle/>
          <a:p>
            <a:r>
              <a:rPr lang="en-US" sz="1200" dirty="0" smtClean="0"/>
              <a:t>81%</a:t>
            </a:r>
            <a:endParaRPr lang="en-US" sz="1200" dirty="0"/>
          </a:p>
        </p:txBody>
      </p:sp>
      <p:sp>
        <p:nvSpPr>
          <p:cNvPr id="11" name="TextBox 10"/>
          <p:cNvSpPr txBox="1"/>
          <p:nvPr/>
        </p:nvSpPr>
        <p:spPr>
          <a:xfrm>
            <a:off x="3456732" y="4091253"/>
            <a:ext cx="450664" cy="276999"/>
          </a:xfrm>
          <a:prstGeom prst="rect">
            <a:avLst/>
          </a:prstGeom>
          <a:noFill/>
        </p:spPr>
        <p:txBody>
          <a:bodyPr wrap="none" rtlCol="0">
            <a:spAutoFit/>
          </a:bodyPr>
          <a:lstStyle/>
          <a:p>
            <a:r>
              <a:rPr lang="en-US" sz="1200" dirty="0" smtClean="0"/>
              <a:t>75%</a:t>
            </a:r>
            <a:endParaRPr lang="en-US" sz="1200" dirty="0"/>
          </a:p>
        </p:txBody>
      </p:sp>
      <p:sp>
        <p:nvSpPr>
          <p:cNvPr id="12" name="TextBox 11"/>
          <p:cNvSpPr txBox="1"/>
          <p:nvPr/>
        </p:nvSpPr>
        <p:spPr>
          <a:xfrm>
            <a:off x="3797936" y="4912932"/>
            <a:ext cx="450664" cy="276999"/>
          </a:xfrm>
          <a:prstGeom prst="rect">
            <a:avLst/>
          </a:prstGeom>
          <a:noFill/>
        </p:spPr>
        <p:txBody>
          <a:bodyPr wrap="none" rtlCol="0">
            <a:spAutoFit/>
          </a:bodyPr>
          <a:lstStyle/>
          <a:p>
            <a:r>
              <a:rPr lang="en-US" sz="1200" dirty="0" smtClean="0"/>
              <a:t>25%</a:t>
            </a:r>
            <a:endParaRPr lang="en-US" sz="1200" dirty="0"/>
          </a:p>
        </p:txBody>
      </p:sp>
      <p:sp>
        <p:nvSpPr>
          <p:cNvPr id="13" name="TextBox 12"/>
          <p:cNvSpPr txBox="1"/>
          <p:nvPr/>
        </p:nvSpPr>
        <p:spPr>
          <a:xfrm>
            <a:off x="6065034" y="1826757"/>
            <a:ext cx="2621766" cy="923330"/>
          </a:xfrm>
          <a:prstGeom prst="rect">
            <a:avLst/>
          </a:prstGeom>
          <a:noFill/>
        </p:spPr>
        <p:txBody>
          <a:bodyPr wrap="square" rtlCol="0">
            <a:spAutoFit/>
          </a:bodyPr>
          <a:lstStyle/>
          <a:p>
            <a:r>
              <a:rPr lang="en-US" dirty="0" smtClean="0"/>
              <a:t>A higher education level</a:t>
            </a:r>
            <a:br>
              <a:rPr lang="en-US" dirty="0" smtClean="0"/>
            </a:br>
            <a:r>
              <a:rPr lang="en-US" dirty="0" smtClean="0"/>
              <a:t>leads to a lower default rate.</a:t>
            </a:r>
            <a:endParaRPr lang="en-US" dirty="0"/>
          </a:p>
        </p:txBody>
      </p:sp>
    </p:spTree>
    <p:extLst>
      <p:ext uri="{BB962C8B-B14F-4D97-AF65-F5344CB8AC3E}">
        <p14:creationId xmlns:p14="http://schemas.microsoft.com/office/powerpoint/2010/main" val="727052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1049</Words>
  <Application>Microsoft Macintosh PowerPoint</Application>
  <PresentationFormat>On-screen Show (4:3)</PresentationFormat>
  <Paragraphs>191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Springboard Foundations of Data Science Final Presentation</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vector>
  </TitlesOfParts>
  <Company>Boral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Foundations of Data Science</dc:title>
  <dc:creator>hb Haran</dc:creator>
  <cp:lastModifiedBy>hb Haran</cp:lastModifiedBy>
  <cp:revision>21</cp:revision>
  <dcterms:created xsi:type="dcterms:W3CDTF">2017-10-12T14:24:36Z</dcterms:created>
  <dcterms:modified xsi:type="dcterms:W3CDTF">2017-10-14T21:32:23Z</dcterms:modified>
</cp:coreProperties>
</file>