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2"/>
  </p:notesMasterIdLst>
  <p:handoutMasterIdLst>
    <p:handoutMasterId r:id="rId33"/>
  </p:handoutMasterIdLst>
  <p:sldIdLst>
    <p:sldId id="256" r:id="rId2"/>
    <p:sldId id="258" r:id="rId3"/>
    <p:sldId id="273" r:id="rId4"/>
    <p:sldId id="326" r:id="rId5"/>
    <p:sldId id="327" r:id="rId6"/>
    <p:sldId id="328" r:id="rId7"/>
    <p:sldId id="329" r:id="rId8"/>
    <p:sldId id="290" r:id="rId9"/>
    <p:sldId id="291" r:id="rId10"/>
    <p:sldId id="274" r:id="rId11"/>
    <p:sldId id="292" r:id="rId12"/>
    <p:sldId id="293" r:id="rId13"/>
    <p:sldId id="294" r:id="rId14"/>
    <p:sldId id="330" r:id="rId15"/>
    <p:sldId id="331" r:id="rId16"/>
    <p:sldId id="332" r:id="rId17"/>
    <p:sldId id="307" r:id="rId18"/>
    <p:sldId id="276" r:id="rId19"/>
    <p:sldId id="279" r:id="rId20"/>
    <p:sldId id="333" r:id="rId21"/>
    <p:sldId id="283" r:id="rId22"/>
    <p:sldId id="316" r:id="rId23"/>
    <p:sldId id="282" r:id="rId24"/>
    <p:sldId id="280" r:id="rId25"/>
    <p:sldId id="286" r:id="rId26"/>
    <p:sldId id="278" r:id="rId27"/>
    <p:sldId id="324" r:id="rId28"/>
    <p:sldId id="287" r:id="rId29"/>
    <p:sldId id="288" r:id="rId30"/>
    <p:sldId id="289" r:id="rId31"/>
  </p:sldIdLst>
  <p:sldSz cx="9144000" cy="6858000" type="screen4x3"/>
  <p:notesSz cx="9144000" cy="6858000"/>
  <p:defaultTextStyle>
    <a:defPPr>
      <a:defRPr lang="en-US"/>
    </a:defPPr>
    <a:lvl1pPr algn="l" rtl="0" eaLnBrk="0" fontAlgn="base" hangingPunct="0">
      <a:spcBef>
        <a:spcPct val="0"/>
      </a:spcBef>
      <a:spcAft>
        <a:spcPct val="0"/>
      </a:spcAft>
      <a:defRPr sz="2800" kern="1200">
        <a:solidFill>
          <a:schemeClr val="tx2"/>
        </a:solidFill>
        <a:latin typeface="Chalkboard" charset="0"/>
        <a:ea typeface="+mn-ea"/>
        <a:cs typeface="+mn-cs"/>
      </a:defRPr>
    </a:lvl1pPr>
    <a:lvl2pPr marL="457200" algn="l" rtl="0" eaLnBrk="0" fontAlgn="base" hangingPunct="0">
      <a:spcBef>
        <a:spcPct val="0"/>
      </a:spcBef>
      <a:spcAft>
        <a:spcPct val="0"/>
      </a:spcAft>
      <a:defRPr sz="2800" kern="1200">
        <a:solidFill>
          <a:schemeClr val="tx2"/>
        </a:solidFill>
        <a:latin typeface="Chalkboard" charset="0"/>
        <a:ea typeface="+mn-ea"/>
        <a:cs typeface="+mn-cs"/>
      </a:defRPr>
    </a:lvl2pPr>
    <a:lvl3pPr marL="914400" algn="l" rtl="0" eaLnBrk="0" fontAlgn="base" hangingPunct="0">
      <a:spcBef>
        <a:spcPct val="0"/>
      </a:spcBef>
      <a:spcAft>
        <a:spcPct val="0"/>
      </a:spcAft>
      <a:defRPr sz="2800" kern="1200">
        <a:solidFill>
          <a:schemeClr val="tx2"/>
        </a:solidFill>
        <a:latin typeface="Chalkboard" charset="0"/>
        <a:ea typeface="+mn-ea"/>
        <a:cs typeface="+mn-cs"/>
      </a:defRPr>
    </a:lvl3pPr>
    <a:lvl4pPr marL="1371600" algn="l" rtl="0" eaLnBrk="0" fontAlgn="base" hangingPunct="0">
      <a:spcBef>
        <a:spcPct val="0"/>
      </a:spcBef>
      <a:spcAft>
        <a:spcPct val="0"/>
      </a:spcAft>
      <a:defRPr sz="2800" kern="1200">
        <a:solidFill>
          <a:schemeClr val="tx2"/>
        </a:solidFill>
        <a:latin typeface="Chalkboard" charset="0"/>
        <a:ea typeface="+mn-ea"/>
        <a:cs typeface="+mn-cs"/>
      </a:defRPr>
    </a:lvl4pPr>
    <a:lvl5pPr marL="1828800" algn="l" rtl="0" eaLnBrk="0" fontAlgn="base" hangingPunct="0">
      <a:spcBef>
        <a:spcPct val="0"/>
      </a:spcBef>
      <a:spcAft>
        <a:spcPct val="0"/>
      </a:spcAft>
      <a:defRPr sz="2800" kern="1200">
        <a:solidFill>
          <a:schemeClr val="tx2"/>
        </a:solidFill>
        <a:latin typeface="Chalkboard" charset="0"/>
        <a:ea typeface="+mn-ea"/>
        <a:cs typeface="+mn-cs"/>
      </a:defRPr>
    </a:lvl5pPr>
    <a:lvl6pPr marL="2286000" algn="l" defTabSz="457200" rtl="0" eaLnBrk="1" latinLnBrk="0" hangingPunct="1">
      <a:defRPr sz="2800" kern="1200">
        <a:solidFill>
          <a:schemeClr val="tx2"/>
        </a:solidFill>
        <a:latin typeface="Chalkboard" charset="0"/>
        <a:ea typeface="+mn-ea"/>
        <a:cs typeface="+mn-cs"/>
      </a:defRPr>
    </a:lvl6pPr>
    <a:lvl7pPr marL="2743200" algn="l" defTabSz="457200" rtl="0" eaLnBrk="1" latinLnBrk="0" hangingPunct="1">
      <a:defRPr sz="2800" kern="1200">
        <a:solidFill>
          <a:schemeClr val="tx2"/>
        </a:solidFill>
        <a:latin typeface="Chalkboard" charset="0"/>
        <a:ea typeface="+mn-ea"/>
        <a:cs typeface="+mn-cs"/>
      </a:defRPr>
    </a:lvl7pPr>
    <a:lvl8pPr marL="3200400" algn="l" defTabSz="457200" rtl="0" eaLnBrk="1" latinLnBrk="0" hangingPunct="1">
      <a:defRPr sz="2800" kern="1200">
        <a:solidFill>
          <a:schemeClr val="tx2"/>
        </a:solidFill>
        <a:latin typeface="Chalkboard" charset="0"/>
        <a:ea typeface="+mn-ea"/>
        <a:cs typeface="+mn-cs"/>
      </a:defRPr>
    </a:lvl8pPr>
    <a:lvl9pPr marL="3657600" algn="l" defTabSz="457200" rtl="0" eaLnBrk="1" latinLnBrk="0" hangingPunct="1">
      <a:defRPr sz="2800" kern="1200">
        <a:solidFill>
          <a:schemeClr val="tx2"/>
        </a:solidFill>
        <a:latin typeface="Chalkboard"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E1DF4A-AF83-0F1A-2022-4A2CBF1079DD}" v="84" dt="2023-01-10T02:47:58.374"/>
    <p1510:client id="{ED647FB6-F8A9-4108-9148-C90F2EED48B0}" v="25" dt="2022-01-10T23:54:32.8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307"/>
    <p:restoredTop sz="90921"/>
  </p:normalViewPr>
  <p:slideViewPr>
    <p:cSldViewPr>
      <p:cViewPr varScale="1">
        <p:scale>
          <a:sx n="61" d="100"/>
          <a:sy n="61" d="100"/>
        </p:scale>
        <p:origin x="109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1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sz="quarter" idx="1"/>
          </p:nvPr>
        </p:nvSpPr>
        <p:spPr bwMode="auto">
          <a:xfrm>
            <a:off x="518160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ChangeArrowheads="1"/>
          </p:cNvSpPr>
          <p:nvPr>
            <p:ph type="ftr" sz="quarter" idx="2"/>
          </p:nvPr>
        </p:nvSpPr>
        <p:spPr bwMode="auto">
          <a:xfrm>
            <a:off x="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1" name="Rectangle 5"/>
          <p:cNvSpPr>
            <a:spLocks noGrp="1" noChangeArrowheads="1"/>
          </p:cNvSpPr>
          <p:nvPr>
            <p:ph type="sldNum" sz="quarter" idx="3"/>
          </p:nvPr>
        </p:nvSpPr>
        <p:spPr bwMode="auto">
          <a:xfrm>
            <a:off x="518160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B2AE93E-5F9B-1A4A-9F29-D8E5B7994709}" type="slidenum">
              <a:rPr lang="en-US"/>
              <a:pPr/>
              <a:t>‹#›</a:t>
            </a:fld>
            <a:endParaRPr lang="en-US"/>
          </a:p>
        </p:txBody>
      </p:sp>
    </p:spTree>
    <p:extLst>
      <p:ext uri="{BB962C8B-B14F-4D97-AF65-F5344CB8AC3E}">
        <p14:creationId xmlns:p14="http://schemas.microsoft.com/office/powerpoint/2010/main" val="17386252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96A93C67-A3A1-1049-8C10-5FEC2ED4D587}" type="datetimeFigureOut">
              <a:rPr lang="en-US" smtClean="0"/>
              <a:t>1/9/2023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5DBDE546-565A-1840-87A4-31178BCBAAE5}" type="slidenum">
              <a:rPr lang="en-US" smtClean="0"/>
              <a:t>‹#›</a:t>
            </a:fld>
            <a:endParaRPr lang="en-US"/>
          </a:p>
        </p:txBody>
      </p:sp>
    </p:spTree>
    <p:extLst>
      <p:ext uri="{BB962C8B-B14F-4D97-AF65-F5344CB8AC3E}">
        <p14:creationId xmlns:p14="http://schemas.microsoft.com/office/powerpoint/2010/main" val="3303781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1918447"/>
            <a:ext cx="7583488" cy="1470025"/>
          </a:xfrm>
        </p:spPr>
        <p:txBody>
          <a:bodyPr anchor="b" anchorCtr="0"/>
          <a:lstStyle/>
          <a:p>
            <a:r>
              <a:rPr lang="en-US"/>
              <a:t>Click to edit Master title style</a:t>
            </a:r>
            <a:endParaRPr/>
          </a:p>
        </p:txBody>
      </p:sp>
      <p:sp>
        <p:nvSpPr>
          <p:cNvPr id="3" name="Subtitle 2"/>
          <p:cNvSpPr>
            <a:spLocks noGrp="1"/>
          </p:cNvSpPr>
          <p:nvPr>
            <p:ph type="subTitle" idx="1"/>
          </p:nvPr>
        </p:nvSpPr>
        <p:spPr>
          <a:xfrm>
            <a:off x="779463" y="3478306"/>
            <a:ext cx="7583487" cy="1752600"/>
          </a:xfrm>
        </p:spPr>
        <p:txBody>
          <a:bodyPr>
            <a:normAutofit/>
          </a:bodyPr>
          <a:lstStyle>
            <a:lvl1pPr marL="0" indent="0" algn="ctr">
              <a:spcBef>
                <a:spcPts val="6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1E0D1E-308F-2443-922F-E64B6B90E966}" type="slidenum">
              <a:rPr lang="en-US" smtClean="0"/>
              <a:pPr/>
              <a:t>‹#›</a:t>
            </a:fld>
            <a:endParaRPr lang="en-US"/>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pic>
        <p:nvPicPr>
          <p:cNvPr id="9" name="Picture 8"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
        <p:nvSpPr>
          <p:cNvPr id="2" name="Title 1"/>
          <p:cNvSpPr>
            <a:spLocks noGrp="1"/>
          </p:cNvSpPr>
          <p:nvPr>
            <p:ph type="title"/>
          </p:nvPr>
        </p:nvSpPr>
        <p:spPr>
          <a:xfrm>
            <a:off x="301752" y="274320"/>
            <a:ext cx="3959352" cy="1691640"/>
          </a:xfrm>
        </p:spPr>
        <p:txBody>
          <a:bodyPr vert="horz" lIns="91440" tIns="45720" rIns="91440" bIns="45720" rtlCol="0" anchor="b" anchorCtr="0">
            <a:noAutofit/>
          </a:bodyPr>
          <a:lstStyle>
            <a:lvl1pPr marL="0" algn="ctr" defTabSz="914400" rtl="0" eaLnBrk="1" latinLnBrk="0" hangingPunct="1">
              <a:spcBef>
                <a:spcPct val="0"/>
              </a:spcBef>
              <a:buNone/>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64608" y="264907"/>
            <a:ext cx="3959352" cy="6328186"/>
          </a:xfrm>
          <a:solidFill>
            <a:schemeClr val="tx1">
              <a:lumMod val="50000"/>
            </a:schemeClr>
          </a:solidFill>
          <a:effectLst>
            <a:outerShdw blurRad="50800" dir="2700000" algn="tl" rotWithShape="0">
              <a:schemeClr val="tx1">
                <a:alpha val="40000"/>
              </a:scheme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301752" y="1970801"/>
            <a:ext cx="3959352" cy="3200400"/>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a:lnSpc>
                <a:spcPct val="110000"/>
              </a:lnSpc>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Font typeface="Calisto MT" pitchFamily="18" charset="0"/>
              <a:buNone/>
            </a:pPr>
            <a:r>
              <a:rPr lang="en-US"/>
              <a:t>Click to edit Master text styles</a:t>
            </a:r>
          </a:p>
        </p:txBody>
      </p:sp>
      <p:sp>
        <p:nvSpPr>
          <p:cNvPr id="5" name="Date Placeholder 4"/>
          <p:cNvSpPr>
            <a:spLocks noGrp="1"/>
          </p:cNvSpPr>
          <p:nvPr>
            <p:ph type="dt" sz="half" idx="10"/>
          </p:nvPr>
        </p:nvSpPr>
        <p:spPr>
          <a:xfrm>
            <a:off x="2670048" y="6356350"/>
            <a:ext cx="162763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lang="en-US"/>
          </a:p>
        </p:txBody>
      </p:sp>
      <p:sp>
        <p:nvSpPr>
          <p:cNvPr id="6" name="Footer Placeholder 5"/>
          <p:cNvSpPr>
            <a:spLocks noGrp="1"/>
          </p:cNvSpPr>
          <p:nvPr>
            <p:ph type="ftr" sz="quarter" idx="11"/>
          </p:nvPr>
        </p:nvSpPr>
        <p:spPr>
          <a:xfrm>
            <a:off x="242047" y="6356350"/>
            <a:ext cx="1892808"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892808" y="5738129"/>
            <a:ext cx="758952" cy="57607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EB64DF77-D013-0B4A-8DAA-2F7B48D3870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Title 1"/>
          <p:cNvSpPr>
            <a:spLocks noGrp="1"/>
          </p:cNvSpPr>
          <p:nvPr>
            <p:ph type="title"/>
          </p:nvPr>
        </p:nvSpPr>
        <p:spPr>
          <a:xfrm>
            <a:off x="762000" y="4038600"/>
            <a:ext cx="7620000" cy="990600"/>
          </a:xfrm>
        </p:spPr>
        <p:txBody>
          <a:bodyPr vert="horz" lIns="91440" tIns="45720" rIns="91440" bIns="45720" rtlCol="0" anchor="b" anchorCtr="0">
            <a:normAutofit/>
          </a:bodyPr>
          <a:lstStyle>
            <a:lvl1pPr algn="ctr">
              <a:defRPr sz="3600" kern="1200">
                <a:solidFill>
                  <a:schemeClr val="bg2"/>
                </a:solidFill>
                <a:effectLst>
                  <a:outerShdw blurRad="63500" dir="2700000" algn="tl" rotWithShape="0">
                    <a:schemeClr val="tx1">
                      <a:alpha val="40000"/>
                    </a:schemeClr>
                  </a:outerShdw>
                </a:effectLst>
                <a:latin typeface="+mj-lt"/>
                <a:ea typeface="+mn-ea"/>
                <a:cs typeface="+mn-cs"/>
              </a:defRPr>
            </a:lvl1pPr>
          </a:lstStyle>
          <a:p>
            <a:pPr marL="0" lvl="0" indent="0" algn="l" defTabSz="914400" rtl="0" eaLnBrk="1" latinLnBrk="0" hangingPunct="1">
              <a:spcBef>
                <a:spcPts val="2000"/>
              </a:spcBef>
              <a:buFont typeface="Calisto MT" pitchFamily="18" charset="0"/>
              <a:buNone/>
            </a:pPr>
            <a:r>
              <a:rPr lang="en-US"/>
              <a:t>Click to edit Master title style</a:t>
            </a:r>
            <a:endParaRPr/>
          </a:p>
        </p:txBody>
      </p:sp>
      <p:sp>
        <p:nvSpPr>
          <p:cNvPr id="3" name="Picture Placeholder 2"/>
          <p:cNvSpPr>
            <a:spLocks noGrp="1"/>
          </p:cNvSpPr>
          <p:nvPr>
            <p:ph type="pic" idx="1"/>
          </p:nvPr>
        </p:nvSpPr>
        <p:spPr>
          <a:xfrm>
            <a:off x="342900" y="265176"/>
            <a:ext cx="8458200" cy="3697224"/>
          </a:xfrm>
          <a:solidFill>
            <a:schemeClr val="tx1">
              <a:lumMod val="50000"/>
            </a:schemeClr>
          </a:solidFill>
          <a:effectLst>
            <a:outerShdw blurRad="50800" dir="2700000" algn="tl" rotWithShape="0">
              <a:schemeClr val="tx1">
                <a:alpha val="40000"/>
              </a:schemeClr>
            </a:outerShdw>
          </a:effectLst>
        </p:spPr>
        <p:txBody>
          <a:bodyPr vert="horz" lIns="91440" tIns="45720" rIns="91440" bIns="45720" rtlCol="0">
            <a:normAutofit/>
          </a:bodyPr>
          <a:lstStyle>
            <a:lvl1pPr marL="0" indent="0" algn="ctr" defTabSz="914400" rtl="0" eaLnBrk="1" latinLnBrk="0" hangingPunct="1">
              <a:spcBef>
                <a:spcPts val="2000"/>
              </a:spcBef>
              <a:buFont typeface="Calisto MT" pitchFamily="18" charset="0"/>
              <a:buNone/>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62000" y="5042647"/>
            <a:ext cx="7620000" cy="1129553"/>
          </a:xfrm>
        </p:spPr>
        <p:txBody>
          <a:bodyPr>
            <a:normAutofit/>
          </a:bodyPr>
          <a:lstStyle>
            <a:lvl1pPr marL="0" indent="0" algn="ctr">
              <a:lnSpc>
                <a:spcPct val="110000"/>
              </a:lnSpc>
              <a:spcBef>
                <a:spcPct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197732-15BB-7240-9B52-89EA3B682C8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endParaRPr lang="en-US"/>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endParaRPr lang="en-US"/>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34197732-15BB-7240-9B52-89EA3B682C88}"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8" name="Picture 7"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37F2D7-0746-B248-B62E-4995EA462220}"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Overlay-FullBackground.jpg"/>
          <p:cNvPicPr>
            <a:picLocks noChangeAspect="1"/>
          </p:cNvPicPr>
          <p:nvPr/>
        </p:nvPicPr>
        <p:blipFill>
          <a:blip r:embed="rId2"/>
          <a:srcRect r="14719"/>
          <a:stretch>
            <a:fillRect/>
          </a:stretch>
        </p:blipFill>
        <p:spPr>
          <a:xfrm>
            <a:off x="0" y="4482"/>
            <a:ext cx="7798112" cy="6858000"/>
          </a:xfrm>
          <a:prstGeom prst="rect">
            <a:avLst/>
          </a:prstGeom>
          <a:noFill/>
          <a:ln>
            <a:noFill/>
          </a:ln>
        </p:spPr>
      </p:pic>
      <p:sp>
        <p:nvSpPr>
          <p:cNvPr id="2" name="Vertical Title 1"/>
          <p:cNvSpPr>
            <a:spLocks noGrp="1"/>
          </p:cNvSpPr>
          <p:nvPr>
            <p:ph type="title" orient="vert"/>
          </p:nvPr>
        </p:nvSpPr>
        <p:spPr>
          <a:xfrm>
            <a:off x="7848600" y="457200"/>
            <a:ext cx="1219200" cy="5668963"/>
          </a:xfrm>
        </p:spPr>
        <p:txBody>
          <a:bodyPr vert="eaVert">
            <a:normAutofit/>
          </a:bodyPr>
          <a:lstStyle/>
          <a:p>
            <a:r>
              <a:rPr lang="en-US"/>
              <a:t>Click to edit Master title style</a:t>
            </a:r>
            <a:endParaRPr/>
          </a:p>
        </p:txBody>
      </p:sp>
      <p:sp>
        <p:nvSpPr>
          <p:cNvPr id="3" name="Vertical Text Placeholder 2"/>
          <p:cNvSpPr>
            <a:spLocks noGrp="1"/>
          </p:cNvSpPr>
          <p:nvPr>
            <p:ph type="body" orient="vert" idx="1"/>
          </p:nvPr>
        </p:nvSpPr>
        <p:spPr>
          <a:xfrm>
            <a:off x="779462" y="457200"/>
            <a:ext cx="6383337" cy="5668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a:xfrm>
            <a:off x="7924800" y="6356350"/>
            <a:ext cx="1066800"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AF5DD-AA07-D94E-928F-979EC40FC413}" type="slidenum">
              <a:rPr lang="en-US" smtClean="0"/>
              <a:pPr/>
              <a:t>‹#›</a:t>
            </a:fld>
            <a:endParaRPr lang="en-US"/>
          </a:p>
        </p:txBody>
      </p:sp>
      <p:pic>
        <p:nvPicPr>
          <p:cNvPr id="10" name="Picture 9" descr="overlay-ruleShadow.png"/>
          <p:cNvPicPr>
            <a:picLocks noChangeAspect="1"/>
          </p:cNvPicPr>
          <p:nvPr/>
        </p:nvPicPr>
        <p:blipFill>
          <a:blip r:embed="rId3"/>
          <a:srcRect r="25031"/>
          <a:stretch>
            <a:fillRect/>
          </a:stretch>
        </p:blipFill>
        <p:spPr>
          <a:xfrm rot="5400000" flipH="1">
            <a:off x="4421262" y="3365075"/>
            <a:ext cx="6855164" cy="125016"/>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solidFill>
                  <a:srgbClr val="000000"/>
                </a:solidFill>
              </a:defRPr>
            </a:pPr>
            <a:r>
              <a:rPr sz="5600" dirty="0">
                <a:solidFill>
                  <a:srgbClr val="FFFFFF"/>
                </a:solidFill>
              </a:rPr>
              <a:t>Title Text</a:t>
            </a:r>
          </a:p>
        </p:txBody>
      </p:sp>
      <p:sp>
        <p:nvSpPr>
          <p:cNvPr id="19" name="Shape 19"/>
          <p:cNvSpPr>
            <a:spLocks noGrp="1"/>
          </p:cNvSpPr>
          <p:nvPr>
            <p:ph type="body" idx="1"/>
          </p:nvPr>
        </p:nvSpPr>
        <p:spPr>
          <a:prstGeom prst="rect">
            <a:avLst/>
          </a:prstGeom>
        </p:spPr>
        <p:txBody>
          <a:bodyPr/>
          <a:lstStyle/>
          <a:p>
            <a:pPr lvl="0">
              <a:defRPr sz="1800">
                <a:solidFill>
                  <a:srgbClr val="000000"/>
                </a:solidFill>
              </a:defRPr>
            </a:pPr>
            <a:r>
              <a:rPr sz="2700" dirty="0">
                <a:solidFill>
                  <a:srgbClr val="FFFFFF"/>
                </a:solidFill>
              </a:rPr>
              <a:t>Body Level One</a:t>
            </a:r>
          </a:p>
          <a:p>
            <a:pPr lvl="1">
              <a:defRPr sz="1800">
                <a:solidFill>
                  <a:srgbClr val="000000"/>
                </a:solidFill>
              </a:defRPr>
            </a:pPr>
            <a:r>
              <a:rPr sz="2700" dirty="0">
                <a:solidFill>
                  <a:srgbClr val="FFFFFF"/>
                </a:solidFill>
              </a:rPr>
              <a:t>Body Level Two</a:t>
            </a:r>
          </a:p>
          <a:p>
            <a:pPr lvl="2">
              <a:defRPr sz="1800">
                <a:solidFill>
                  <a:srgbClr val="000000"/>
                </a:solidFill>
              </a:defRPr>
            </a:pPr>
            <a:r>
              <a:rPr sz="2700" dirty="0">
                <a:solidFill>
                  <a:srgbClr val="FFFFFF"/>
                </a:solidFill>
              </a:rPr>
              <a:t>Body Level Three</a:t>
            </a:r>
          </a:p>
          <a:p>
            <a:pPr lvl="3">
              <a:defRPr sz="1800">
                <a:solidFill>
                  <a:srgbClr val="000000"/>
                </a:solidFill>
              </a:defRPr>
            </a:pPr>
            <a:r>
              <a:rPr sz="2700" dirty="0">
                <a:solidFill>
                  <a:srgbClr val="FFFFFF"/>
                </a:solidFill>
              </a:rPr>
              <a:t>Body Level Four</a:t>
            </a:r>
          </a:p>
          <a:p>
            <a:pPr lvl="4">
              <a:defRPr sz="1800">
                <a:solidFill>
                  <a:srgbClr val="000000"/>
                </a:solidFill>
              </a:defRPr>
            </a:pPr>
            <a:r>
              <a:rPr sz="2700" dirty="0">
                <a:solidFill>
                  <a:srgbClr val="FFFFFF"/>
                </a:solidFill>
              </a:rPr>
              <a:t>Body Level Five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7" name="Picture 6"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1FAC2-3CE2-2648-88D5-371B97C3C88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789081"/>
            <a:ext cx="7583488" cy="1470025"/>
          </a:xfrm>
        </p:spPr>
        <p:txBody>
          <a:bodyPr anchor="ctr" anchorCtr="0"/>
          <a:lstStyle/>
          <a:p>
            <a:r>
              <a:rPr lang="en-US"/>
              <a:t>Click to edit Master title style</a:t>
            </a:r>
            <a:endParaRPr/>
          </a:p>
        </p:txBody>
      </p:sp>
      <p:sp>
        <p:nvSpPr>
          <p:cNvPr id="3" name="Subtitle 2"/>
          <p:cNvSpPr>
            <a:spLocks noGrp="1"/>
          </p:cNvSpPr>
          <p:nvPr>
            <p:ph type="subTitle" idx="1"/>
          </p:nvPr>
        </p:nvSpPr>
        <p:spPr>
          <a:xfrm>
            <a:off x="779463" y="4724400"/>
            <a:ext cx="7583487" cy="1385047"/>
          </a:xfrm>
        </p:spPr>
        <p:txBody>
          <a:bodyPr anchor="ctr" anchorCtr="0">
            <a:normAutofit/>
          </a:bodyPr>
          <a:lstStyle>
            <a:lvl1pPr marL="0" indent="0" algn="ctr">
              <a:spcBef>
                <a:spcPts val="3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97732-15BB-7240-9B52-89EA3B682C88}" type="slidenum">
              <a:rPr lang="en-US" smtClean="0"/>
              <a:pPr/>
              <a:t>‹#›</a:t>
            </a:fld>
            <a:endParaRPr lang="en-US"/>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
        <p:nvSpPr>
          <p:cNvPr id="10" name="Picture Placeholder 9"/>
          <p:cNvSpPr>
            <a:spLocks noGrp="1"/>
          </p:cNvSpPr>
          <p:nvPr>
            <p:ph type="pic" sz="quarter" idx="13"/>
          </p:nvPr>
        </p:nvSpPr>
        <p:spPr>
          <a:xfrm>
            <a:off x="3677371" y="2564085"/>
            <a:ext cx="1789259" cy="1729830"/>
          </a:xfrm>
          <a:prstGeom prst="ellipse">
            <a:avLst/>
          </a:prstGeom>
          <a:noFill/>
          <a:ln w="127000">
            <a:solidFill>
              <a:schemeClr val="tx2"/>
            </a:solidFill>
          </a:ln>
          <a:effectLst>
            <a:innerShdw blurRad="101600" dist="76200" dir="13500000">
              <a:prstClr val="black">
                <a:alpha val="57000"/>
              </a:prstClr>
            </a:innerShdw>
          </a:effectLst>
        </p:spPr>
        <p:txBody>
          <a:bodyPr>
            <a:normAutofit/>
          </a:bodyPr>
          <a:lstStyle>
            <a:lvl1pPr marL="0" indent="0" algn="ctr">
              <a:buNone/>
              <a:defRPr sz="1600">
                <a:solidFill>
                  <a:schemeClr val="tx1"/>
                </a:solidFill>
              </a:defRPr>
            </a:lvl1pPr>
          </a:lstStyle>
          <a:p>
            <a:r>
              <a:rPr lang="en-US"/>
              <a:t>Click icon to add picture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4446984"/>
            <a:ext cx="9144000" cy="125016"/>
          </a:xfrm>
          <a:prstGeom prst="rect">
            <a:avLst/>
          </a:prstGeom>
        </p:spPr>
      </p:pic>
      <p:pic>
        <p:nvPicPr>
          <p:cNvPr id="7" name="Picture 6" descr="Overlay-FullBackground.jpg"/>
          <p:cNvPicPr>
            <a:picLocks noChangeAspect="1"/>
          </p:cNvPicPr>
          <p:nvPr/>
        </p:nvPicPr>
        <p:blipFill>
          <a:blip r:embed="rId3"/>
          <a:srcRect t="66667"/>
          <a:stretch>
            <a:fillRect/>
          </a:stretch>
        </p:blipFill>
        <p:spPr>
          <a:xfrm>
            <a:off x="0" y="4572000"/>
            <a:ext cx="9144000" cy="2286000"/>
          </a:xfrm>
          <a:prstGeom prst="rect">
            <a:avLst/>
          </a:prstGeom>
        </p:spPr>
      </p:pic>
      <p:sp>
        <p:nvSpPr>
          <p:cNvPr id="2" name="Title 1"/>
          <p:cNvSpPr>
            <a:spLocks noGrp="1"/>
          </p:cNvSpPr>
          <p:nvPr>
            <p:ph type="title"/>
          </p:nvPr>
        </p:nvSpPr>
        <p:spPr>
          <a:xfrm>
            <a:off x="779463" y="2971800"/>
            <a:ext cx="7583487" cy="1362075"/>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779463" y="4724400"/>
            <a:ext cx="7583487" cy="1398494"/>
          </a:xfrm>
        </p:spPr>
        <p:txBody>
          <a:bodyPr vert="horz" lIns="91440" tIns="45720" rIns="91440" bIns="45720" rtlCol="0">
            <a:normAutofit/>
          </a:bodyPr>
          <a:lstStyle>
            <a:lvl1pPr marL="0" indent="0" algn="ctr" defTabSz="914400" rtl="0" eaLnBrk="1" latinLnBrk="0" hangingPunct="1">
              <a:spcBef>
                <a:spcPts val="600"/>
              </a:spcBef>
              <a:buFont typeface="Calisto MT" pitchFamily="18" charset="0"/>
              <a:buNone/>
              <a:defRPr sz="18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65083-4CC1-7346-A2CA-6BF41960FCD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1" name="Picture 10"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p>
            <a:r>
              <a:rPr lang="en-US"/>
              <a:t>Click to edit Master title style</a:t>
            </a:r>
            <a:endParaRPr/>
          </a:p>
        </p:txBody>
      </p:sp>
      <p:sp>
        <p:nvSpPr>
          <p:cNvPr id="3" name="Content Placeholder 2"/>
          <p:cNvSpPr>
            <a:spLocks noGrp="1"/>
          </p:cNvSpPr>
          <p:nvPr>
            <p:ph sz="half" idx="1"/>
          </p:nvPr>
        </p:nvSpPr>
        <p:spPr>
          <a:xfrm>
            <a:off x="779463"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96791"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6FBF9-22A4-E042-8049-CE246C2D307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3" name="Picture 12"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9463"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9463"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96791"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96791"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FF9B75-4F54-F149-8473-E9D4D7D5A8A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9B39AD-AE8F-3A4C-8108-9FCA09FC3C6A}" type="slidenum">
              <a:rPr lang="en-US" smtClean="0"/>
              <a:pPr/>
              <a:t>‹#›</a:t>
            </a:fld>
            <a:endParaRPr lang="en-US"/>
          </a:p>
        </p:txBody>
      </p:sp>
      <p:pic>
        <p:nvPicPr>
          <p:cNvPr id="10" name="Picture 9" descr="Overlay-FullBackground.jpg"/>
          <p:cNvPicPr>
            <a:picLocks noChangeAspect="1"/>
          </p:cNvPicPr>
          <p:nvPr/>
        </p:nvPicPr>
        <p:blipFill>
          <a:blip r:embed="rId3"/>
          <a:srcRect t="21046"/>
          <a:stretch>
            <a:fillRect/>
          </a:stretch>
        </p:blipFill>
        <p:spPr>
          <a:xfrm>
            <a:off x="0" y="1447800"/>
            <a:ext cx="9144000" cy="541468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3C734E-2EFE-6244-9AAB-D011BB54E5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sp>
        <p:nvSpPr>
          <p:cNvPr id="2" name="Title 1"/>
          <p:cNvSpPr>
            <a:spLocks noGrp="1"/>
          </p:cNvSpPr>
          <p:nvPr>
            <p:ph type="title"/>
          </p:nvPr>
        </p:nvSpPr>
        <p:spPr>
          <a:xfrm>
            <a:off x="301752" y="273049"/>
            <a:ext cx="3962400" cy="1690221"/>
          </a:xfrm>
        </p:spPr>
        <p:txBody>
          <a:bodyPr vert="horz" lIns="91440" tIns="45720" rIns="91440" bIns="45720" rtlCol="0" anchor="b" anchorCtr="0">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a:t>Click to edit Master title style</a:t>
            </a:r>
            <a:endParaRPr/>
          </a:p>
        </p:txBody>
      </p:sp>
      <p:sp>
        <p:nvSpPr>
          <p:cNvPr id="3" name="Content Placeholder 2"/>
          <p:cNvSpPr>
            <a:spLocks noGrp="1"/>
          </p:cNvSpPr>
          <p:nvPr>
            <p:ph idx="1"/>
          </p:nvPr>
        </p:nvSpPr>
        <p:spPr>
          <a:xfrm>
            <a:off x="4866401" y="273050"/>
            <a:ext cx="3959352" cy="5853113"/>
          </a:xfrm>
        </p:spPr>
        <p:txBody>
          <a:bodyPr>
            <a:normAutofit/>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01752" y="1975104"/>
            <a:ext cx="3962400" cy="3200401"/>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defTabSz="914400" rtl="0" eaLnBrk="1" latinLnBrk="0" hangingPunct="1">
              <a:lnSpc>
                <a:spcPct val="110000"/>
              </a:lnSpc>
              <a:spcBef>
                <a:spcPts val="2000"/>
              </a:spcBef>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2667000" y="6356350"/>
            <a:ext cx="162261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lang="en-US"/>
          </a:p>
        </p:txBody>
      </p:sp>
      <p:sp>
        <p:nvSpPr>
          <p:cNvPr id="6" name="Footer Placeholder 5"/>
          <p:cNvSpPr>
            <a:spLocks noGrp="1"/>
          </p:cNvSpPr>
          <p:nvPr>
            <p:ph type="ftr" sz="quarter" idx="11"/>
          </p:nvPr>
        </p:nvSpPr>
        <p:spPr>
          <a:xfrm>
            <a:off x="242047" y="6356350"/>
            <a:ext cx="1891553"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892808" y="5748338"/>
            <a:ext cx="762000" cy="57626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4BD57E2A-310D-2E47-BF93-361964A3F35B}" type="slidenum">
              <a:rPr lang="en-US" smtClean="0"/>
              <a:pPr/>
              <a:t>‹#›</a:t>
            </a:fld>
            <a:endParaRPr lang="en-US"/>
          </a:p>
        </p:txBody>
      </p:sp>
      <p:pic>
        <p:nvPicPr>
          <p:cNvPr id="10" name="Picture 9"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62753"/>
            <a:ext cx="7583488" cy="1283167"/>
          </a:xfrm>
          <a:prstGeom prst="rect">
            <a:avLst/>
          </a:prstGeom>
        </p:spPr>
        <p:txBody>
          <a:bodyPr vert="horz" lIns="91440" tIns="45720" rIns="91440" bIns="45720" rtlCol="0" anchor="ctr">
            <a:noAutofit/>
          </a:bodyPr>
          <a:lstStyle/>
          <a:p>
            <a:r>
              <a:rPr lang="en-US"/>
              <a:t>Click to edit Master title style</a:t>
            </a:r>
            <a:endParaRPr/>
          </a:p>
        </p:txBody>
      </p:sp>
      <p:sp>
        <p:nvSpPr>
          <p:cNvPr id="3" name="Text Placeholder 2"/>
          <p:cNvSpPr>
            <a:spLocks noGrp="1"/>
          </p:cNvSpPr>
          <p:nvPr>
            <p:ph type="body" idx="1"/>
          </p:nvPr>
        </p:nvSpPr>
        <p:spPr>
          <a:xfrm>
            <a:off x="779463" y="1828800"/>
            <a:ext cx="7583488" cy="4297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32494" y="6356350"/>
            <a:ext cx="2133600" cy="365125"/>
          </a:xfrm>
          <a:prstGeom prst="rect">
            <a:avLst/>
          </a:prstGeom>
        </p:spPr>
        <p:txBody>
          <a:bodyPr vert="horz" lIns="91440" tIns="45720" rIns="91440" bIns="45720" rtlCol="0" anchor="ctr"/>
          <a:lstStyle>
            <a:lvl1pPr algn="r">
              <a:defRPr sz="1200">
                <a:solidFill>
                  <a:schemeClr val="bg2"/>
                </a:solidFill>
                <a:effectLst>
                  <a:outerShdw blurRad="63500" dir="2700000" algn="tl" rotWithShape="0">
                    <a:schemeClr val="tx1">
                      <a:alpha val="40000"/>
                    </a:schemeClr>
                  </a:outerShdw>
                </a:effectLst>
              </a:defRPr>
            </a:lvl1pPr>
          </a:lstStyle>
          <a:p>
            <a:endParaRPr lang="en-US"/>
          </a:p>
        </p:txBody>
      </p:sp>
      <p:sp>
        <p:nvSpPr>
          <p:cNvPr id="5" name="Footer Placeholder 4"/>
          <p:cNvSpPr>
            <a:spLocks noGrp="1"/>
          </p:cNvSpPr>
          <p:nvPr>
            <p:ph type="ftr" sz="quarter" idx="3"/>
          </p:nvPr>
        </p:nvSpPr>
        <p:spPr>
          <a:xfrm>
            <a:off x="242047" y="6356350"/>
            <a:ext cx="2895600" cy="365125"/>
          </a:xfrm>
          <a:prstGeom prst="rect">
            <a:avLst/>
          </a:prstGeom>
        </p:spPr>
        <p:txBody>
          <a:bodyPr vert="horz" lIns="91440" tIns="45720" rIns="91440" bIns="45720" rtlCol="0" anchor="ctr"/>
          <a:lstStyle>
            <a:lvl1pPr algn="l">
              <a:defRPr sz="1200">
                <a:solidFill>
                  <a:schemeClr val="bg2"/>
                </a:solidFill>
                <a:effectLst>
                  <a:outerShdw blurRad="63500" dir="2700000" algn="tl" rotWithShape="0">
                    <a:schemeClr val="tx1">
                      <a:alpha val="40000"/>
                    </a:schemeClr>
                  </a:outerShdw>
                </a:effectLst>
              </a:defRPr>
            </a:lvl1pPr>
          </a:lstStyle>
          <a:p>
            <a:endParaRPr lang="en-US"/>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a:solidFill>
                  <a:schemeClr val="bg2"/>
                </a:solidFill>
                <a:effectLst>
                  <a:outerShdw blurRad="63500" dir="2700000" algn="tl" rotWithShape="0">
                    <a:schemeClr val="tx1">
                      <a:alpha val="40000"/>
                    </a:schemeClr>
                  </a:outerShdw>
                </a:effectLst>
              </a:defRPr>
            </a:lvl1pPr>
          </a:lstStyle>
          <a:p>
            <a:fld id="{34197732-15BB-7240-9B52-89EA3B682C8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p:titleStyle>
    <p:bodyStyle>
      <a:lvl1pPr marL="282575" indent="-282575" algn="l" defTabSz="914400" rtl="0" eaLnBrk="1" latinLnBrk="0" hangingPunct="1">
        <a:spcBef>
          <a:spcPts val="2000"/>
        </a:spcBef>
        <a:buFont typeface="Calisto MT" pitchFamily="18" charset="0"/>
        <a:buChar char="•"/>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577850" indent="-295275" algn="l" defTabSz="914400" rtl="0" eaLnBrk="1" latinLnBrk="0" hangingPunct="1">
        <a:spcBef>
          <a:spcPts val="600"/>
        </a:spcBef>
        <a:buClr>
          <a:schemeClr val="bg2">
            <a:lumMod val="60000"/>
            <a:lumOff val="40000"/>
          </a:schemeClr>
        </a:buClr>
        <a:buFont typeface="Calisto MT" pitchFamily="18" charset="0"/>
        <a:buChar char="•"/>
        <a:defRPr sz="2200" kern="1200">
          <a:solidFill>
            <a:schemeClr val="bg2"/>
          </a:solidFill>
          <a:effectLst>
            <a:outerShdw blurRad="63500" dir="2700000" algn="tl" rotWithShape="0">
              <a:schemeClr val="tx1">
                <a:alpha val="40000"/>
              </a:schemeClr>
            </a:outerShdw>
          </a:effectLst>
          <a:latin typeface="+mn-lt"/>
          <a:ea typeface="+mn-ea"/>
          <a:cs typeface="+mn-cs"/>
        </a:defRPr>
      </a:lvl2pPr>
      <a:lvl3pPr marL="860425" indent="-282575" algn="l" defTabSz="914400" rtl="0" eaLnBrk="1" latinLnBrk="0" hangingPunct="1">
        <a:spcBef>
          <a:spcPts val="600"/>
        </a:spcBef>
        <a:buFont typeface="Calisto MT" pitchFamily="18" charset="0"/>
        <a:buChar char="•"/>
        <a:defRPr sz="2000" kern="1200">
          <a:solidFill>
            <a:schemeClr val="bg2"/>
          </a:solidFill>
          <a:effectLst>
            <a:outerShdw blurRad="63500" dir="2700000" algn="tl" rotWithShape="0">
              <a:schemeClr val="tx1">
                <a:alpha val="40000"/>
              </a:schemeClr>
            </a:outerShdw>
          </a:effectLst>
          <a:latin typeface="+mn-lt"/>
          <a:ea typeface="+mn-ea"/>
          <a:cs typeface="+mn-cs"/>
        </a:defRPr>
      </a:lvl3pPr>
      <a:lvl4pPr marL="1143000" indent="-282575" algn="l" defTabSz="914400" rtl="0" eaLnBrk="1" latinLnBrk="0" hangingPunct="1">
        <a:spcBef>
          <a:spcPts val="600"/>
        </a:spcBef>
        <a:buClr>
          <a:schemeClr val="bg2">
            <a:lumMod val="60000"/>
            <a:lumOff val="40000"/>
          </a:schemeClr>
        </a:buClr>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4pPr>
      <a:lvl5pPr marL="1425575" indent="-282575" algn="l" defTabSz="914400" rtl="0" eaLnBrk="1" latinLnBrk="0" hangingPunct="1">
        <a:spcBef>
          <a:spcPts val="600"/>
        </a:spcBef>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057400"/>
            <a:ext cx="7772400" cy="1143000"/>
          </a:xfrm>
        </p:spPr>
        <p:txBody>
          <a:bodyPr/>
          <a:lstStyle/>
          <a:p>
            <a:r>
              <a:rPr lang="en-US" dirty="0"/>
              <a:t>Virtualization: </a:t>
            </a:r>
            <a:br>
              <a:rPr lang="en-US" dirty="0"/>
            </a:br>
            <a:r>
              <a:rPr lang="en-US" dirty="0"/>
              <a:t>The CPU</a:t>
            </a:r>
          </a:p>
        </p:txBody>
      </p:sp>
      <p:sp>
        <p:nvSpPr>
          <p:cNvPr id="2051" name="Rectangle 3"/>
          <p:cNvSpPr>
            <a:spLocks noGrp="1" noChangeArrowheads="1"/>
          </p:cNvSpPr>
          <p:nvPr>
            <p:ph type="subTitle" idx="1"/>
          </p:nvPr>
        </p:nvSpPr>
        <p:spPr>
          <a:xfrm>
            <a:off x="381000" y="3505200"/>
            <a:ext cx="8458200" cy="3200400"/>
          </a:xfrm>
        </p:spPr>
        <p:txBody>
          <a:bodyPr>
            <a:normAutofit/>
          </a:bodyPr>
          <a:lstStyle/>
          <a:p>
            <a:pPr marL="609600" indent="-609600" algn="l"/>
            <a:r>
              <a:rPr lang="en-US" dirty="0"/>
              <a:t>Questions answered in this lecture:</a:t>
            </a:r>
          </a:p>
          <a:p>
            <a:pPr marL="990600" lvl="1" indent="-533400" algn="l"/>
            <a:r>
              <a:rPr lang="en-US" dirty="0"/>
              <a:t>What is a process?</a:t>
            </a:r>
          </a:p>
          <a:p>
            <a:pPr marL="990600" lvl="1" indent="-533400" algn="l"/>
            <a:r>
              <a:rPr lang="en-US" dirty="0"/>
              <a:t>Why is limited direct execution a good approach for </a:t>
            </a:r>
            <a:r>
              <a:rPr lang="en-US" dirty="0" err="1"/>
              <a:t>virtualizing</a:t>
            </a:r>
            <a:r>
              <a:rPr lang="en-US" dirty="0"/>
              <a:t> the CPU?</a:t>
            </a:r>
          </a:p>
          <a:p>
            <a:pPr marL="990600" lvl="1" indent="-533400" algn="l"/>
            <a:r>
              <a:rPr lang="en-US" dirty="0"/>
              <a:t>What execution state must be saved for a process?</a:t>
            </a:r>
          </a:p>
          <a:p>
            <a:pPr marL="990600" lvl="1" indent="-533400" algn="l"/>
            <a:r>
              <a:rPr lang="en-US" dirty="0"/>
              <a:t>What 3 states could a process be in?</a:t>
            </a:r>
          </a:p>
          <a:p>
            <a:pPr marL="990600" lvl="1" indent="-533400" algn="l"/>
            <a:endParaRPr lang="en-US" dirty="0"/>
          </a:p>
        </p:txBody>
      </p:sp>
      <p:sp>
        <p:nvSpPr>
          <p:cNvPr id="2052" name="Text Box 4"/>
          <p:cNvSpPr txBox="1">
            <a:spLocks noChangeArrowheads="1"/>
          </p:cNvSpPr>
          <p:nvPr/>
        </p:nvSpPr>
        <p:spPr bwMode="auto">
          <a:xfrm>
            <a:off x="2286000" y="381000"/>
            <a:ext cx="4191000" cy="338554"/>
          </a:xfrm>
          <a:prstGeom prst="rect">
            <a:avLst/>
          </a:prstGeom>
          <a:noFill/>
          <a:ln w="9525">
            <a:noFill/>
            <a:miter lim="800000"/>
            <a:headEnd/>
            <a:tailEnd/>
          </a:ln>
          <a:effectLst/>
        </p:spPr>
        <p:txBody>
          <a:bodyPr>
            <a:prstTxWarp prst="textNoShape">
              <a:avLst/>
            </a:prstTxWarp>
            <a:spAutoFit/>
          </a:bodyPr>
          <a:lstStyle/>
          <a:p>
            <a:pPr algn="ctr">
              <a:spcBef>
                <a:spcPct val="50000"/>
              </a:spcBef>
            </a:pPr>
            <a:endParaRPr lang="en-US" sz="1600" dirty="0">
              <a:solidFill>
                <a:schemeClr val="tx1"/>
              </a:solidFill>
              <a:latin typeface="Calisto MT"/>
              <a:cs typeface="Calisto MT"/>
            </a:endParaRPr>
          </a:p>
        </p:txBody>
      </p:sp>
      <p:sp>
        <p:nvSpPr>
          <p:cNvPr id="2053" name="Text Box 5"/>
          <p:cNvSpPr txBox="1">
            <a:spLocks noChangeArrowheads="1"/>
          </p:cNvSpPr>
          <p:nvPr/>
        </p:nvSpPr>
        <p:spPr bwMode="auto">
          <a:xfrm>
            <a:off x="228600" y="1143000"/>
            <a:ext cx="3581400" cy="52322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400" dirty="0">
                <a:solidFill>
                  <a:schemeClr val="tx1"/>
                </a:solidFill>
                <a:latin typeface="+mn-lt"/>
              </a:rPr>
              <a:t>CSE 2431</a:t>
            </a:r>
            <a:br>
              <a:rPr lang="en-US" sz="1400" dirty="0">
                <a:solidFill>
                  <a:schemeClr val="tx1"/>
                </a:solidFill>
                <a:latin typeface="+mn-lt"/>
              </a:rPr>
            </a:br>
            <a:r>
              <a:rPr lang="en-US" sz="1400" dirty="0">
                <a:solidFill>
                  <a:schemeClr val="tx1"/>
                </a:solidFill>
                <a:latin typeface="+mn-lt"/>
              </a:rPr>
              <a:t>Operating Systems</a:t>
            </a:r>
          </a:p>
        </p:txBody>
      </p:sp>
      <p:sp>
        <p:nvSpPr>
          <p:cNvPr id="2054" name="Text Box 6"/>
          <p:cNvSpPr txBox="1">
            <a:spLocks noChangeArrowheads="1"/>
          </p:cNvSpPr>
          <p:nvPr/>
        </p:nvSpPr>
        <p:spPr bwMode="auto">
          <a:xfrm>
            <a:off x="5257800" y="1143000"/>
            <a:ext cx="3581400" cy="523220"/>
          </a:xfrm>
          <a:prstGeom prst="rect">
            <a:avLst/>
          </a:prstGeom>
          <a:noFill/>
          <a:ln w="9525">
            <a:noFill/>
            <a:miter lim="800000"/>
            <a:headEnd/>
            <a:tailEnd/>
          </a:ln>
          <a:effectLst/>
        </p:spPr>
        <p:txBody>
          <a:bodyPr>
            <a:prstTxWarp prst="textNoShape">
              <a:avLst/>
            </a:prstTxWarp>
            <a:spAutoFit/>
          </a:bodyPr>
          <a:lstStyle/>
          <a:p>
            <a:pPr algn="r">
              <a:spcBef>
                <a:spcPct val="50000"/>
              </a:spcBef>
            </a:pPr>
            <a:r>
              <a:rPr lang="en-US" sz="1400" dirty="0">
                <a:solidFill>
                  <a:schemeClr val="tx1"/>
                </a:solidFill>
                <a:latin typeface="Calisto MT"/>
                <a:cs typeface="Calisto MT"/>
              </a:rPr>
              <a:t>Based on slides by Andrea </a:t>
            </a:r>
            <a:r>
              <a:rPr lang="en-US" sz="1400" dirty="0" err="1">
                <a:solidFill>
                  <a:schemeClr val="tx1"/>
                </a:solidFill>
                <a:latin typeface="Calisto MT"/>
                <a:cs typeface="Calisto MT"/>
              </a:rPr>
              <a:t>Arpaci-Dusseau</a:t>
            </a:r>
            <a:r>
              <a:rPr lang="en-US" sz="1400" dirty="0">
                <a:solidFill>
                  <a:schemeClr val="tx1"/>
                </a:solidFill>
                <a:latin typeface="Calisto MT"/>
                <a:cs typeface="Calisto MT"/>
              </a:rPr>
              <a:t>, University of Wisconsin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Processes vs. Threads</a:t>
            </a:r>
          </a:p>
        </p:txBody>
      </p:sp>
      <p:sp>
        <p:nvSpPr>
          <p:cNvPr id="22531" name="Rectangle 3"/>
          <p:cNvSpPr>
            <a:spLocks noGrp="1" noChangeArrowheads="1"/>
          </p:cNvSpPr>
          <p:nvPr>
            <p:ph idx="1"/>
          </p:nvPr>
        </p:nvSpPr>
        <p:spPr/>
        <p:txBody>
          <a:bodyPr vert="horz" lIns="91440" tIns="45720" rIns="91440" bIns="45720" rtlCol="0" anchor="t">
            <a:normAutofit/>
          </a:bodyPr>
          <a:lstStyle/>
          <a:p>
            <a:r>
              <a:rPr lang="en-US" sz="2400" dirty="0"/>
              <a:t>A process is different than a thread (more on this distinction later; this is only an introduction)</a:t>
            </a:r>
          </a:p>
          <a:p>
            <a:r>
              <a:rPr lang="en-US" sz="2400" dirty="0">
                <a:solidFill>
                  <a:schemeClr val="hlink"/>
                </a:solidFill>
              </a:rPr>
              <a:t>Thread: sometimes called a “Lightweight process” (LWP)</a:t>
            </a:r>
            <a:endParaRPr lang="en-US" sz="2400" dirty="0"/>
          </a:p>
          <a:p>
            <a:pPr lvl="1"/>
            <a:r>
              <a:rPr lang="en-US" sz="2000" dirty="0">
                <a:solidFill>
                  <a:schemeClr val="hlink"/>
                </a:solidFill>
              </a:rPr>
              <a:t>An execution stream that shares an address space (with other threads in  the same process)</a:t>
            </a:r>
            <a:endParaRPr lang="en-US" sz="2000" dirty="0"/>
          </a:p>
          <a:p>
            <a:pPr lvl="1"/>
            <a:r>
              <a:rPr lang="en-US" sz="2000" dirty="0"/>
              <a:t>Can be multiple threads within a single process (more on this later)</a:t>
            </a:r>
            <a:endParaRPr lang="en-US" sz="2000" dirty="0">
              <a:solidFill>
                <a:srgbClr val="333333"/>
              </a:solidFill>
            </a:endParaRPr>
          </a:p>
          <a:p>
            <a:pPr lvl="1"/>
            <a:endParaRPr lang="en-US" sz="2000" dirty="0">
              <a:solidFill>
                <a:schemeClr val="folHlink"/>
              </a:solidFill>
            </a:endParaRPr>
          </a:p>
          <a:p>
            <a:pPr lvl="1"/>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Shape 358"/>
          <p:cNvSpPr>
            <a:spLocks noGrp="1"/>
          </p:cNvSpPr>
          <p:nvPr>
            <p:ph type="title"/>
          </p:nvPr>
        </p:nvSpPr>
        <p:spPr>
          <a:xfrm>
            <a:off x="152400" y="62753"/>
            <a:ext cx="8839200" cy="1283167"/>
          </a:xfrm>
          <a:prstGeom prst="rect">
            <a:avLst/>
          </a:prstGeom>
        </p:spPr>
        <p:txBody>
          <a:bodyPr/>
          <a:lstStyle/>
          <a:p>
            <a:pPr lvl="0">
              <a:defRPr sz="1800">
                <a:solidFill>
                  <a:srgbClr val="000000"/>
                </a:solidFill>
              </a:defRPr>
            </a:pPr>
            <a:r>
              <a:rPr lang="en-US" sz="5600" dirty="0" err="1">
                <a:solidFill>
                  <a:srgbClr val="FFFFFF"/>
                </a:solidFill>
              </a:rPr>
              <a:t>Virtualizing</a:t>
            </a:r>
            <a:r>
              <a:rPr lang="en-US" sz="5600" dirty="0">
                <a:solidFill>
                  <a:srgbClr val="FFFFFF"/>
                </a:solidFill>
              </a:rPr>
              <a:t> the CPU</a:t>
            </a:r>
            <a:endParaRPr sz="5600" dirty="0">
              <a:solidFill>
                <a:srgbClr val="FFFFFF"/>
              </a:solidFill>
            </a:endParaRPr>
          </a:p>
        </p:txBody>
      </p:sp>
      <p:sp>
        <p:nvSpPr>
          <p:cNvPr id="359" name="Shape 359"/>
          <p:cNvSpPr>
            <a:spLocks noGrp="1"/>
          </p:cNvSpPr>
          <p:nvPr>
            <p:ph idx="1"/>
          </p:nvPr>
        </p:nvSpPr>
        <p:spPr>
          <a:xfrm>
            <a:off x="457200" y="1828800"/>
            <a:ext cx="8382000" cy="4297363"/>
          </a:xfrm>
          <a:prstGeom prst="rect">
            <a:avLst/>
          </a:prstGeom>
        </p:spPr>
        <p:txBody>
          <a:bodyPr>
            <a:normAutofit fontScale="62500" lnSpcReduction="20000"/>
          </a:bodyPr>
          <a:lstStyle/>
          <a:p>
            <a:pPr marL="0" indent="0">
              <a:buNone/>
              <a:defRPr sz="1800">
                <a:solidFill>
                  <a:srgbClr val="000000"/>
                </a:solidFill>
              </a:defRPr>
            </a:pPr>
            <a:r>
              <a:rPr lang="en-US" sz="2700" dirty="0">
                <a:solidFill>
                  <a:srgbClr val="333333"/>
                </a:solidFill>
              </a:rPr>
              <a:t>Goal: </a:t>
            </a:r>
            <a:br>
              <a:rPr lang="en-US" sz="2700" dirty="0">
                <a:solidFill>
                  <a:srgbClr val="333333"/>
                </a:solidFill>
              </a:rPr>
            </a:br>
            <a:r>
              <a:rPr lang="en-US" sz="2700" dirty="0">
                <a:solidFill>
                  <a:srgbClr val="333333"/>
                </a:solidFill>
              </a:rPr>
              <a:t>Give each process impression it alone is actively using </a:t>
            </a:r>
            <a:r>
              <a:rPr sz="2700" dirty="0">
                <a:solidFill>
                  <a:srgbClr val="333333"/>
                </a:solidFill>
              </a:rPr>
              <a:t>CPU</a:t>
            </a:r>
            <a:r>
              <a:rPr lang="en-US" sz="2700" dirty="0">
                <a:solidFill>
                  <a:srgbClr val="333333"/>
                </a:solidFill>
              </a:rPr>
              <a:t>; for software writers, this </a:t>
            </a:r>
            <a:r>
              <a:rPr lang="en-US" sz="2700" i="1" dirty="0">
                <a:solidFill>
                  <a:srgbClr val="333333"/>
                </a:solidFill>
              </a:rPr>
              <a:t>greatly</a:t>
            </a:r>
            <a:r>
              <a:rPr lang="en-US" sz="2700" dirty="0">
                <a:solidFill>
                  <a:srgbClr val="333333"/>
                </a:solidFill>
              </a:rPr>
              <a:t> simplifies things (you don’t have to worry about how many other processes are running, or how they are using the CPU).</a:t>
            </a:r>
          </a:p>
          <a:p>
            <a:pPr marL="0" indent="0">
              <a:buNone/>
              <a:defRPr sz="1800">
                <a:solidFill>
                  <a:srgbClr val="000000"/>
                </a:solidFill>
              </a:defRPr>
            </a:pPr>
            <a:r>
              <a:rPr lang="en-US" sz="2700" dirty="0">
                <a:solidFill>
                  <a:srgbClr val="333333"/>
                </a:solidFill>
              </a:rPr>
              <a:t>Resources can be shared in </a:t>
            </a:r>
            <a:r>
              <a:rPr lang="en-US" sz="2700" b="1" dirty="0">
                <a:solidFill>
                  <a:srgbClr val="333333"/>
                </a:solidFill>
              </a:rPr>
              <a:t>time</a:t>
            </a:r>
            <a:r>
              <a:rPr lang="en-US" sz="2700" dirty="0">
                <a:solidFill>
                  <a:srgbClr val="333333"/>
                </a:solidFill>
              </a:rPr>
              <a:t> and </a:t>
            </a:r>
            <a:r>
              <a:rPr lang="en-US" sz="2700" b="1" dirty="0">
                <a:solidFill>
                  <a:srgbClr val="333333"/>
                </a:solidFill>
              </a:rPr>
              <a:t>space</a:t>
            </a:r>
          </a:p>
          <a:p>
            <a:pPr marL="0" indent="0">
              <a:buNone/>
              <a:defRPr sz="1800">
                <a:solidFill>
                  <a:srgbClr val="000000"/>
                </a:solidFill>
              </a:defRPr>
            </a:pPr>
            <a:r>
              <a:rPr lang="en-US" sz="2700" dirty="0">
                <a:solidFill>
                  <a:srgbClr val="333333"/>
                </a:solidFill>
              </a:rPr>
              <a:t>Assume single uniprocessor (i.e., one core)</a:t>
            </a:r>
            <a:endParaRPr lang="en-US" sz="2500" dirty="0">
              <a:solidFill>
                <a:srgbClr val="333333"/>
              </a:solidFill>
            </a:endParaRPr>
          </a:p>
          <a:p>
            <a:pPr marL="295275" lvl="1" indent="0">
              <a:buNone/>
              <a:defRPr sz="1800">
                <a:solidFill>
                  <a:srgbClr val="000000"/>
                </a:solidFill>
              </a:defRPr>
            </a:pPr>
            <a:r>
              <a:rPr lang="en-US" sz="2500" dirty="0">
                <a:solidFill>
                  <a:srgbClr val="333333"/>
                </a:solidFill>
              </a:rPr>
              <a:t>Time-sharing: Only one process at a time uses the resource.</a:t>
            </a:r>
          </a:p>
          <a:p>
            <a:pPr marL="295275" lvl="1" indent="0">
              <a:buNone/>
              <a:defRPr sz="1800">
                <a:solidFill>
                  <a:srgbClr val="000000"/>
                </a:solidFill>
              </a:defRPr>
            </a:pPr>
            <a:r>
              <a:rPr lang="en-US" sz="2500" dirty="0">
                <a:solidFill>
                  <a:srgbClr val="333333"/>
                </a:solidFill>
              </a:rPr>
              <a:t>(Note: multi-processors with more than one core: advanced issue)</a:t>
            </a:r>
            <a:endParaRPr sz="2500" dirty="0">
              <a:solidFill>
                <a:srgbClr val="333333"/>
              </a:solidFill>
            </a:endParaRPr>
          </a:p>
          <a:p>
            <a:pPr marL="0" indent="0">
              <a:buNone/>
              <a:defRPr sz="1800">
                <a:solidFill>
                  <a:srgbClr val="000000"/>
                </a:solidFill>
              </a:defRPr>
            </a:pPr>
            <a:r>
              <a:rPr sz="2700" dirty="0">
                <a:solidFill>
                  <a:srgbClr val="333333"/>
                </a:solidFill>
              </a:rPr>
              <a:t>Memory?</a:t>
            </a:r>
            <a:endParaRPr lang="en-US" sz="2700" dirty="0">
              <a:solidFill>
                <a:srgbClr val="333333"/>
              </a:solidFill>
            </a:endParaRPr>
          </a:p>
          <a:p>
            <a:pPr marL="295275" lvl="1" indent="0">
              <a:buNone/>
              <a:defRPr sz="1800">
                <a:solidFill>
                  <a:srgbClr val="000000"/>
                </a:solidFill>
              </a:defRPr>
            </a:pPr>
            <a:r>
              <a:rPr lang="en-US" sz="2500" dirty="0">
                <a:solidFill>
                  <a:srgbClr val="333333"/>
                </a:solidFill>
              </a:rPr>
              <a:t>Space-sharing (later): No process gets all the space; each only gets a part of the space.</a:t>
            </a:r>
            <a:endParaRPr sz="2500" dirty="0">
              <a:solidFill>
                <a:srgbClr val="333333"/>
              </a:solidFill>
            </a:endParaRPr>
          </a:p>
          <a:p>
            <a:pPr marL="0" indent="0">
              <a:buNone/>
              <a:defRPr sz="1800">
                <a:solidFill>
                  <a:srgbClr val="000000"/>
                </a:solidFill>
              </a:defRPr>
            </a:pPr>
            <a:r>
              <a:rPr sz="2700" dirty="0">
                <a:solidFill>
                  <a:srgbClr val="333333"/>
                </a:solidFill>
              </a:rPr>
              <a:t>Disk? </a:t>
            </a:r>
            <a:endParaRPr lang="en-US" sz="2700" dirty="0">
              <a:solidFill>
                <a:srgbClr val="333333"/>
              </a:solidFill>
            </a:endParaRPr>
          </a:p>
          <a:p>
            <a:pPr marL="295275" lvl="1" indent="0">
              <a:buNone/>
              <a:defRPr sz="1800">
                <a:solidFill>
                  <a:srgbClr val="000000"/>
                </a:solidFill>
              </a:defRPr>
            </a:pPr>
            <a:r>
              <a:rPr lang="en-US" sz="2500" dirty="0">
                <a:solidFill>
                  <a:srgbClr val="333333"/>
                </a:solidFill>
              </a:rPr>
              <a:t>Space-sharing (later)</a:t>
            </a:r>
            <a:endParaRPr sz="2500" dirty="0">
              <a:solidFill>
                <a:srgbClr val="333333"/>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2753"/>
            <a:ext cx="8915400" cy="1283167"/>
          </a:xfrm>
        </p:spPr>
        <p:txBody>
          <a:bodyPr/>
          <a:lstStyle/>
          <a:p>
            <a:r>
              <a:rPr lang="en-US" dirty="0"/>
              <a:t>How to Provide Good CPU Performance?</a:t>
            </a:r>
          </a:p>
        </p:txBody>
      </p:sp>
      <p:sp>
        <p:nvSpPr>
          <p:cNvPr id="3" name="Content Placeholder 2"/>
          <p:cNvSpPr>
            <a:spLocks noGrp="1"/>
          </p:cNvSpPr>
          <p:nvPr>
            <p:ph idx="1"/>
          </p:nvPr>
        </p:nvSpPr>
        <p:spPr>
          <a:xfrm>
            <a:off x="304800" y="1828800"/>
            <a:ext cx="8839200" cy="4648200"/>
          </a:xfrm>
        </p:spPr>
        <p:txBody>
          <a:bodyPr>
            <a:normAutofit fontScale="92500" lnSpcReduction="10000"/>
          </a:bodyPr>
          <a:lstStyle/>
          <a:p>
            <a:pPr>
              <a:buNone/>
            </a:pPr>
            <a:r>
              <a:rPr lang="en-US" b="1" dirty="0"/>
              <a:t>(Unlimited) Direct execution</a:t>
            </a:r>
          </a:p>
          <a:p>
            <a:pPr lvl="1"/>
            <a:r>
              <a:rPr lang="en-US" dirty="0"/>
              <a:t>Allow user process to run directly on hardware</a:t>
            </a:r>
          </a:p>
          <a:p>
            <a:pPr lvl="1"/>
            <a:r>
              <a:rPr lang="en-US" dirty="0"/>
              <a:t>OS creates process and transfers control to starting point (i.e., main())</a:t>
            </a:r>
          </a:p>
          <a:p>
            <a:pPr>
              <a:buNone/>
            </a:pPr>
            <a:r>
              <a:rPr lang="en-US" dirty="0"/>
              <a:t>Problems with direct execution?</a:t>
            </a:r>
          </a:p>
          <a:p>
            <a:pPr marL="739775" lvl="1" indent="-457200">
              <a:buClrTx/>
              <a:buFont typeface="+mj-lt"/>
              <a:buAutoNum type="arabicPeriod"/>
            </a:pPr>
            <a:r>
              <a:rPr lang="en-US" dirty="0"/>
              <a:t>Process could do something that should not be allowed</a:t>
            </a:r>
          </a:p>
          <a:p>
            <a:pPr marL="1022350" lvl="2" indent="-457200">
              <a:buNone/>
            </a:pPr>
            <a:r>
              <a:rPr lang="en-US" dirty="0"/>
              <a:t>	Could read/write other processes’ data (disk or memory)</a:t>
            </a:r>
          </a:p>
          <a:p>
            <a:pPr marL="739775" lvl="1" indent="-457200">
              <a:buClrTx/>
              <a:buFont typeface="+mj-lt"/>
              <a:buAutoNum type="arabicPeriod"/>
            </a:pPr>
            <a:r>
              <a:rPr lang="en-US" dirty="0"/>
              <a:t>Process could run forever (slow, buggy, or malicious)</a:t>
            </a:r>
          </a:p>
          <a:p>
            <a:pPr marL="1022350" lvl="2" indent="-457200">
              <a:buNone/>
            </a:pPr>
            <a:r>
              <a:rPr lang="en-US" dirty="0"/>
              <a:t>	OS needs to be able to switch between processes</a:t>
            </a:r>
          </a:p>
          <a:p>
            <a:pPr marL="739775" lvl="1" indent="-457200">
              <a:buClrTx/>
              <a:buFont typeface="+mj-lt"/>
              <a:buAutoNum type="arabicPeriod"/>
            </a:pPr>
            <a:r>
              <a:rPr lang="en-US" dirty="0"/>
              <a:t>Process could do something slow (like I/O)</a:t>
            </a:r>
          </a:p>
          <a:p>
            <a:pPr marL="1022350" lvl="2" indent="-457200">
              <a:buNone/>
            </a:pPr>
            <a:r>
              <a:rPr lang="en-US" dirty="0"/>
              <a:t>	OS wants to use resources efficiently and switch CPU to other process</a:t>
            </a:r>
          </a:p>
          <a:p>
            <a:pPr marL="444500" indent="-457200">
              <a:buNone/>
            </a:pPr>
            <a:r>
              <a:rPr lang="en-US" dirty="0"/>
              <a:t>Solution: </a:t>
            </a:r>
            <a:br>
              <a:rPr lang="en-US" dirty="0"/>
            </a:br>
            <a:r>
              <a:rPr lang="en-US" b="1" dirty="0"/>
              <a:t>Limited direct execution </a:t>
            </a:r>
            <a:r>
              <a:rPr lang="en-US" dirty="0"/>
              <a:t>– OS and hardware maintain some control</a:t>
            </a:r>
          </a:p>
          <a:p>
            <a:pPr marL="739775" lvl="1" indent="-457200">
              <a:buClrTx/>
              <a:buFont typeface="+mj-lt"/>
              <a:buAutoNum type="arabicPeriod"/>
            </a:pPr>
            <a:endParaRPr lang="en-US" dirty="0"/>
          </a:p>
          <a:p>
            <a:pPr marL="739775" lvl="1" indent="-457200">
              <a:buFont typeface="+mj-lt"/>
              <a:buAutoNum type="arabicPeriod"/>
            </a:pP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LIMITED DIRECT EXECUTION: Problem 1 - </a:t>
            </a:r>
            <a:br>
              <a:rPr lang="en-US" sz="2800" dirty="0"/>
            </a:br>
            <a:r>
              <a:rPr lang="en-US" sz="2800" dirty="0"/>
              <a:t>Restricted OPS</a:t>
            </a:r>
          </a:p>
        </p:txBody>
      </p:sp>
      <p:sp>
        <p:nvSpPr>
          <p:cNvPr id="3" name="Content Placeholder 2"/>
          <p:cNvSpPr>
            <a:spLocks noGrp="1"/>
          </p:cNvSpPr>
          <p:nvPr>
            <p:ph idx="1"/>
          </p:nvPr>
        </p:nvSpPr>
        <p:spPr>
          <a:xfrm>
            <a:off x="304800" y="1828800"/>
            <a:ext cx="8610600" cy="4297363"/>
          </a:xfrm>
        </p:spPr>
        <p:txBody>
          <a:bodyPr>
            <a:normAutofit fontScale="85000" lnSpcReduction="20000"/>
          </a:bodyPr>
          <a:lstStyle/>
          <a:p>
            <a:pPr>
              <a:buNone/>
            </a:pPr>
            <a:r>
              <a:rPr lang="en-US" dirty="0"/>
              <a:t>How can we ensure a user process can’t harm other processes, or the OS?</a:t>
            </a:r>
          </a:p>
          <a:p>
            <a:pPr>
              <a:buNone/>
            </a:pPr>
            <a:r>
              <a:rPr lang="en-US" dirty="0"/>
              <a:t>Solution: </a:t>
            </a:r>
            <a:r>
              <a:rPr lang="en-US" b="1" dirty="0"/>
              <a:t>privilege levels </a:t>
            </a:r>
            <a:r>
              <a:rPr lang="en-US" dirty="0"/>
              <a:t>supported by hardware (</a:t>
            </a:r>
            <a:r>
              <a:rPr lang="en-US" b="1" dirty="0"/>
              <a:t>status bit</a:t>
            </a:r>
            <a:r>
              <a:rPr lang="en-US" dirty="0"/>
              <a:t>)</a:t>
            </a:r>
          </a:p>
          <a:p>
            <a:pPr lvl="1"/>
            <a:r>
              <a:rPr lang="en-US" dirty="0"/>
              <a:t>User processes run in </a:t>
            </a:r>
            <a:r>
              <a:rPr lang="en-US" b="1" dirty="0"/>
              <a:t>user/unprivileged/restricted mode</a:t>
            </a:r>
          </a:p>
          <a:p>
            <a:pPr lvl="1"/>
            <a:r>
              <a:rPr lang="en-US" dirty="0"/>
              <a:t>OS runs in </a:t>
            </a:r>
            <a:r>
              <a:rPr lang="en-US" b="1" dirty="0"/>
              <a:t>kernel/privileged/unrestricted mode</a:t>
            </a:r>
          </a:p>
          <a:p>
            <a:pPr lvl="2"/>
            <a:r>
              <a:rPr lang="en-US" dirty="0"/>
              <a:t>Instructions for interacting with devices are privileged/restricted (so they can only be executed when OS is running)</a:t>
            </a:r>
          </a:p>
          <a:p>
            <a:pPr lvl="1"/>
            <a:r>
              <a:rPr lang="en-US" dirty="0"/>
              <a:t>Could have more than two privilege levels (need more than one status bit)</a:t>
            </a:r>
          </a:p>
          <a:p>
            <a:pPr lvl="2"/>
            <a:r>
              <a:rPr lang="en-US" dirty="0"/>
              <a:t>This can be used to support virtual machines, for example</a:t>
            </a:r>
          </a:p>
          <a:p>
            <a:pPr lvl="2"/>
            <a:r>
              <a:rPr lang="en-US" dirty="0"/>
              <a:t>We will suppose just two privilege levels (one status bit)</a:t>
            </a:r>
          </a:p>
          <a:p>
            <a:pPr lvl="2"/>
            <a:endParaRPr lang="en-US" dirty="0"/>
          </a:p>
          <a:p>
            <a:pPr>
              <a:buNone/>
            </a:pPr>
            <a:r>
              <a:rPr lang="en-US" dirty="0"/>
              <a:t>How can user process access devices (see more details on next slide)? </a:t>
            </a:r>
          </a:p>
          <a:p>
            <a:pPr lvl="1"/>
            <a:r>
              <a:rPr lang="en-US" dirty="0"/>
              <a:t>System calls (call to a function implemented by OS)</a:t>
            </a:r>
          </a:p>
          <a:p>
            <a:pPr lvl="1"/>
            <a:r>
              <a:rPr lang="en-US" dirty="0"/>
              <a:t>Change privilege level through system call (trap)</a:t>
            </a:r>
          </a:p>
          <a:p>
            <a:pPr lvl="2"/>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6741D-BA79-4994-A2F6-341AE9F1E956}"/>
              </a:ext>
            </a:extLst>
          </p:cNvPr>
          <p:cNvSpPr>
            <a:spLocks noGrp="1"/>
          </p:cNvSpPr>
          <p:nvPr>
            <p:ph type="title"/>
          </p:nvPr>
        </p:nvSpPr>
        <p:spPr/>
        <p:txBody>
          <a:bodyPr/>
          <a:lstStyle/>
          <a:p>
            <a:r>
              <a:rPr lang="en-US" sz="2800" dirty="0"/>
              <a:t>Transition from user mode to kernel mode</a:t>
            </a:r>
          </a:p>
        </p:txBody>
      </p:sp>
      <p:sp>
        <p:nvSpPr>
          <p:cNvPr id="3" name="Content Placeholder 2">
            <a:extLst>
              <a:ext uri="{FF2B5EF4-FFF2-40B4-BE49-F238E27FC236}">
                <a16:creationId xmlns:a16="http://schemas.microsoft.com/office/drawing/2014/main" id="{483BE86A-C76C-4818-8116-93192D39F1F9}"/>
              </a:ext>
            </a:extLst>
          </p:cNvPr>
          <p:cNvSpPr>
            <a:spLocks noGrp="1"/>
          </p:cNvSpPr>
          <p:nvPr>
            <p:ph idx="1"/>
          </p:nvPr>
        </p:nvSpPr>
        <p:spPr/>
        <p:txBody>
          <a:bodyPr>
            <a:normAutofit fontScale="92500" lnSpcReduction="20000"/>
          </a:bodyPr>
          <a:lstStyle/>
          <a:p>
            <a:r>
              <a:rPr lang="en-US" dirty="0"/>
              <a:t>Two kinds of transitions cause CPU to change mode bit from user mode to kernel mode:</a:t>
            </a:r>
          </a:p>
          <a:p>
            <a:pPr lvl="1"/>
            <a:r>
              <a:rPr lang="en-US" sz="2400" dirty="0"/>
              <a:t>Interrupts: raised (turned on) by devices (such as disk drive) – more details on these later</a:t>
            </a:r>
          </a:p>
          <a:p>
            <a:pPr lvl="1"/>
            <a:r>
              <a:rPr lang="en-US" sz="2400" dirty="0"/>
              <a:t>Exceptions:</a:t>
            </a:r>
          </a:p>
          <a:p>
            <a:pPr lvl="2"/>
            <a:r>
              <a:rPr lang="en-US" sz="2400" dirty="0"/>
              <a:t>Traps: for a trap instruction, the instruction does not execute again after the trap is handled by the OS. This is used for system calls, and also for errors (division by zero, e.g.)</a:t>
            </a:r>
          </a:p>
          <a:p>
            <a:pPr lvl="2"/>
            <a:r>
              <a:rPr lang="en-US" sz="2400" dirty="0"/>
              <a:t>Faults: when an instruction causes a fault, the instruction executes </a:t>
            </a:r>
            <a:r>
              <a:rPr lang="en-US" sz="2400" i="1" dirty="0"/>
              <a:t>again</a:t>
            </a:r>
            <a:r>
              <a:rPr lang="en-US" sz="2400" dirty="0"/>
              <a:t> after the fault is handled by the OS (the fault occurs because the instruction is missing something it needs to execute, which the fault is used to obtain). We will see examples later.</a:t>
            </a:r>
          </a:p>
          <a:p>
            <a:pPr lvl="2"/>
            <a:endParaRPr lang="en-US" sz="2400" dirty="0"/>
          </a:p>
        </p:txBody>
      </p:sp>
    </p:spTree>
    <p:extLst>
      <p:ext uri="{BB962C8B-B14F-4D97-AF65-F5344CB8AC3E}">
        <p14:creationId xmlns:p14="http://schemas.microsoft.com/office/powerpoint/2010/main" val="2191758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A9FCC-66AB-4DA8-ACB5-99E70F19F4EA}"/>
              </a:ext>
            </a:extLst>
          </p:cNvPr>
          <p:cNvSpPr>
            <a:spLocks noGrp="1"/>
          </p:cNvSpPr>
          <p:nvPr>
            <p:ph type="title"/>
          </p:nvPr>
        </p:nvSpPr>
        <p:spPr/>
        <p:txBody>
          <a:bodyPr/>
          <a:lstStyle/>
          <a:p>
            <a:r>
              <a:rPr lang="en-US" sz="3600" dirty="0"/>
              <a:t>Why THE </a:t>
            </a:r>
            <a:r>
              <a:rPr lang="en-US" sz="3600" dirty="0" err="1"/>
              <a:t>cpu</a:t>
            </a:r>
            <a:r>
              <a:rPr lang="en-US" sz="3600" dirty="0"/>
              <a:t> changes mode from user to kernel</a:t>
            </a:r>
          </a:p>
        </p:txBody>
      </p:sp>
      <p:sp>
        <p:nvSpPr>
          <p:cNvPr id="3" name="Content Placeholder 2">
            <a:extLst>
              <a:ext uri="{FF2B5EF4-FFF2-40B4-BE49-F238E27FC236}">
                <a16:creationId xmlns:a16="http://schemas.microsoft.com/office/drawing/2014/main" id="{A0DB0100-A1D0-43E3-B9DB-591D58A5D8D2}"/>
              </a:ext>
            </a:extLst>
          </p:cNvPr>
          <p:cNvSpPr>
            <a:spLocks noGrp="1"/>
          </p:cNvSpPr>
          <p:nvPr>
            <p:ph idx="1"/>
          </p:nvPr>
        </p:nvSpPr>
        <p:spPr/>
        <p:txBody>
          <a:bodyPr>
            <a:normAutofit/>
          </a:bodyPr>
          <a:lstStyle/>
          <a:p>
            <a:r>
              <a:rPr lang="en-US" dirty="0"/>
              <a:t>Consider why the CPU makes the transition from user mode to kernel mode</a:t>
            </a:r>
          </a:p>
          <a:p>
            <a:r>
              <a:rPr lang="en-US" dirty="0"/>
              <a:t>Another alternative: have </a:t>
            </a:r>
            <a:r>
              <a:rPr lang="en-US" i="1" dirty="0"/>
              <a:t>the kernel </a:t>
            </a:r>
            <a:r>
              <a:rPr lang="en-US" dirty="0"/>
              <a:t>(rather than the CPU) change the mode bit from user mode to kernel mode after kernel code starts executing.</a:t>
            </a:r>
          </a:p>
          <a:p>
            <a:r>
              <a:rPr lang="en-US" dirty="0"/>
              <a:t>Problem? </a:t>
            </a:r>
          </a:p>
          <a:p>
            <a:pPr lvl="1"/>
            <a:r>
              <a:rPr lang="en-US" dirty="0"/>
              <a:t>If the mode bit is set to user mode, and the kernel can change from user mode to kernel mode, user processes would also be able to make this change, and the purpose of the mode bit is defeated!</a:t>
            </a:r>
          </a:p>
        </p:txBody>
      </p:sp>
    </p:spTree>
    <p:extLst>
      <p:ext uri="{BB962C8B-B14F-4D97-AF65-F5344CB8AC3E}">
        <p14:creationId xmlns:p14="http://schemas.microsoft.com/office/powerpoint/2010/main" val="2515103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92845-FDA5-4637-8ED1-33F718CBFC4E}"/>
              </a:ext>
            </a:extLst>
          </p:cNvPr>
          <p:cNvSpPr>
            <a:spLocks noGrp="1"/>
          </p:cNvSpPr>
          <p:nvPr>
            <p:ph type="title"/>
          </p:nvPr>
        </p:nvSpPr>
        <p:spPr/>
        <p:txBody>
          <a:bodyPr/>
          <a:lstStyle/>
          <a:p>
            <a:r>
              <a:rPr lang="en-US" sz="3200" dirty="0"/>
              <a:t>Transition back to user mode</a:t>
            </a:r>
          </a:p>
        </p:txBody>
      </p:sp>
      <p:sp>
        <p:nvSpPr>
          <p:cNvPr id="3" name="Content Placeholder 2">
            <a:extLst>
              <a:ext uri="{FF2B5EF4-FFF2-40B4-BE49-F238E27FC236}">
                <a16:creationId xmlns:a16="http://schemas.microsoft.com/office/drawing/2014/main" id="{749B6895-359D-43A1-950E-8F4ED039309B}"/>
              </a:ext>
            </a:extLst>
          </p:cNvPr>
          <p:cNvSpPr>
            <a:spLocks noGrp="1"/>
          </p:cNvSpPr>
          <p:nvPr>
            <p:ph idx="1"/>
          </p:nvPr>
        </p:nvSpPr>
        <p:spPr/>
        <p:txBody>
          <a:bodyPr/>
          <a:lstStyle/>
          <a:p>
            <a:r>
              <a:rPr lang="en-US" dirty="0"/>
              <a:t>When the kernel is ready to transition back to user mode, it changes the mode bit to user mode, and at the same time (in the same instruction) puts the address of the next instruction of the user process to run in the PC (program counter)</a:t>
            </a:r>
          </a:p>
          <a:p>
            <a:r>
              <a:rPr lang="en-US" dirty="0"/>
              <a:t>Now the user process can begin running, or continue running (if it was running before, for example, if it made a system call by executing a trap instruction)</a:t>
            </a:r>
          </a:p>
        </p:txBody>
      </p:sp>
    </p:spTree>
    <p:extLst>
      <p:ext uri="{BB962C8B-B14F-4D97-AF65-F5344CB8AC3E}">
        <p14:creationId xmlns:p14="http://schemas.microsoft.com/office/powerpoint/2010/main" val="2031328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Shape 426"/>
          <p:cNvSpPr>
            <a:spLocks noGrp="1"/>
          </p:cNvSpPr>
          <p:nvPr>
            <p:ph type="title"/>
          </p:nvPr>
        </p:nvSpPr>
        <p:spPr>
          <a:prstGeom prst="rect">
            <a:avLst/>
          </a:prstGeom>
        </p:spPr>
        <p:txBody>
          <a:bodyPr/>
          <a:lstStyle/>
          <a:p>
            <a:pPr lvl="0">
              <a:defRPr sz="1800">
                <a:solidFill>
                  <a:srgbClr val="000000"/>
                </a:solidFill>
              </a:defRPr>
            </a:pPr>
            <a:r>
              <a:rPr sz="5600" dirty="0">
                <a:solidFill>
                  <a:srgbClr val="FFFFFF"/>
                </a:solidFill>
              </a:rPr>
              <a:t>What to limit?</a:t>
            </a:r>
          </a:p>
        </p:txBody>
      </p:sp>
      <p:sp>
        <p:nvSpPr>
          <p:cNvPr id="427" name="Shape 427"/>
          <p:cNvSpPr>
            <a:spLocks noGrp="1"/>
          </p:cNvSpPr>
          <p:nvPr>
            <p:ph idx="1"/>
          </p:nvPr>
        </p:nvSpPr>
        <p:spPr>
          <a:xfrm>
            <a:off x="381000" y="1828800"/>
            <a:ext cx="7981951" cy="4297363"/>
          </a:xfrm>
          <a:prstGeom prst="rect">
            <a:avLst/>
          </a:prstGeom>
        </p:spPr>
        <p:txBody>
          <a:bodyPr anchor="t">
            <a:normAutofit fontScale="92500"/>
          </a:bodyPr>
          <a:lstStyle/>
          <a:p>
            <a:pPr marL="0" indent="0">
              <a:buNone/>
              <a:defRPr sz="1800">
                <a:solidFill>
                  <a:srgbClr val="000000"/>
                </a:solidFill>
              </a:defRPr>
            </a:pPr>
            <a:r>
              <a:rPr lang="en-US" sz="2700" dirty="0">
                <a:solidFill>
                  <a:srgbClr val="333333"/>
                </a:solidFill>
              </a:rPr>
              <a:t>User processes are not allowed to perform:</a:t>
            </a:r>
          </a:p>
          <a:p>
            <a:pPr marL="295275" lvl="1" indent="0">
              <a:defRPr sz="1800">
                <a:solidFill>
                  <a:srgbClr val="000000"/>
                </a:solidFill>
              </a:defRPr>
            </a:pPr>
            <a:r>
              <a:rPr sz="2500" dirty="0">
                <a:solidFill>
                  <a:srgbClr val="333333"/>
                </a:solidFill>
              </a:rPr>
              <a:t>General memory access</a:t>
            </a:r>
          </a:p>
          <a:p>
            <a:pPr marL="295275" lvl="1" indent="0">
              <a:defRPr sz="1800">
                <a:solidFill>
                  <a:srgbClr val="000000"/>
                </a:solidFill>
              </a:defRPr>
            </a:pPr>
            <a:r>
              <a:rPr sz="2500" dirty="0">
                <a:solidFill>
                  <a:srgbClr val="333333"/>
                </a:solidFill>
              </a:rPr>
              <a:t>Disk I/O</a:t>
            </a:r>
          </a:p>
          <a:p>
            <a:pPr marL="295275" lvl="1" indent="0">
              <a:defRPr sz="1800">
                <a:solidFill>
                  <a:srgbClr val="000000"/>
                </a:solidFill>
              </a:defRPr>
            </a:pPr>
            <a:r>
              <a:rPr lang="en-US" sz="2500" dirty="0">
                <a:solidFill>
                  <a:srgbClr val="333333"/>
                </a:solidFill>
              </a:rPr>
              <a:t>Other s</a:t>
            </a:r>
            <a:r>
              <a:rPr sz="2500" dirty="0">
                <a:solidFill>
                  <a:srgbClr val="333333"/>
                </a:solidFill>
              </a:rPr>
              <a:t>pecial </a:t>
            </a:r>
            <a:r>
              <a:rPr lang="en-US" sz="2500" dirty="0">
                <a:solidFill>
                  <a:srgbClr val="333333"/>
                </a:solidFill>
              </a:rPr>
              <a:t>instructions can only be executed in privileged/unrestricted/kernel mode; for example, changing the address in the PC (writing a new address to the PC))</a:t>
            </a:r>
            <a:endParaRPr sz="2500" dirty="0">
              <a:solidFill>
                <a:srgbClr val="333333"/>
              </a:solidFill>
              <a:latin typeface="Courier"/>
              <a:ea typeface="Courier"/>
              <a:cs typeface="Courier"/>
              <a:sym typeface="Courier"/>
            </a:endParaRPr>
          </a:p>
          <a:p>
            <a:pPr marL="0" indent="0">
              <a:buNone/>
              <a:defRPr sz="1800">
                <a:solidFill>
                  <a:srgbClr val="000000"/>
                </a:solidFill>
              </a:defRPr>
            </a:pPr>
            <a:r>
              <a:rPr lang="en-US" sz="2700" dirty="0">
                <a:solidFill>
                  <a:srgbClr val="333333"/>
                </a:solidFill>
              </a:rPr>
              <a:t>What if a user process tries to do something restricted (Remember that the mode bit is set to user/unprivileged mode when a user process is executing instructions)?</a:t>
            </a:r>
            <a:endParaRPr sz="2700" dirty="0">
              <a:solidFill>
                <a:srgbClr val="333333"/>
              </a:solidFill>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z="2800" dirty="0"/>
              <a:t>LIMITED DIRECT EXECUTION: Problem 2 - How to take CPU AWAY?</a:t>
            </a:r>
          </a:p>
        </p:txBody>
      </p:sp>
      <p:sp>
        <p:nvSpPr>
          <p:cNvPr id="24579" name="Rectangle 3"/>
          <p:cNvSpPr>
            <a:spLocks noGrp="1" noChangeArrowheads="1"/>
          </p:cNvSpPr>
          <p:nvPr>
            <p:ph idx="1"/>
          </p:nvPr>
        </p:nvSpPr>
        <p:spPr>
          <a:xfrm>
            <a:off x="304800" y="1600200"/>
            <a:ext cx="8058151" cy="4525963"/>
          </a:xfrm>
        </p:spPr>
        <p:txBody>
          <a:bodyPr vert="horz" lIns="91440" tIns="45720" rIns="91440" bIns="45720" rtlCol="0" anchor="t">
            <a:normAutofit fontScale="92500" lnSpcReduction="10000"/>
          </a:bodyPr>
          <a:lstStyle/>
          <a:p>
            <a:pPr>
              <a:lnSpc>
                <a:spcPct val="90000"/>
              </a:lnSpc>
              <a:buNone/>
            </a:pPr>
            <a:r>
              <a:rPr lang="en-US" sz="2400" dirty="0"/>
              <a:t>OS requirements for </a:t>
            </a:r>
            <a:r>
              <a:rPr lang="en-US" sz="2400" b="1" dirty="0"/>
              <a:t>multiprogramming</a:t>
            </a:r>
            <a:r>
              <a:rPr lang="en-US" sz="2400" dirty="0"/>
              <a:t> (or multitasking)</a:t>
            </a:r>
          </a:p>
          <a:p>
            <a:pPr lvl="1">
              <a:lnSpc>
                <a:spcPct val="90000"/>
              </a:lnSpc>
            </a:pPr>
            <a:r>
              <a:rPr lang="en-US" sz="2000" dirty="0"/>
              <a:t>Mechanism</a:t>
            </a:r>
          </a:p>
          <a:p>
            <a:pPr lvl="2">
              <a:lnSpc>
                <a:spcPct val="90000"/>
              </a:lnSpc>
            </a:pPr>
            <a:r>
              <a:rPr lang="en-US" sz="1800" dirty="0"/>
              <a:t>To switch between processes</a:t>
            </a:r>
          </a:p>
          <a:p>
            <a:pPr lvl="1">
              <a:lnSpc>
                <a:spcPct val="90000"/>
              </a:lnSpc>
            </a:pPr>
            <a:r>
              <a:rPr lang="en-US" sz="2000" dirty="0"/>
              <a:t>Policy</a:t>
            </a:r>
          </a:p>
          <a:p>
            <a:pPr lvl="2">
              <a:lnSpc>
                <a:spcPct val="90000"/>
              </a:lnSpc>
            </a:pPr>
            <a:r>
              <a:rPr lang="en-US" sz="1800" dirty="0"/>
              <a:t>To decide which process to schedule when</a:t>
            </a:r>
          </a:p>
          <a:p>
            <a:pPr>
              <a:lnSpc>
                <a:spcPct val="90000"/>
              </a:lnSpc>
              <a:buNone/>
            </a:pPr>
            <a:r>
              <a:rPr lang="en-US" sz="2400" dirty="0"/>
              <a:t>Separation of policy and mechanism</a:t>
            </a:r>
          </a:p>
          <a:p>
            <a:pPr lvl="1">
              <a:lnSpc>
                <a:spcPct val="90000"/>
              </a:lnSpc>
            </a:pPr>
            <a:r>
              <a:rPr lang="en-US" sz="2000" dirty="0" err="1"/>
              <a:t>Reoccuring</a:t>
            </a:r>
            <a:r>
              <a:rPr lang="en-US" sz="2000" dirty="0"/>
              <a:t> theme in OS</a:t>
            </a:r>
          </a:p>
          <a:p>
            <a:pPr lvl="1">
              <a:lnSpc>
                <a:spcPct val="90000"/>
              </a:lnSpc>
            </a:pPr>
            <a:r>
              <a:rPr lang="en-US" sz="2000" dirty="0">
                <a:solidFill>
                  <a:schemeClr val="hlink"/>
                </a:solidFill>
              </a:rPr>
              <a:t>Policy: Decision-maker (we can say "rule") to optimize some workload performance metric</a:t>
            </a:r>
            <a:endParaRPr lang="en-US" sz="2000" dirty="0">
              <a:solidFill>
                <a:schemeClr val="hlink"/>
              </a:solidFill>
              <a:effectLst>
                <a:outerShdw blurRad="63500" dir="2700000" algn="tl" rotWithShape="0">
                  <a:prstClr val="white">
                    <a:alpha val="40000"/>
                  </a:prstClr>
                </a:outerShdw>
              </a:effectLst>
            </a:endParaRPr>
          </a:p>
          <a:p>
            <a:pPr lvl="2">
              <a:lnSpc>
                <a:spcPct val="90000"/>
              </a:lnSpc>
            </a:pPr>
            <a:r>
              <a:rPr lang="en-US" sz="1800" dirty="0"/>
              <a:t>Which process when?</a:t>
            </a:r>
          </a:p>
          <a:p>
            <a:pPr lvl="2">
              <a:lnSpc>
                <a:spcPct val="90000"/>
              </a:lnSpc>
            </a:pPr>
            <a:r>
              <a:rPr lang="en-US" sz="1800" dirty="0"/>
              <a:t>Process </a:t>
            </a:r>
            <a:r>
              <a:rPr lang="en-US" sz="1800" b="1" dirty="0"/>
              <a:t>Scheduler</a:t>
            </a:r>
            <a:r>
              <a:rPr lang="en-US" sz="1800" dirty="0"/>
              <a:t>: Future lecture</a:t>
            </a:r>
          </a:p>
          <a:p>
            <a:pPr lvl="1">
              <a:lnSpc>
                <a:spcPct val="90000"/>
              </a:lnSpc>
            </a:pPr>
            <a:r>
              <a:rPr lang="en-US" sz="2000" dirty="0">
                <a:solidFill>
                  <a:schemeClr val="hlink"/>
                </a:solidFill>
              </a:rPr>
              <a:t>Mechanism: Low-level code that implements the decision</a:t>
            </a:r>
          </a:p>
          <a:p>
            <a:pPr lvl="2">
              <a:lnSpc>
                <a:spcPct val="90000"/>
              </a:lnSpc>
            </a:pPr>
            <a:r>
              <a:rPr lang="en-US" sz="1800" dirty="0"/>
              <a:t>How?</a:t>
            </a:r>
          </a:p>
          <a:p>
            <a:pPr lvl="2">
              <a:lnSpc>
                <a:spcPct val="90000"/>
              </a:lnSpc>
            </a:pPr>
            <a:r>
              <a:rPr lang="en-US" sz="1800" dirty="0"/>
              <a:t>Process </a:t>
            </a:r>
            <a:r>
              <a:rPr lang="en-US" sz="1800" b="1" dirty="0"/>
              <a:t>Dispatcher</a:t>
            </a:r>
            <a:r>
              <a:rPr lang="en-US" sz="1800" dirty="0"/>
              <a:t>: Today’s lecture</a:t>
            </a:r>
          </a:p>
          <a:p>
            <a:pPr lvl="1">
              <a:lnSpc>
                <a:spcPct val="90000"/>
              </a:lnSpc>
            </a:pPr>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Dispatch Mechanism</a:t>
            </a:r>
          </a:p>
        </p:txBody>
      </p:sp>
      <p:sp>
        <p:nvSpPr>
          <p:cNvPr id="27651" name="Rectangle 3"/>
          <p:cNvSpPr>
            <a:spLocks noGrp="1" noChangeArrowheads="1"/>
          </p:cNvSpPr>
          <p:nvPr>
            <p:ph idx="1"/>
          </p:nvPr>
        </p:nvSpPr>
        <p:spPr>
          <a:xfrm>
            <a:off x="381000" y="1828800"/>
            <a:ext cx="7981951" cy="4297363"/>
          </a:xfrm>
        </p:spPr>
        <p:txBody>
          <a:bodyPr>
            <a:normAutofit fontScale="92500" lnSpcReduction="20000"/>
          </a:bodyPr>
          <a:lstStyle/>
          <a:p>
            <a:pPr>
              <a:lnSpc>
                <a:spcPct val="90000"/>
              </a:lnSpc>
              <a:buNone/>
            </a:pPr>
            <a:r>
              <a:rPr lang="en-US" sz="2400" dirty="0"/>
              <a:t>OS runs </a:t>
            </a:r>
            <a:r>
              <a:rPr lang="en-US" sz="2400" dirty="0">
                <a:solidFill>
                  <a:schemeClr val="hlink"/>
                </a:solidFill>
              </a:rPr>
              <a:t>dispatch loop </a:t>
            </a:r>
            <a:r>
              <a:rPr lang="en-US" sz="2400" dirty="0"/>
              <a:t>(starts after system is booted)</a:t>
            </a:r>
          </a:p>
          <a:p>
            <a:pPr>
              <a:lnSpc>
                <a:spcPct val="90000"/>
              </a:lnSpc>
              <a:buNone/>
            </a:pPr>
            <a:r>
              <a:rPr lang="en-US" sz="2400" dirty="0"/>
              <a:t>	</a:t>
            </a:r>
            <a:br>
              <a:rPr lang="en-US" sz="2400" dirty="0"/>
            </a:br>
            <a:r>
              <a:rPr lang="en-US" sz="1800" dirty="0">
                <a:latin typeface="Courier" charset="0"/>
              </a:rPr>
              <a:t>while (1) {</a:t>
            </a:r>
          </a:p>
          <a:p>
            <a:pPr>
              <a:lnSpc>
                <a:spcPct val="90000"/>
              </a:lnSpc>
              <a:buNone/>
            </a:pPr>
            <a:r>
              <a:rPr lang="en-US" sz="1800" dirty="0">
                <a:latin typeface="Courier" charset="0"/>
              </a:rPr>
              <a:t>		run process (say, A) for some </a:t>
            </a:r>
            <a:r>
              <a:rPr lang="en-US" sz="1800" dirty="0">
                <a:solidFill>
                  <a:schemeClr val="hlink"/>
                </a:solidFill>
                <a:latin typeface="Courier" charset="0"/>
              </a:rPr>
              <a:t>time-slice</a:t>
            </a:r>
            <a:endParaRPr lang="en-US" sz="1800" dirty="0">
              <a:latin typeface="Courier" charset="0"/>
            </a:endParaRPr>
          </a:p>
          <a:p>
            <a:pPr>
              <a:lnSpc>
                <a:spcPct val="90000"/>
              </a:lnSpc>
              <a:buNone/>
            </a:pPr>
            <a:r>
              <a:rPr lang="en-US" sz="1800" dirty="0">
                <a:latin typeface="Courier" charset="0"/>
              </a:rPr>
              <a:t>		stop process (say, A) and save its </a:t>
            </a:r>
            <a:r>
              <a:rPr lang="en-US" sz="1800" dirty="0">
                <a:solidFill>
                  <a:schemeClr val="accent1"/>
                </a:solidFill>
                <a:latin typeface="Courier" charset="0"/>
              </a:rPr>
              <a:t>context</a:t>
            </a:r>
          </a:p>
          <a:p>
            <a:pPr>
              <a:lnSpc>
                <a:spcPct val="90000"/>
              </a:lnSpc>
              <a:buNone/>
            </a:pPr>
            <a:r>
              <a:rPr lang="en-US" sz="1800" dirty="0">
                <a:latin typeface="Courier" charset="0"/>
              </a:rPr>
              <a:t>		load context of next process (say, B)</a:t>
            </a:r>
          </a:p>
          <a:p>
            <a:pPr>
              <a:lnSpc>
                <a:spcPct val="90000"/>
              </a:lnSpc>
              <a:buNone/>
            </a:pPr>
            <a:r>
              <a:rPr lang="en-US" sz="1800" dirty="0">
                <a:latin typeface="Courier" charset="0"/>
              </a:rPr>
              <a:t>	}</a:t>
            </a:r>
          </a:p>
          <a:p>
            <a:pPr>
              <a:lnSpc>
                <a:spcPct val="90000"/>
              </a:lnSpc>
              <a:buNone/>
            </a:pPr>
            <a:endParaRPr lang="en-US" sz="1800" dirty="0">
              <a:latin typeface="Courier" charset="0"/>
            </a:endParaRPr>
          </a:p>
          <a:p>
            <a:pPr>
              <a:lnSpc>
                <a:spcPct val="90000"/>
              </a:lnSpc>
              <a:buNone/>
            </a:pPr>
            <a:r>
              <a:rPr lang="en-US" sz="2400" dirty="0"/>
              <a:t>Question 1: How does dispatcher gain control? </a:t>
            </a:r>
          </a:p>
          <a:p>
            <a:pPr>
              <a:lnSpc>
                <a:spcPct val="90000"/>
              </a:lnSpc>
              <a:buNone/>
            </a:pPr>
            <a:r>
              <a:rPr lang="en-US" sz="2400" dirty="0"/>
              <a:t>Question 2: What execution context must be saved and restored?</a:t>
            </a:r>
            <a:endParaRPr lang="en-US" sz="1800" dirty="0">
              <a:latin typeface="Courier" charset="0"/>
            </a:endParaRPr>
          </a:p>
          <a:p>
            <a:pPr>
              <a:lnSpc>
                <a:spcPct val="90000"/>
              </a:lnSpc>
              <a:buNone/>
            </a:pPr>
            <a:endParaRPr lang="en-US" sz="2400" dirty="0"/>
          </a:p>
        </p:txBody>
      </p:sp>
      <p:grpSp>
        <p:nvGrpSpPr>
          <p:cNvPr id="27655" name="Group 7"/>
          <p:cNvGrpSpPr>
            <a:grpSpLocks/>
          </p:cNvGrpSpPr>
          <p:nvPr/>
        </p:nvGrpSpPr>
        <p:grpSpPr bwMode="auto">
          <a:xfrm>
            <a:off x="6858000" y="3450771"/>
            <a:ext cx="2470150" cy="609600"/>
            <a:chOff x="3984" y="1920"/>
            <a:chExt cx="1556" cy="384"/>
          </a:xfrm>
        </p:grpSpPr>
        <p:sp>
          <p:nvSpPr>
            <p:cNvPr id="27652" name="Text Box 4"/>
            <p:cNvSpPr txBox="1">
              <a:spLocks noChangeArrowheads="1"/>
            </p:cNvSpPr>
            <p:nvPr/>
          </p:nvSpPr>
          <p:spPr bwMode="auto">
            <a:xfrm>
              <a:off x="4088" y="1952"/>
              <a:ext cx="1452" cy="300"/>
            </a:xfrm>
            <a:prstGeom prst="rect">
              <a:avLst/>
            </a:prstGeom>
            <a:noFill/>
            <a:ln w="9525">
              <a:noFill/>
              <a:miter lim="800000"/>
              <a:headEnd/>
              <a:tailEnd/>
            </a:ln>
            <a:effectLst/>
          </p:spPr>
          <p:txBody>
            <a:bodyPr wrap="none">
              <a:prstTxWarp prst="textNoShape">
                <a:avLst/>
              </a:prstTxWarp>
              <a:spAutoFit/>
            </a:bodyPr>
            <a:lstStyle/>
            <a:p>
              <a:r>
                <a:rPr lang="en-US" sz="2400" dirty="0">
                  <a:solidFill>
                    <a:schemeClr val="hlink"/>
                  </a:solidFill>
                </a:rPr>
                <a:t>Context-switch</a:t>
              </a:r>
            </a:p>
          </p:txBody>
        </p:sp>
        <p:sp>
          <p:nvSpPr>
            <p:cNvPr id="27653" name="Line 5"/>
            <p:cNvSpPr>
              <a:spLocks noChangeShapeType="1"/>
            </p:cNvSpPr>
            <p:nvPr/>
          </p:nvSpPr>
          <p:spPr bwMode="auto">
            <a:xfrm>
              <a:off x="4032" y="1920"/>
              <a:ext cx="192" cy="96"/>
            </a:xfrm>
            <a:prstGeom prst="line">
              <a:avLst/>
            </a:prstGeom>
            <a:noFill/>
            <a:ln w="25400">
              <a:solidFill>
                <a:schemeClr val="hlink"/>
              </a:solidFill>
              <a:round/>
              <a:headEnd/>
              <a:tailEnd/>
            </a:ln>
            <a:effectLst/>
          </p:spPr>
          <p:txBody>
            <a:bodyPr wrap="none" anchor="ctr">
              <a:prstTxWarp prst="textNoShape">
                <a:avLst/>
              </a:prstTxWarp>
            </a:bodyPr>
            <a:lstStyle/>
            <a:p>
              <a:endParaRPr lang="en-US"/>
            </a:p>
          </p:txBody>
        </p:sp>
        <p:sp>
          <p:nvSpPr>
            <p:cNvPr id="27654" name="Line 6"/>
            <p:cNvSpPr>
              <a:spLocks noChangeShapeType="1"/>
            </p:cNvSpPr>
            <p:nvPr/>
          </p:nvSpPr>
          <p:spPr bwMode="auto">
            <a:xfrm flipV="1">
              <a:off x="3984" y="2208"/>
              <a:ext cx="240" cy="96"/>
            </a:xfrm>
            <a:prstGeom prst="line">
              <a:avLst/>
            </a:prstGeom>
            <a:noFill/>
            <a:ln w="25400">
              <a:solidFill>
                <a:schemeClr val="hlink"/>
              </a:solidFill>
              <a:round/>
              <a:headEnd/>
              <a:tailEnd/>
            </a:ln>
            <a:effectLst/>
          </p:spPr>
          <p:txBody>
            <a:bodyPr wrap="none" anchor="ctr">
              <a:prstTxWarp prst="textNoShape">
                <a:avLst/>
              </a:prstTxWarp>
            </a:bodyPr>
            <a:lstStyle/>
            <a:p>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6" name="Rectangle 1036"/>
          <p:cNvSpPr>
            <a:spLocks noChangeArrowheads="1"/>
          </p:cNvSpPr>
          <p:nvPr/>
        </p:nvSpPr>
        <p:spPr bwMode="auto">
          <a:xfrm>
            <a:off x="6908800" y="2119313"/>
            <a:ext cx="184150" cy="519112"/>
          </a:xfrm>
          <a:prstGeom prst="rect">
            <a:avLst/>
          </a:prstGeom>
          <a:noFill/>
          <a:ln w="9525">
            <a:noFill/>
            <a:miter lim="800000"/>
            <a:headEnd/>
            <a:tailEnd/>
          </a:ln>
          <a:effectLst/>
        </p:spPr>
        <p:txBody>
          <a:bodyPr wrap="none">
            <a:prstTxWarp prst="textNoShape">
              <a:avLst/>
            </a:prstTxWarp>
            <a:spAutoFit/>
          </a:bodyPr>
          <a:lstStyle/>
          <a:p>
            <a:endParaRPr lang="en-US">
              <a:latin typeface="Marker Felt" charset="0"/>
            </a:endParaRPr>
          </a:p>
        </p:txBody>
      </p:sp>
      <p:sp>
        <p:nvSpPr>
          <p:cNvPr id="6158" name="Rectangle 1038"/>
          <p:cNvSpPr>
            <a:spLocks noGrp="1" noChangeArrowheads="1"/>
          </p:cNvSpPr>
          <p:nvPr>
            <p:ph type="title"/>
          </p:nvPr>
        </p:nvSpPr>
        <p:spPr/>
        <p:txBody>
          <a:bodyPr/>
          <a:lstStyle/>
          <a:p>
            <a:r>
              <a:rPr lang="en-US"/>
              <a:t>What is a Process?</a:t>
            </a:r>
          </a:p>
        </p:txBody>
      </p:sp>
      <p:sp>
        <p:nvSpPr>
          <p:cNvPr id="6160" name="Rectangle 1040"/>
          <p:cNvSpPr>
            <a:spLocks noGrp="1" noChangeArrowheads="1"/>
          </p:cNvSpPr>
          <p:nvPr>
            <p:ph idx="1"/>
          </p:nvPr>
        </p:nvSpPr>
        <p:spPr>
          <a:xfrm>
            <a:off x="304800" y="1600200"/>
            <a:ext cx="8058151" cy="4953000"/>
          </a:xfrm>
          <a:noFill/>
          <a:ln/>
        </p:spPr>
        <p:txBody>
          <a:bodyPr>
            <a:normAutofit/>
          </a:bodyPr>
          <a:lstStyle/>
          <a:p>
            <a:pPr marL="533400" indent="-533400">
              <a:lnSpc>
                <a:spcPct val="90000"/>
              </a:lnSpc>
              <a:buNone/>
            </a:pPr>
            <a:r>
              <a:rPr lang="en-US" sz="2000" dirty="0"/>
              <a:t>Process definition: An </a:t>
            </a:r>
            <a:r>
              <a:rPr lang="en-US" sz="2000" dirty="0">
                <a:solidFill>
                  <a:schemeClr val="hlink"/>
                </a:solidFill>
              </a:rPr>
              <a:t>execution stream</a:t>
            </a:r>
            <a:r>
              <a:rPr lang="en-US" sz="2000" dirty="0"/>
              <a:t> in the context of a </a:t>
            </a:r>
            <a:r>
              <a:rPr lang="en-US" sz="2000" dirty="0">
                <a:solidFill>
                  <a:schemeClr val="hlink"/>
                </a:solidFill>
              </a:rPr>
              <a:t>process execution state</a:t>
            </a:r>
          </a:p>
          <a:p>
            <a:pPr marL="533400" indent="-533400">
              <a:lnSpc>
                <a:spcPct val="90000"/>
              </a:lnSpc>
              <a:buNone/>
            </a:pPr>
            <a:r>
              <a:rPr lang="en-US" sz="2000" dirty="0"/>
              <a:t>What is an execution stream?</a:t>
            </a:r>
          </a:p>
          <a:p>
            <a:pPr marL="914400" lvl="1" indent="-457200">
              <a:lnSpc>
                <a:spcPct val="90000"/>
              </a:lnSpc>
              <a:buFontTx/>
              <a:buChar char="•"/>
            </a:pPr>
            <a:r>
              <a:rPr lang="en-US" sz="1800" dirty="0"/>
              <a:t>Stream of executing instructions</a:t>
            </a:r>
          </a:p>
          <a:p>
            <a:pPr marL="914400" lvl="1" indent="-457200">
              <a:lnSpc>
                <a:spcPct val="90000"/>
              </a:lnSpc>
              <a:buFontTx/>
              <a:buChar char="•"/>
            </a:pPr>
            <a:r>
              <a:rPr lang="en-US" sz="1800" dirty="0"/>
              <a:t>Running piece of code</a:t>
            </a:r>
          </a:p>
          <a:p>
            <a:pPr marL="914400" lvl="1" indent="-457200">
              <a:lnSpc>
                <a:spcPct val="90000"/>
              </a:lnSpc>
              <a:buFontTx/>
              <a:buChar char="•"/>
            </a:pPr>
            <a:r>
              <a:rPr lang="en-US" sz="1800" dirty="0"/>
              <a:t>“thread of control”</a:t>
            </a:r>
          </a:p>
          <a:p>
            <a:pPr marL="533400" indent="-533400">
              <a:lnSpc>
                <a:spcPct val="90000"/>
              </a:lnSpc>
              <a:buNone/>
            </a:pPr>
            <a:r>
              <a:rPr lang="en-US" sz="2000" dirty="0"/>
              <a:t>What is process execution state?</a:t>
            </a:r>
          </a:p>
          <a:p>
            <a:pPr marL="828675" lvl="1" indent="-533400">
              <a:lnSpc>
                <a:spcPct val="90000"/>
              </a:lnSpc>
            </a:pPr>
            <a:r>
              <a:rPr lang="en-US" sz="1800" dirty="0"/>
              <a:t>Everything that the running code can affect or be affected by</a:t>
            </a:r>
          </a:p>
          <a:p>
            <a:pPr marL="828675" lvl="1" indent="-533400">
              <a:lnSpc>
                <a:spcPct val="90000"/>
              </a:lnSpc>
            </a:pPr>
            <a:r>
              <a:rPr lang="en-US" sz="1800" dirty="0"/>
              <a:t>Registers</a:t>
            </a:r>
          </a:p>
          <a:p>
            <a:pPr marL="1111250" lvl="2" indent="-533400">
              <a:lnSpc>
                <a:spcPct val="90000"/>
              </a:lnSpc>
            </a:pPr>
            <a:r>
              <a:rPr lang="en-US" sz="1600" dirty="0"/>
              <a:t>General purpose, floating point, status, program counter, stack pointer</a:t>
            </a:r>
          </a:p>
          <a:p>
            <a:pPr marL="828675" lvl="1" indent="-533400">
              <a:lnSpc>
                <a:spcPct val="90000"/>
              </a:lnSpc>
            </a:pPr>
            <a:r>
              <a:rPr lang="en-US" sz="1800" dirty="0"/>
              <a:t>Address space</a:t>
            </a:r>
          </a:p>
          <a:p>
            <a:pPr marL="1111250" lvl="2" indent="-533400">
              <a:lnSpc>
                <a:spcPct val="90000"/>
              </a:lnSpc>
            </a:pPr>
            <a:r>
              <a:rPr lang="en-US" sz="1600" dirty="0"/>
              <a:t>Heap, stack, and code</a:t>
            </a:r>
          </a:p>
          <a:p>
            <a:pPr marL="828675" lvl="1" indent="-533400">
              <a:lnSpc>
                <a:spcPct val="90000"/>
              </a:lnSpc>
            </a:pPr>
            <a:r>
              <a:rPr lang="en-US" sz="1800" dirty="0"/>
              <a:t>Open files</a:t>
            </a:r>
          </a:p>
          <a:p>
            <a:pPr marL="533400" indent="-533400">
              <a:lnSpc>
                <a:spcPct val="90000"/>
              </a:lnSpc>
              <a:buNone/>
            </a:pPr>
            <a:endParaRPr lang="en-US" sz="1800" dirty="0"/>
          </a:p>
          <a:p>
            <a:pPr marL="533400" indent="-533400">
              <a:lnSpc>
                <a:spcPct val="90000"/>
              </a:lnSpc>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6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6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6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6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6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6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60">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60">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160">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160">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16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3941-475D-4651-9709-2E9219ADE2D4}"/>
              </a:ext>
            </a:extLst>
          </p:cNvPr>
          <p:cNvSpPr>
            <a:spLocks noGrp="1"/>
          </p:cNvSpPr>
          <p:nvPr>
            <p:ph type="title"/>
          </p:nvPr>
        </p:nvSpPr>
        <p:spPr/>
        <p:txBody>
          <a:bodyPr/>
          <a:lstStyle/>
          <a:p>
            <a:r>
              <a:rPr lang="en-US" sz="3600" dirty="0"/>
              <a:t>Question 1: How does the OS gain control?</a:t>
            </a:r>
          </a:p>
        </p:txBody>
      </p:sp>
      <p:sp>
        <p:nvSpPr>
          <p:cNvPr id="3" name="Content Placeholder 2">
            <a:extLst>
              <a:ext uri="{FF2B5EF4-FFF2-40B4-BE49-F238E27FC236}">
                <a16:creationId xmlns:a16="http://schemas.microsoft.com/office/drawing/2014/main" id="{22A94FEE-DD50-45F9-97A4-FF2C7D026D0C}"/>
              </a:ext>
            </a:extLst>
          </p:cNvPr>
          <p:cNvSpPr>
            <a:spLocks noGrp="1"/>
          </p:cNvSpPr>
          <p:nvPr>
            <p:ph idx="1"/>
          </p:nvPr>
        </p:nvSpPr>
        <p:spPr/>
        <p:txBody>
          <a:bodyPr/>
          <a:lstStyle/>
          <a:p>
            <a:r>
              <a:rPr lang="en-US" dirty="0"/>
              <a:t>When a user process begins running, how can the OS get the CPU back when it needs to execute OS code?</a:t>
            </a:r>
          </a:p>
          <a:p>
            <a:r>
              <a:rPr lang="en-US" dirty="0"/>
              <a:t>In the following slides, we will see two different approaches which can be used:</a:t>
            </a:r>
          </a:p>
          <a:p>
            <a:pPr lvl="1"/>
            <a:r>
              <a:rPr lang="en-US" dirty="0"/>
              <a:t>The first approach (voluntary multi-tasking) is not used in any system.</a:t>
            </a:r>
          </a:p>
          <a:p>
            <a:pPr lvl="1"/>
            <a:r>
              <a:rPr lang="en-US" dirty="0"/>
              <a:t>All systems use the second approach (forced, or true multi-tasking) </a:t>
            </a:r>
          </a:p>
        </p:txBody>
      </p:sp>
    </p:spTree>
    <p:extLst>
      <p:ext uri="{BB962C8B-B14F-4D97-AF65-F5344CB8AC3E}">
        <p14:creationId xmlns:p14="http://schemas.microsoft.com/office/powerpoint/2010/main" val="1653131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62753"/>
            <a:ext cx="9143999" cy="1283167"/>
          </a:xfrm>
        </p:spPr>
        <p:txBody>
          <a:bodyPr/>
          <a:lstStyle/>
          <a:p>
            <a:r>
              <a:rPr lang="en-US" dirty="0"/>
              <a:t>Q1: How does Dispatcher gain CONTROL?</a:t>
            </a:r>
          </a:p>
        </p:txBody>
      </p:sp>
      <p:sp>
        <p:nvSpPr>
          <p:cNvPr id="31747" name="Rectangle 3"/>
          <p:cNvSpPr>
            <a:spLocks noGrp="1" noChangeArrowheads="1"/>
          </p:cNvSpPr>
          <p:nvPr>
            <p:ph idx="1"/>
          </p:nvPr>
        </p:nvSpPr>
        <p:spPr>
          <a:xfrm>
            <a:off x="228600" y="1828800"/>
            <a:ext cx="8134351" cy="4297363"/>
          </a:xfrm>
        </p:spPr>
        <p:txBody>
          <a:bodyPr/>
          <a:lstStyle/>
          <a:p>
            <a:pPr>
              <a:lnSpc>
                <a:spcPct val="90000"/>
              </a:lnSpc>
              <a:buNone/>
            </a:pPr>
            <a:r>
              <a:rPr lang="en-US" dirty="0"/>
              <a:t>Option 1: </a:t>
            </a:r>
            <a:r>
              <a:rPr lang="en-US" dirty="0">
                <a:solidFill>
                  <a:schemeClr val="hlink"/>
                </a:solidFill>
              </a:rPr>
              <a:t>Cooperative (Voluntary) Multi-tasking</a:t>
            </a:r>
          </a:p>
          <a:p>
            <a:pPr lvl="1">
              <a:lnSpc>
                <a:spcPct val="90000"/>
              </a:lnSpc>
            </a:pPr>
            <a:r>
              <a:rPr lang="en-US" dirty="0"/>
              <a:t>Trust process to voluntarily relinquish CPU to OS through traps</a:t>
            </a:r>
          </a:p>
          <a:p>
            <a:pPr lvl="2">
              <a:lnSpc>
                <a:spcPct val="90000"/>
              </a:lnSpc>
            </a:pPr>
            <a:r>
              <a:rPr lang="en-US" dirty="0"/>
              <a:t>Examples: System call, page fault (access page not in main memory-more later), or error (illegal instruction or divide by zero)</a:t>
            </a:r>
            <a:r>
              <a:rPr lang="en-US" dirty="0">
                <a:solidFill>
                  <a:srgbClr val="333333"/>
                </a:solidFill>
              </a:rPr>
              <a:t> </a:t>
            </a:r>
            <a:endParaRPr lang="en-US" dirty="0"/>
          </a:p>
          <a:p>
            <a:pPr lvl="1">
              <a:lnSpc>
                <a:spcPct val="90000"/>
              </a:lnSpc>
            </a:pPr>
            <a:r>
              <a:rPr lang="en-US" dirty="0"/>
              <a:t>This does not work well, because processes may not cooperate (may hog the CPU or have malicious/buggy code)</a:t>
            </a:r>
          </a:p>
          <a:p>
            <a:pPr lvl="1">
              <a:lnSpc>
                <a:spcPct val="90000"/>
              </a:lnSpc>
            </a:pPr>
            <a:r>
              <a:rPr lang="en-US" dirty="0"/>
              <a:t>For this reason, NO OS USES THIS APPROACH!!!</a:t>
            </a:r>
          </a:p>
          <a:p>
            <a:pPr lvl="2">
              <a:lnSpc>
                <a:spcPct val="90000"/>
              </a:lnSpc>
            </a:pPr>
            <a:endParaRPr lang="en-US" dirty="0"/>
          </a:p>
          <a:p>
            <a:pPr>
              <a:lnSpc>
                <a:spcPct val="90000"/>
              </a:lnSpc>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t>q1: How Does Dispatcher gain control?</a:t>
            </a:r>
          </a:p>
        </p:txBody>
      </p:sp>
      <p:sp>
        <p:nvSpPr>
          <p:cNvPr id="5" name="Content Placeholder 4"/>
          <p:cNvSpPr>
            <a:spLocks noGrp="1"/>
          </p:cNvSpPr>
          <p:nvPr>
            <p:ph idx="1"/>
          </p:nvPr>
        </p:nvSpPr>
        <p:spPr>
          <a:xfrm>
            <a:off x="381000" y="1828800"/>
            <a:ext cx="7981951" cy="4297363"/>
          </a:xfrm>
        </p:spPr>
        <p:txBody>
          <a:bodyPr/>
          <a:lstStyle/>
          <a:p>
            <a:pPr>
              <a:lnSpc>
                <a:spcPct val="90000"/>
              </a:lnSpc>
            </a:pPr>
            <a:r>
              <a:rPr lang="en-US" dirty="0"/>
              <a:t>Problem with cooperative approach?</a:t>
            </a:r>
          </a:p>
          <a:p>
            <a:pPr>
              <a:lnSpc>
                <a:spcPct val="90000"/>
              </a:lnSpc>
            </a:pPr>
            <a:r>
              <a:rPr lang="en-US" dirty="0"/>
              <a:t>Disadvantages: Processes can misbehave</a:t>
            </a:r>
          </a:p>
          <a:p>
            <a:pPr lvl="1">
              <a:lnSpc>
                <a:spcPct val="90000"/>
              </a:lnSpc>
            </a:pPr>
            <a:r>
              <a:rPr lang="en-US" dirty="0"/>
              <a:t>By avoiding all traps (performing no I/O, and making no other system calls) can take over entire machine</a:t>
            </a:r>
          </a:p>
          <a:p>
            <a:pPr lvl="1">
              <a:lnSpc>
                <a:spcPct val="90000"/>
              </a:lnSpc>
            </a:pPr>
            <a:r>
              <a:rPr lang="en-US" dirty="0"/>
              <a:t>Only solution: Reboot!</a:t>
            </a:r>
          </a:p>
          <a:p>
            <a:pPr>
              <a:lnSpc>
                <a:spcPct val="90000"/>
              </a:lnSpc>
            </a:pPr>
            <a:r>
              <a:rPr lang="en-US" dirty="0"/>
              <a:t>Not done in modern operating systems</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z="3600" dirty="0"/>
              <a:t>Q1: How does Dispatcher gain control?</a:t>
            </a:r>
          </a:p>
        </p:txBody>
      </p:sp>
      <p:sp>
        <p:nvSpPr>
          <p:cNvPr id="30723" name="Rectangle 3"/>
          <p:cNvSpPr>
            <a:spLocks noGrp="1" noChangeArrowheads="1"/>
          </p:cNvSpPr>
          <p:nvPr>
            <p:ph idx="1"/>
          </p:nvPr>
        </p:nvSpPr>
        <p:spPr>
          <a:xfrm>
            <a:off x="304800" y="1828800"/>
            <a:ext cx="8058151" cy="4297363"/>
          </a:xfrm>
        </p:spPr>
        <p:txBody>
          <a:bodyPr vert="horz" lIns="91440" tIns="45720" rIns="91440" bIns="45720" rtlCol="0" anchor="t">
            <a:normAutofit fontScale="92500"/>
          </a:bodyPr>
          <a:lstStyle/>
          <a:p>
            <a:pPr>
              <a:lnSpc>
                <a:spcPct val="90000"/>
              </a:lnSpc>
              <a:buNone/>
            </a:pPr>
            <a:r>
              <a:rPr lang="en-US" dirty="0"/>
              <a:t>Option 2: </a:t>
            </a:r>
            <a:r>
              <a:rPr lang="en-US" dirty="0">
                <a:solidFill>
                  <a:schemeClr val="hlink"/>
                </a:solidFill>
              </a:rPr>
              <a:t>True (FORCED!) Multi-tasking (real OSes use this)</a:t>
            </a:r>
          </a:p>
          <a:p>
            <a:pPr lvl="1">
              <a:lnSpc>
                <a:spcPct val="90000"/>
              </a:lnSpc>
            </a:pPr>
            <a:r>
              <a:rPr lang="en-US" dirty="0"/>
              <a:t>Need to </a:t>
            </a:r>
            <a:r>
              <a:rPr lang="en-US" b="1" i="1" dirty="0"/>
              <a:t>guarantee</a:t>
            </a:r>
            <a:r>
              <a:rPr lang="en-US" dirty="0"/>
              <a:t> OS/dispatcher can obtain control periodically</a:t>
            </a:r>
          </a:p>
          <a:p>
            <a:pPr lvl="1">
              <a:lnSpc>
                <a:spcPct val="90000"/>
              </a:lnSpc>
            </a:pPr>
            <a:r>
              <a:rPr lang="en-US" dirty="0"/>
              <a:t>OS uses a periodic alarm clock</a:t>
            </a:r>
          </a:p>
          <a:p>
            <a:pPr lvl="2">
              <a:lnSpc>
                <a:spcPct val="90000"/>
              </a:lnSpc>
            </a:pPr>
            <a:r>
              <a:rPr lang="en-US" dirty="0"/>
              <a:t>Hardware generates timer interrupt (CPU or separate chip)</a:t>
            </a:r>
          </a:p>
          <a:p>
            <a:pPr lvl="2">
              <a:lnSpc>
                <a:spcPct val="90000"/>
              </a:lnSpc>
            </a:pPr>
            <a:r>
              <a:rPr lang="en-US" dirty="0"/>
              <a:t>Example: Every 10ms</a:t>
            </a:r>
          </a:p>
          <a:p>
            <a:pPr lvl="1">
              <a:lnSpc>
                <a:spcPct val="90000"/>
              </a:lnSpc>
            </a:pPr>
            <a:r>
              <a:rPr lang="en-US" dirty="0"/>
              <a:t>User process must not be able to mask (disable) timer interrupt</a:t>
            </a:r>
          </a:p>
          <a:p>
            <a:pPr lvl="1">
              <a:lnSpc>
                <a:spcPct val="90000"/>
              </a:lnSpc>
            </a:pPr>
            <a:r>
              <a:rPr lang="en-US" dirty="0"/>
              <a:t>Dispatcher counts interrupts between context switches</a:t>
            </a:r>
          </a:p>
          <a:p>
            <a:pPr lvl="2">
              <a:lnSpc>
                <a:spcPct val="90000"/>
              </a:lnSpc>
            </a:pPr>
            <a:r>
              <a:rPr lang="en-US" dirty="0"/>
              <a:t>Example: Waiting 20 timer ticks between context switches gives 20 X 10 = 200 ms time slice</a:t>
            </a:r>
          </a:p>
          <a:p>
            <a:pPr lvl="2">
              <a:lnSpc>
                <a:spcPct val="90000"/>
              </a:lnSpc>
            </a:pPr>
            <a:r>
              <a:rPr lang="en-US" dirty="0"/>
              <a:t>Common time slices range from 10 ms to 200 </a:t>
            </a:r>
            <a:r>
              <a:rPr lang="en-US" dirty="0" err="1"/>
              <a:t>ms</a:t>
            </a:r>
            <a:r>
              <a:rPr lang="en-US" dirty="0"/>
              <a:t> (usually closer to 10 </a:t>
            </a:r>
            <a:r>
              <a:rPr lang="en-US" dirty="0" err="1"/>
              <a:t>ms</a:t>
            </a:r>
            <a:r>
              <a:rPr lang="en-US" dirty="0"/>
              <a:t>)</a:t>
            </a:r>
          </a:p>
          <a:p>
            <a:pPr lvl="2">
              <a:lnSpc>
                <a:spcPct val="90000"/>
              </a:lnSpc>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Q2: What Context must be Saved?</a:t>
            </a:r>
          </a:p>
        </p:txBody>
      </p:sp>
      <p:sp>
        <p:nvSpPr>
          <p:cNvPr id="28675" name="Rectangle 3"/>
          <p:cNvSpPr>
            <a:spLocks noGrp="1" noChangeArrowheads="1"/>
          </p:cNvSpPr>
          <p:nvPr>
            <p:ph idx="1"/>
          </p:nvPr>
        </p:nvSpPr>
        <p:spPr>
          <a:xfrm>
            <a:off x="381000" y="1828800"/>
            <a:ext cx="8534400" cy="4297363"/>
          </a:xfrm>
        </p:spPr>
        <p:txBody>
          <a:bodyPr vert="horz" lIns="91440" tIns="45720" rIns="91440" bIns="45720" rtlCol="0" anchor="t">
            <a:normAutofit fontScale="85000" lnSpcReduction="20000"/>
          </a:bodyPr>
          <a:lstStyle/>
          <a:p>
            <a:pPr>
              <a:lnSpc>
                <a:spcPct val="90000"/>
              </a:lnSpc>
              <a:buNone/>
            </a:pPr>
            <a:r>
              <a:rPr lang="en-US" sz="1900" dirty="0"/>
              <a:t>Dispatcher must preserve certain execution context of process when not running</a:t>
            </a:r>
          </a:p>
          <a:p>
            <a:pPr lvl="1">
              <a:lnSpc>
                <a:spcPct val="90000"/>
              </a:lnSpc>
            </a:pPr>
            <a:r>
              <a:rPr lang="en-US" sz="1900" dirty="0"/>
              <a:t>To do context switch save context, that is, process execution state (all registers) of process that was interrupted in </a:t>
            </a:r>
            <a:r>
              <a:rPr lang="en-US" sz="1900" dirty="0">
                <a:solidFill>
                  <a:schemeClr val="hlink"/>
                </a:solidFill>
              </a:rPr>
              <a:t>process control block (PCB)</a:t>
            </a:r>
            <a:r>
              <a:rPr lang="en-US" sz="1900" dirty="0"/>
              <a:t> (or, Process Descriptor) [</a:t>
            </a:r>
            <a:r>
              <a:rPr lang="en-US" sz="1900" b="1" dirty="0"/>
              <a:t>NOTE: </a:t>
            </a:r>
            <a:r>
              <a:rPr lang="en-US" sz="1900" dirty="0"/>
              <a:t>Only registers need to be saved; the rest of execution context does not need to be saved. WHY NOT?]</a:t>
            </a:r>
            <a:endParaRPr lang="en-US" sz="1900" dirty="0">
              <a:effectLst>
                <a:outerShdw blurRad="63500" dir="2700000" algn="tl" rotWithShape="0">
                  <a:prstClr val="white">
                    <a:alpha val="40000"/>
                  </a:prstClr>
                </a:outerShdw>
              </a:effectLst>
            </a:endParaRPr>
          </a:p>
          <a:p>
            <a:pPr>
              <a:lnSpc>
                <a:spcPct val="90000"/>
              </a:lnSpc>
              <a:buNone/>
            </a:pPr>
            <a:r>
              <a:rPr lang="en-US" sz="1900" dirty="0"/>
              <a:t>What information is stored in PCB?</a:t>
            </a:r>
          </a:p>
          <a:p>
            <a:pPr lvl="1">
              <a:lnSpc>
                <a:spcPct val="90000"/>
              </a:lnSpc>
            </a:pPr>
            <a:r>
              <a:rPr lang="en-US" sz="1900" dirty="0"/>
              <a:t>PID</a:t>
            </a:r>
          </a:p>
          <a:p>
            <a:pPr lvl="1">
              <a:lnSpc>
                <a:spcPct val="90000"/>
              </a:lnSpc>
            </a:pPr>
            <a:r>
              <a:rPr lang="en-US" sz="1900" dirty="0"/>
              <a:t>Process state (I.e., running, ready, or blocked)</a:t>
            </a:r>
          </a:p>
          <a:p>
            <a:pPr lvl="1">
              <a:lnSpc>
                <a:spcPct val="90000"/>
              </a:lnSpc>
            </a:pPr>
            <a:r>
              <a:rPr lang="en-US" sz="1900" dirty="0"/>
              <a:t>Execution state (all registers, including PC, stack </a:t>
            </a:r>
            <a:r>
              <a:rPr lang="en-US" sz="1900" dirty="0" err="1"/>
              <a:t>ptr</a:t>
            </a:r>
            <a:r>
              <a:rPr lang="en-US" sz="1900" dirty="0"/>
              <a:t>)</a:t>
            </a:r>
          </a:p>
          <a:p>
            <a:pPr lvl="1">
              <a:lnSpc>
                <a:spcPct val="90000"/>
              </a:lnSpc>
            </a:pPr>
            <a:r>
              <a:rPr lang="en-US" sz="1900" dirty="0"/>
              <a:t>Scheduling priority</a:t>
            </a:r>
          </a:p>
          <a:p>
            <a:pPr lvl="1">
              <a:lnSpc>
                <a:spcPct val="90000"/>
              </a:lnSpc>
            </a:pPr>
            <a:r>
              <a:rPr lang="en-US" sz="1900" dirty="0"/>
              <a:t>Accounting information (parent and child processes)</a:t>
            </a:r>
          </a:p>
          <a:p>
            <a:pPr lvl="1">
              <a:lnSpc>
                <a:spcPct val="90000"/>
              </a:lnSpc>
            </a:pPr>
            <a:r>
              <a:rPr lang="en-US" sz="1900" dirty="0"/>
              <a:t>Credentials (which resources can be accessed, owner)</a:t>
            </a:r>
          </a:p>
          <a:p>
            <a:pPr lvl="1">
              <a:lnSpc>
                <a:spcPct val="90000"/>
              </a:lnSpc>
            </a:pPr>
            <a:r>
              <a:rPr lang="en-US" sz="1900" dirty="0"/>
              <a:t>Pointers to other allocated resources (e.g., open files)</a:t>
            </a:r>
          </a:p>
          <a:p>
            <a:pPr>
              <a:lnSpc>
                <a:spcPct val="90000"/>
              </a:lnSpc>
              <a:buNone/>
            </a:pPr>
            <a:r>
              <a:rPr lang="en-US" sz="1900" dirty="0"/>
              <a:t>Requires special hardware support</a:t>
            </a:r>
          </a:p>
          <a:p>
            <a:pPr lvl="1">
              <a:lnSpc>
                <a:spcPct val="90000"/>
              </a:lnSpc>
            </a:pPr>
            <a:r>
              <a:rPr lang="en-US" sz="1900" dirty="0"/>
              <a:t>CPU saves process PC and PSR on interrupts or exceptions</a:t>
            </a:r>
          </a:p>
          <a:p>
            <a:pPr lvl="1">
              <a:lnSpc>
                <a:spcPct val="90000"/>
              </a:lnSpc>
            </a:pPr>
            <a:r>
              <a:rPr lang="en-US" sz="1900" dirty="0"/>
              <a:t>Question: Why can’t kernel do this after it starts executing code?</a:t>
            </a:r>
          </a:p>
          <a:p>
            <a:pPr lvl="1">
              <a:lnSpc>
                <a:spcPct val="90000"/>
              </a:lnSpc>
            </a:pPr>
            <a:endParaRPr lang="en-US" sz="1900" dirty="0"/>
          </a:p>
          <a:p>
            <a:pPr lvl="1">
              <a:lnSpc>
                <a:spcPct val="90000"/>
              </a:lnSpc>
            </a:pPr>
            <a:endParaRPr 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22312" y="0"/>
            <a:ext cx="7583488" cy="1283167"/>
          </a:xfrm>
        </p:spPr>
        <p:txBody>
          <a:bodyPr/>
          <a:lstStyle/>
          <a:p>
            <a:r>
              <a:rPr lang="en-US" dirty="0"/>
              <a:t>Problem 3:</a:t>
            </a:r>
            <a:br>
              <a:rPr lang="en-US" dirty="0"/>
            </a:br>
            <a:r>
              <a:rPr lang="en-US" dirty="0"/>
              <a:t>Slow Ops such as I/O?</a:t>
            </a:r>
          </a:p>
        </p:txBody>
      </p:sp>
      <p:sp>
        <p:nvSpPr>
          <p:cNvPr id="5" name="Rectangle 3"/>
          <p:cNvSpPr txBox="1">
            <a:spLocks noChangeArrowheads="1"/>
          </p:cNvSpPr>
          <p:nvPr/>
        </p:nvSpPr>
        <p:spPr>
          <a:xfrm>
            <a:off x="228600" y="1524000"/>
            <a:ext cx="8915400" cy="5181600"/>
          </a:xfrm>
          <a:prstGeom prst="rect">
            <a:avLst/>
          </a:prstGeom>
        </p:spPr>
        <p:txBody>
          <a:bodyPr vert="horz" lIns="91440" tIns="45720" rIns="91440" bIns="45720" rtlCol="0">
            <a:normAutofit/>
          </a:bodyPr>
          <a:lstStyle/>
          <a:p>
            <a:pPr marL="282575" indent="-282575" eaLnBrk="1" fontAlgn="auto" hangingPunct="1">
              <a:spcBef>
                <a:spcPts val="2000"/>
              </a:spcBef>
              <a:spcAft>
                <a:spcPts val="0"/>
              </a:spcAft>
            </a:pPr>
            <a:r>
              <a:rPr lang="en-US" sz="2400" dirty="0">
                <a:solidFill>
                  <a:schemeClr val="bg2"/>
                </a:solidFill>
                <a:latin typeface="+mn-lt"/>
              </a:rPr>
              <a:t>When running process performs op that does not use CPU, OS switches to process that needs CPU (policy issue)</a:t>
            </a:r>
          </a:p>
          <a:p>
            <a:pPr marL="282575" marR="0" lvl="0" indent="-282575" algn="l" defTabSz="914400" rtl="0" eaLnBrk="1" fontAlgn="auto" latinLnBrk="0" hangingPunct="1">
              <a:lnSpc>
                <a:spcPct val="100000"/>
              </a:lnSpc>
              <a:spcBef>
                <a:spcPts val="2000"/>
              </a:spcBef>
              <a:spcAft>
                <a:spcPts val="0"/>
              </a:spcAft>
              <a:buClrTx/>
              <a:buSzTx/>
              <a:buFont typeface="Calisto MT" pitchFamily="18" charset="0"/>
              <a:buNone/>
              <a:tabLst/>
              <a:defRPr/>
            </a:pPr>
            <a:endParaRPr kumimoji="0" lang="en-US" sz="2400" b="0" i="0" u="none" strike="noStrike" kern="1200" cap="none" spc="0" normalizeH="0" baseline="0" noProof="0" dirty="0">
              <a:ln>
                <a:noFill/>
              </a:ln>
              <a:solidFill>
                <a:schemeClr val="bg2"/>
              </a:solidFill>
              <a:effectLst>
                <a:outerShdw blurRad="63500" dir="2700000" algn="tl" rotWithShape="0">
                  <a:schemeClr val="tx1">
                    <a:alpha val="40000"/>
                  </a:schemeClr>
                </a:outerShdw>
              </a:effectLst>
              <a:uLnTx/>
              <a:uFillTx/>
              <a:latin typeface="+mn-lt"/>
              <a:ea typeface="+mn-ea"/>
              <a:cs typeface="+mn-cs"/>
            </a:endParaRPr>
          </a:p>
          <a:p>
            <a:pPr marL="282575" marR="0" lvl="0" indent="-282575" algn="l" defTabSz="914400" rtl="0" eaLnBrk="1" fontAlgn="auto" latinLnBrk="0" hangingPunct="1">
              <a:lnSpc>
                <a:spcPct val="100000"/>
              </a:lnSpc>
              <a:spcBef>
                <a:spcPts val="2000"/>
              </a:spcBef>
              <a:spcAft>
                <a:spcPts val="0"/>
              </a:spcAft>
              <a:buClrTx/>
              <a:buSzTx/>
              <a:buFont typeface="Calisto MT" pitchFamily="18" charset="0"/>
              <a:buNone/>
              <a:tabLst/>
              <a:defRPr/>
            </a:pPr>
            <a:endParaRPr lang="en-US" sz="2400" dirty="0">
              <a:solidFill>
                <a:schemeClr val="bg2"/>
              </a:solidFill>
              <a:effectLst>
                <a:outerShdw blurRad="63500" dir="2700000" algn="tl" rotWithShape="0">
                  <a:schemeClr val="tx1">
                    <a:alpha val="40000"/>
                  </a:schemeClr>
                </a:outerShdw>
              </a:effectLst>
              <a:latin typeface="+mn-lt"/>
            </a:endParaRPr>
          </a:p>
          <a:p>
            <a:pPr marL="282575" marR="0" lvl="0" indent="-282575" algn="l" defTabSz="914400" rtl="0" eaLnBrk="1" fontAlgn="auto" latinLnBrk="0" hangingPunct="1">
              <a:lnSpc>
                <a:spcPct val="100000"/>
              </a:lnSpc>
              <a:spcBef>
                <a:spcPts val="2000"/>
              </a:spcBef>
              <a:spcAft>
                <a:spcPts val="0"/>
              </a:spcAft>
              <a:buClrTx/>
              <a:buSzTx/>
              <a:buFont typeface="Calisto MT" pitchFamily="18" charset="0"/>
              <a:buNone/>
              <a:tabLst/>
              <a:defRPr/>
            </a:pPr>
            <a:r>
              <a:rPr kumimoji="0" lang="en-US" sz="2400" b="0" i="0" u="none" strike="noStrike" kern="1200" cap="none" spc="0" normalizeH="0" baseline="0" noProof="0" dirty="0">
                <a:ln>
                  <a:noFill/>
                </a:ln>
                <a:solidFill>
                  <a:schemeClr val="bg2"/>
                </a:solidFill>
                <a:effectLst>
                  <a:outerShdw blurRad="63500" dir="2700000" algn="tl" rotWithShape="0">
                    <a:schemeClr val="tx1">
                      <a:alpha val="40000"/>
                    </a:schemeClr>
                  </a:outerShdw>
                </a:effectLst>
                <a:uLnTx/>
                <a:uFillTx/>
                <a:latin typeface="+mn-lt"/>
                <a:ea typeface="+mn-ea"/>
                <a:cs typeface="+mn-cs"/>
              </a:rPr>
              <a:t>OS must track mode of each process:</a:t>
            </a:r>
          </a:p>
          <a:p>
            <a:pPr marL="577850" marR="0" lvl="1" indent="-295275" algn="l" defTabSz="914400" rtl="0" eaLnBrk="1" fontAlgn="auto" latinLnBrk="0" hangingPunct="1">
              <a:lnSpc>
                <a:spcPct val="100000"/>
              </a:lnSpc>
              <a:spcBef>
                <a:spcPts val="600"/>
              </a:spcBef>
              <a:spcAft>
                <a:spcPts val="0"/>
              </a:spcAft>
              <a:buClr>
                <a:schemeClr val="bg2">
                  <a:lumMod val="60000"/>
                  <a:lumOff val="40000"/>
                </a:schemeClr>
              </a:buClr>
              <a:buSzTx/>
              <a:buFont typeface="Calisto MT" pitchFamily="18" charset="0"/>
              <a:buChar char="•"/>
              <a:tabLst/>
              <a:defRPr/>
            </a:pPr>
            <a:r>
              <a:rPr kumimoji="0" lang="en-US" sz="2200" b="0" i="0" u="none" strike="noStrike" kern="1200" cap="none" spc="0" normalizeH="0" baseline="0" noProof="0" dirty="0">
                <a:ln>
                  <a:noFill/>
                </a:ln>
                <a:solidFill>
                  <a:schemeClr val="hlink"/>
                </a:solidFill>
                <a:effectLst>
                  <a:outerShdw blurRad="63500" dir="2700000" algn="tl" rotWithShape="0">
                    <a:schemeClr val="tx1">
                      <a:alpha val="40000"/>
                    </a:schemeClr>
                  </a:outerShdw>
                </a:effectLst>
                <a:uLnTx/>
                <a:uFillTx/>
                <a:latin typeface="+mn-lt"/>
                <a:ea typeface="+mn-ea"/>
                <a:cs typeface="+mn-cs"/>
              </a:rPr>
              <a:t>Running: </a:t>
            </a:r>
          </a:p>
          <a:p>
            <a:pPr marL="1035050" lvl="2" indent="-295275" eaLnBrk="1" fontAlgn="auto" hangingPunct="1">
              <a:spcBef>
                <a:spcPts val="600"/>
              </a:spcBef>
              <a:spcAft>
                <a:spcPts val="0"/>
              </a:spcAft>
              <a:buClr>
                <a:schemeClr val="bg2">
                  <a:lumMod val="60000"/>
                  <a:lumOff val="40000"/>
                </a:schemeClr>
              </a:buClr>
              <a:buFont typeface="Calisto MT" pitchFamily="18" charset="0"/>
              <a:buChar char="•"/>
            </a:pPr>
            <a:r>
              <a:rPr kumimoji="0" lang="en-US" sz="2200" b="0" i="0" u="none" strike="noStrike" kern="1200" cap="none" spc="0" normalizeH="0" baseline="0" noProof="0" dirty="0">
                <a:ln>
                  <a:noFill/>
                </a:ln>
                <a:solidFill>
                  <a:schemeClr val="hlink"/>
                </a:solidFill>
                <a:effectLst>
                  <a:outerShdw blurRad="63500" dir="2700000" algn="tl" rotWithShape="0">
                    <a:schemeClr val="tx1">
                      <a:alpha val="40000"/>
                    </a:schemeClr>
                  </a:outerShdw>
                </a:effectLst>
                <a:uLnTx/>
                <a:uFillTx/>
                <a:latin typeface="+mn-lt"/>
                <a:ea typeface="+mn-ea"/>
                <a:cs typeface="+mn-cs"/>
              </a:rPr>
              <a:t>On the CPU (only one process on a uniprocessor)</a:t>
            </a:r>
          </a:p>
          <a:p>
            <a:pPr marL="577850" marR="0" lvl="1" indent="-295275" algn="l" defTabSz="914400" rtl="0" eaLnBrk="1" fontAlgn="auto" latinLnBrk="0" hangingPunct="1">
              <a:lnSpc>
                <a:spcPct val="100000"/>
              </a:lnSpc>
              <a:spcBef>
                <a:spcPts val="600"/>
              </a:spcBef>
              <a:spcAft>
                <a:spcPts val="0"/>
              </a:spcAft>
              <a:buClr>
                <a:schemeClr val="bg2">
                  <a:lumMod val="60000"/>
                  <a:lumOff val="40000"/>
                </a:schemeClr>
              </a:buClr>
              <a:buSzTx/>
              <a:buFont typeface="Calisto MT" pitchFamily="18" charset="0"/>
              <a:buChar char="•"/>
              <a:tabLst/>
              <a:defRPr/>
            </a:pPr>
            <a:r>
              <a:rPr kumimoji="0" lang="en-US" sz="2200" b="0" i="0" u="none" strike="noStrike" kern="1200" cap="none" spc="0" normalizeH="0" baseline="0" noProof="0" dirty="0">
                <a:ln>
                  <a:noFill/>
                </a:ln>
                <a:solidFill>
                  <a:schemeClr val="hlink"/>
                </a:solidFill>
                <a:effectLst>
                  <a:outerShdw blurRad="63500" dir="2700000" algn="tl" rotWithShape="0">
                    <a:schemeClr val="tx1">
                      <a:alpha val="40000"/>
                    </a:schemeClr>
                  </a:outerShdw>
                </a:effectLst>
                <a:uLnTx/>
                <a:uFillTx/>
                <a:latin typeface="+mn-lt"/>
                <a:ea typeface="+mn-ea"/>
                <a:cs typeface="+mn-cs"/>
              </a:rPr>
              <a:t>Ready: </a:t>
            </a:r>
          </a:p>
          <a:p>
            <a:pPr marL="1035050" lvl="2" indent="-295275" eaLnBrk="1" fontAlgn="auto" hangingPunct="1">
              <a:spcBef>
                <a:spcPts val="600"/>
              </a:spcBef>
              <a:spcAft>
                <a:spcPts val="0"/>
              </a:spcAft>
              <a:buClr>
                <a:schemeClr val="bg2">
                  <a:lumMod val="60000"/>
                  <a:lumOff val="40000"/>
                </a:schemeClr>
              </a:buClr>
              <a:buFont typeface="Calisto MT" pitchFamily="18" charset="0"/>
              <a:buChar char="•"/>
            </a:pPr>
            <a:r>
              <a:rPr kumimoji="0" lang="en-US" sz="2200" b="0" i="0" u="none" strike="noStrike" kern="1200" cap="none" spc="0" normalizeH="0" baseline="0" noProof="0" dirty="0">
                <a:ln>
                  <a:noFill/>
                </a:ln>
                <a:solidFill>
                  <a:schemeClr val="hlink"/>
                </a:solidFill>
                <a:effectLst>
                  <a:outerShdw blurRad="63500" dir="2700000" algn="tl" rotWithShape="0">
                    <a:schemeClr val="tx1">
                      <a:alpha val="40000"/>
                    </a:schemeClr>
                  </a:outerShdw>
                </a:effectLst>
                <a:uLnTx/>
                <a:uFillTx/>
                <a:latin typeface="+mn-lt"/>
                <a:ea typeface="+mn-ea"/>
                <a:cs typeface="+mn-cs"/>
              </a:rPr>
              <a:t>Waiting for the CPU</a:t>
            </a:r>
          </a:p>
          <a:p>
            <a:pPr marL="577850" marR="0" lvl="1" indent="-295275" algn="l" defTabSz="914400" rtl="0" eaLnBrk="1" fontAlgn="auto" latinLnBrk="0" hangingPunct="1">
              <a:lnSpc>
                <a:spcPct val="100000"/>
              </a:lnSpc>
              <a:spcBef>
                <a:spcPts val="600"/>
              </a:spcBef>
              <a:spcAft>
                <a:spcPts val="0"/>
              </a:spcAft>
              <a:buClr>
                <a:schemeClr val="bg2">
                  <a:lumMod val="60000"/>
                  <a:lumOff val="40000"/>
                </a:schemeClr>
              </a:buClr>
              <a:buSzTx/>
              <a:buFont typeface="Calisto MT" pitchFamily="18" charset="0"/>
              <a:buChar char="•"/>
              <a:tabLst/>
              <a:defRPr/>
            </a:pPr>
            <a:r>
              <a:rPr kumimoji="0" lang="en-US" sz="2200" b="0" i="0" u="none" strike="noStrike" kern="1200" cap="none" spc="0" normalizeH="0" baseline="0" noProof="0" dirty="0">
                <a:ln>
                  <a:noFill/>
                </a:ln>
                <a:solidFill>
                  <a:schemeClr val="hlink"/>
                </a:solidFill>
                <a:effectLst>
                  <a:outerShdw blurRad="63500" dir="2700000" algn="tl" rotWithShape="0">
                    <a:schemeClr val="tx1">
                      <a:alpha val="40000"/>
                    </a:schemeClr>
                  </a:outerShdw>
                </a:effectLst>
                <a:uLnTx/>
                <a:uFillTx/>
                <a:latin typeface="+mn-lt"/>
                <a:ea typeface="+mn-ea"/>
                <a:cs typeface="+mn-cs"/>
              </a:rPr>
              <a:t>Blocked </a:t>
            </a:r>
          </a:p>
          <a:p>
            <a:pPr marL="1035050" lvl="2" indent="-295275" eaLnBrk="1" fontAlgn="auto" hangingPunct="1">
              <a:spcBef>
                <a:spcPts val="600"/>
              </a:spcBef>
              <a:spcAft>
                <a:spcPts val="0"/>
              </a:spcAft>
              <a:buClr>
                <a:schemeClr val="bg2">
                  <a:lumMod val="60000"/>
                  <a:lumOff val="40000"/>
                </a:schemeClr>
              </a:buClr>
              <a:buFont typeface="Calisto MT" pitchFamily="18" charset="0"/>
              <a:buChar char="•"/>
            </a:pPr>
            <a:r>
              <a:rPr kumimoji="0" lang="en-US" sz="2200" b="0" i="0" u="none" strike="noStrike" kern="1200" cap="none" spc="0" normalizeH="0" baseline="0" noProof="0" dirty="0">
                <a:ln>
                  <a:noFill/>
                </a:ln>
                <a:solidFill>
                  <a:schemeClr val="hlink"/>
                </a:solidFill>
                <a:effectLst>
                  <a:outerShdw blurRad="63500" dir="2700000" algn="tl" rotWithShape="0">
                    <a:schemeClr val="tx1">
                      <a:alpha val="40000"/>
                    </a:schemeClr>
                  </a:outerShdw>
                </a:effectLst>
                <a:uLnTx/>
                <a:uFillTx/>
                <a:latin typeface="+mn-lt"/>
                <a:ea typeface="+mn-ea"/>
                <a:cs typeface="+mn-cs"/>
              </a:rPr>
              <a:t>Asleep:</a:t>
            </a:r>
            <a:r>
              <a:rPr kumimoji="0" lang="en-US" sz="2200" b="0" i="0" u="none" strike="noStrike" kern="1200" cap="none" spc="0" normalizeH="0" noProof="0" dirty="0">
                <a:ln>
                  <a:noFill/>
                </a:ln>
                <a:solidFill>
                  <a:schemeClr val="hlink"/>
                </a:solidFill>
                <a:effectLst>
                  <a:outerShdw blurRad="63500" dir="2700000" algn="tl" rotWithShape="0">
                    <a:schemeClr val="tx1">
                      <a:alpha val="40000"/>
                    </a:schemeClr>
                  </a:outerShdw>
                </a:effectLst>
                <a:uLnTx/>
                <a:uFillTx/>
                <a:latin typeface="+mn-lt"/>
                <a:ea typeface="+mn-ea"/>
                <a:cs typeface="+mn-cs"/>
              </a:rPr>
              <a:t> </a:t>
            </a:r>
            <a:r>
              <a:rPr kumimoji="0" lang="en-US" sz="2200" b="0" i="0" u="none" strike="noStrike" kern="1200" cap="none" spc="0" normalizeH="0" baseline="0" noProof="0" dirty="0">
                <a:ln>
                  <a:noFill/>
                </a:ln>
                <a:solidFill>
                  <a:schemeClr val="hlink"/>
                </a:solidFill>
                <a:effectLst>
                  <a:outerShdw blurRad="63500" dir="2700000" algn="tl" rotWithShape="0">
                    <a:schemeClr val="tx1">
                      <a:alpha val="40000"/>
                    </a:schemeClr>
                  </a:outerShdw>
                </a:effectLst>
                <a:uLnTx/>
                <a:uFillTx/>
                <a:latin typeface="+mn-lt"/>
                <a:ea typeface="+mn-ea"/>
                <a:cs typeface="+mn-cs"/>
              </a:rPr>
              <a:t>Waiting for I/O or </a:t>
            </a:r>
            <a:r>
              <a:rPr lang="en-US" sz="2200" dirty="0">
                <a:solidFill>
                  <a:schemeClr val="hlink"/>
                </a:solidFill>
                <a:effectLst>
                  <a:outerShdw blurRad="63500" dir="2700000" algn="tl" rotWithShape="0">
                    <a:schemeClr val="tx1">
                      <a:alpha val="40000"/>
                    </a:schemeClr>
                  </a:outerShdw>
                </a:effectLst>
                <a:latin typeface="+mn-lt"/>
              </a:rPr>
              <a:t>some other event</a:t>
            </a:r>
            <a:r>
              <a:rPr kumimoji="0" lang="en-US" sz="2200" b="0" i="0" u="none" strike="noStrike" kern="1200" cap="none" spc="0" normalizeH="0" baseline="0" noProof="0" dirty="0">
                <a:ln>
                  <a:noFill/>
                </a:ln>
                <a:solidFill>
                  <a:schemeClr val="hlink"/>
                </a:solidFill>
                <a:effectLst>
                  <a:outerShdw blurRad="63500" dir="2700000" algn="tl" rotWithShape="0">
                    <a:schemeClr val="tx1">
                      <a:alpha val="40000"/>
                    </a:schemeClr>
                  </a:outerShdw>
                </a:effectLst>
                <a:uLnTx/>
                <a:uFillTx/>
                <a:latin typeface="+mn-lt"/>
                <a:ea typeface="+mn-ea"/>
                <a:cs typeface="+mn-cs"/>
              </a:rPr>
              <a:t> to complete</a:t>
            </a:r>
            <a:endParaRPr kumimoji="0" lang="en-US" sz="2200" b="0" i="0" u="none" strike="noStrike" kern="1200" cap="none" spc="0" normalizeH="0" baseline="0" noProof="0" dirty="0">
              <a:ln>
                <a:noFill/>
              </a:ln>
              <a:solidFill>
                <a:schemeClr val="bg2"/>
              </a:solidFill>
              <a:effectLst>
                <a:outerShdw blurRad="63500" dir="2700000" algn="tl" rotWithShape="0">
                  <a:schemeClr val="tx1">
                    <a:alpha val="40000"/>
                  </a:schemeClr>
                </a:outerShdw>
              </a:effectLst>
              <a:uLnTx/>
              <a:uFillTx/>
              <a:latin typeface="+mn-lt"/>
              <a:ea typeface="+mn-ea"/>
              <a:cs typeface="+mn-cs"/>
            </a:endParaRPr>
          </a:p>
        </p:txBody>
      </p:sp>
      <p:sp>
        <p:nvSpPr>
          <p:cNvPr id="6" name="Oval 4"/>
          <p:cNvSpPr>
            <a:spLocks noChangeArrowheads="1"/>
          </p:cNvSpPr>
          <p:nvPr/>
        </p:nvSpPr>
        <p:spPr bwMode="auto">
          <a:xfrm>
            <a:off x="5334000" y="2590800"/>
            <a:ext cx="1371600" cy="7620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pPr algn="ctr"/>
            <a:r>
              <a:rPr lang="en-US" dirty="0"/>
              <a:t>Running</a:t>
            </a:r>
          </a:p>
        </p:txBody>
      </p:sp>
      <p:sp>
        <p:nvSpPr>
          <p:cNvPr id="7" name="Oval 5"/>
          <p:cNvSpPr>
            <a:spLocks noChangeArrowheads="1"/>
          </p:cNvSpPr>
          <p:nvPr/>
        </p:nvSpPr>
        <p:spPr bwMode="auto">
          <a:xfrm>
            <a:off x="6477000" y="3657600"/>
            <a:ext cx="1295400" cy="7620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pPr algn="ctr"/>
            <a:r>
              <a:rPr lang="en-US"/>
              <a:t>Blocked</a:t>
            </a:r>
          </a:p>
        </p:txBody>
      </p:sp>
      <p:sp>
        <p:nvSpPr>
          <p:cNvPr id="8" name="Oval 6"/>
          <p:cNvSpPr>
            <a:spLocks noChangeArrowheads="1"/>
          </p:cNvSpPr>
          <p:nvPr/>
        </p:nvSpPr>
        <p:spPr bwMode="auto">
          <a:xfrm>
            <a:off x="7848600" y="2667000"/>
            <a:ext cx="1295400" cy="7620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pPr algn="ctr"/>
            <a:r>
              <a:rPr lang="en-US"/>
              <a:t>Ready</a:t>
            </a:r>
          </a:p>
        </p:txBody>
      </p:sp>
      <p:sp>
        <p:nvSpPr>
          <p:cNvPr id="9" name="Text Box 10"/>
          <p:cNvSpPr txBox="1">
            <a:spLocks noChangeArrowheads="1"/>
          </p:cNvSpPr>
          <p:nvPr/>
        </p:nvSpPr>
        <p:spPr bwMode="auto">
          <a:xfrm>
            <a:off x="7467600" y="4474872"/>
            <a:ext cx="1224118" cy="1077218"/>
          </a:xfrm>
          <a:prstGeom prst="rect">
            <a:avLst/>
          </a:prstGeom>
          <a:noFill/>
          <a:ln w="9525">
            <a:noFill/>
            <a:miter lim="800000"/>
            <a:headEnd/>
            <a:tailEnd/>
          </a:ln>
          <a:effectLst/>
        </p:spPr>
        <p:txBody>
          <a:bodyPr wrap="none">
            <a:prstTxWarp prst="textNoShape">
              <a:avLst/>
            </a:prstTxWarp>
            <a:spAutoFit/>
          </a:bodyPr>
          <a:lstStyle/>
          <a:p>
            <a:r>
              <a:rPr lang="en-US" sz="1600" dirty="0">
                <a:solidFill>
                  <a:srgbClr val="9B6C34"/>
                </a:solidFill>
              </a:rPr>
              <a:t>Transitions? </a:t>
            </a:r>
          </a:p>
          <a:p>
            <a:r>
              <a:rPr lang="en-US" sz="1600" dirty="0">
                <a:solidFill>
                  <a:srgbClr val="9B6C34"/>
                </a:solidFill>
              </a:rPr>
              <a:t>We will see </a:t>
            </a:r>
          </a:p>
          <a:p>
            <a:r>
              <a:rPr lang="en-US" sz="1600" dirty="0">
                <a:solidFill>
                  <a:srgbClr val="9B6C34"/>
                </a:solidFill>
              </a:rPr>
              <a:t>In next slide</a:t>
            </a:r>
          </a:p>
          <a:p>
            <a:r>
              <a:rPr lang="en-US" sz="1600" dirty="0">
                <a:solidFill>
                  <a:srgbClr val="9B6C34"/>
                </a:solidFill>
              </a:rPr>
              <a:t>Set.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Problem 3: </a:t>
            </a:r>
            <a:br>
              <a:rPr lang="en-US" dirty="0"/>
            </a:br>
            <a:r>
              <a:rPr lang="en-US" dirty="0"/>
              <a:t>Slow OPS SUCH as I/O?</a:t>
            </a:r>
          </a:p>
        </p:txBody>
      </p:sp>
      <p:sp>
        <p:nvSpPr>
          <p:cNvPr id="26627" name="Rectangle 3"/>
          <p:cNvSpPr>
            <a:spLocks noGrp="1" noChangeArrowheads="1"/>
          </p:cNvSpPr>
          <p:nvPr>
            <p:ph idx="1"/>
          </p:nvPr>
        </p:nvSpPr>
        <p:spPr>
          <a:xfrm>
            <a:off x="228600" y="1600200"/>
            <a:ext cx="8686800" cy="4525963"/>
          </a:xfrm>
        </p:spPr>
        <p:txBody>
          <a:bodyPr>
            <a:normAutofit/>
          </a:bodyPr>
          <a:lstStyle/>
          <a:p>
            <a:pPr>
              <a:buNone/>
            </a:pPr>
            <a:r>
              <a:rPr lang="en-US" dirty="0"/>
              <a:t>OS must track every process in system</a:t>
            </a:r>
          </a:p>
          <a:p>
            <a:pPr lvl="1"/>
            <a:r>
              <a:rPr lang="en-US" dirty="0"/>
              <a:t>Each process identified by unique Process ID (PID)</a:t>
            </a:r>
          </a:p>
          <a:p>
            <a:pPr>
              <a:buNone/>
            </a:pPr>
            <a:r>
              <a:rPr lang="en-US" dirty="0"/>
              <a:t>OS maintains queues of all processes (queues of PCBs)</a:t>
            </a:r>
          </a:p>
          <a:p>
            <a:pPr lvl="1"/>
            <a:r>
              <a:rPr lang="en-US" dirty="0"/>
              <a:t>Ready queue: Contains all ready processes</a:t>
            </a:r>
          </a:p>
          <a:p>
            <a:pPr lvl="1"/>
            <a:r>
              <a:rPr lang="en-US" dirty="0"/>
              <a:t>Event queue: One logical queue per event </a:t>
            </a:r>
          </a:p>
          <a:p>
            <a:pPr lvl="2"/>
            <a:r>
              <a:rPr lang="en-US" dirty="0"/>
              <a:t>e.g., disk I/O, and locks</a:t>
            </a:r>
          </a:p>
          <a:p>
            <a:pPr lvl="2"/>
            <a:r>
              <a:rPr lang="en-US" dirty="0"/>
              <a:t>Contains all processes waiting for that event to complete</a:t>
            </a:r>
          </a:p>
          <a:p>
            <a:pPr lvl="2"/>
            <a:endParaRPr lang="en-US" dirty="0"/>
          </a:p>
          <a:p>
            <a:pPr>
              <a:buNone/>
            </a:pPr>
            <a:r>
              <a:rPr lang="en-US" dirty="0"/>
              <a:t>Next Topic: Policy for determining which </a:t>
            </a:r>
            <a:r>
              <a:rPr lang="en-US" b="1" dirty="0"/>
              <a:t>ready</a:t>
            </a:r>
            <a:r>
              <a:rPr lang="en-US" dirty="0"/>
              <a:t> process to run</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Shape 633"/>
          <p:cNvSpPr>
            <a:spLocks noGrp="1"/>
          </p:cNvSpPr>
          <p:nvPr>
            <p:ph type="title"/>
          </p:nvPr>
        </p:nvSpPr>
        <p:spPr>
          <a:prstGeom prst="rect">
            <a:avLst/>
          </a:prstGeom>
        </p:spPr>
        <p:txBody>
          <a:bodyPr/>
          <a:lstStyle/>
          <a:p>
            <a:pPr lvl="0">
              <a:defRPr sz="1800">
                <a:solidFill>
                  <a:srgbClr val="000000"/>
                </a:solidFill>
              </a:defRPr>
            </a:pPr>
            <a:r>
              <a:rPr sz="5600" dirty="0">
                <a:solidFill>
                  <a:srgbClr val="FFFFFF"/>
                </a:solidFill>
              </a:rPr>
              <a:t>Summary</a:t>
            </a:r>
          </a:p>
        </p:txBody>
      </p:sp>
      <p:sp>
        <p:nvSpPr>
          <p:cNvPr id="634" name="Shape 634"/>
          <p:cNvSpPr>
            <a:spLocks noGrp="1"/>
          </p:cNvSpPr>
          <p:nvPr>
            <p:ph idx="1"/>
          </p:nvPr>
        </p:nvSpPr>
        <p:spPr>
          <a:xfrm>
            <a:off x="304800" y="1828800"/>
            <a:ext cx="8610600" cy="4297363"/>
          </a:xfrm>
          <a:prstGeom prst="rect">
            <a:avLst/>
          </a:prstGeom>
        </p:spPr>
        <p:txBody>
          <a:bodyPr anchor="t">
            <a:normAutofit fontScale="92500" lnSpcReduction="20000"/>
          </a:bodyPr>
          <a:lstStyle/>
          <a:p>
            <a:pPr lvl="0">
              <a:buNone/>
              <a:defRPr sz="1800">
                <a:solidFill>
                  <a:srgbClr val="000000"/>
                </a:solidFill>
              </a:defRPr>
            </a:pPr>
            <a:r>
              <a:rPr lang="en-US" sz="2700" dirty="0"/>
              <a:t>Virtualization: </a:t>
            </a:r>
            <a:br>
              <a:rPr lang="en-US" sz="2700" dirty="0"/>
            </a:br>
            <a:r>
              <a:rPr lang="en-US" sz="2700" dirty="0"/>
              <a:t>C</a:t>
            </a:r>
            <a:r>
              <a:rPr sz="2700" dirty="0"/>
              <a:t>ontext switching </a:t>
            </a:r>
            <a:r>
              <a:rPr lang="en-US" sz="2700" dirty="0"/>
              <a:t>gives each </a:t>
            </a:r>
            <a:r>
              <a:rPr sz="2700" dirty="0"/>
              <a:t>process </a:t>
            </a:r>
            <a:r>
              <a:rPr lang="en-US" sz="2700" dirty="0"/>
              <a:t>impression</a:t>
            </a:r>
            <a:r>
              <a:rPr sz="2700" dirty="0"/>
              <a:t> it has its own CPU</a:t>
            </a:r>
          </a:p>
          <a:p>
            <a:pPr lvl="0">
              <a:buNone/>
              <a:defRPr sz="1800">
                <a:solidFill>
                  <a:srgbClr val="000000"/>
                </a:solidFill>
              </a:defRPr>
            </a:pPr>
            <a:r>
              <a:rPr sz="2700" dirty="0"/>
              <a:t>Direct execution makes process</a:t>
            </a:r>
            <a:r>
              <a:rPr lang="en-US" sz="2700" dirty="0"/>
              <a:t>es</a:t>
            </a:r>
            <a:r>
              <a:rPr sz="2700" dirty="0"/>
              <a:t> fast</a:t>
            </a:r>
          </a:p>
          <a:p>
            <a:pPr lvl="0">
              <a:buNone/>
              <a:defRPr sz="1800">
                <a:solidFill>
                  <a:srgbClr val="000000"/>
                </a:solidFill>
              </a:defRPr>
            </a:pPr>
            <a:r>
              <a:rPr lang="en-US" sz="2700" dirty="0"/>
              <a:t>Limited execution at key points to ensure OS and CPU retain control</a:t>
            </a:r>
          </a:p>
          <a:p>
            <a:pPr lvl="0">
              <a:buNone/>
              <a:defRPr sz="1800">
                <a:solidFill>
                  <a:srgbClr val="000000"/>
                </a:solidFill>
              </a:defRPr>
            </a:pPr>
            <a:r>
              <a:rPr sz="2700" dirty="0"/>
              <a:t>Hardware provides a lot of OS support</a:t>
            </a:r>
            <a:endParaRPr lang="en-US" sz="2700" dirty="0"/>
          </a:p>
          <a:p>
            <a:pPr lvl="1">
              <a:defRPr sz="1800">
                <a:solidFill>
                  <a:srgbClr val="000000"/>
                </a:solidFill>
              </a:defRPr>
            </a:pPr>
            <a:r>
              <a:rPr lang="en-US" sz="2500" dirty="0"/>
              <a:t>user vs kernel mode</a:t>
            </a:r>
          </a:p>
          <a:p>
            <a:pPr lvl="1">
              <a:defRPr sz="1800">
                <a:solidFill>
                  <a:srgbClr val="000000"/>
                </a:solidFill>
              </a:defRPr>
            </a:pPr>
            <a:r>
              <a:rPr sz="2500" dirty="0"/>
              <a:t>timer interrupts</a:t>
            </a:r>
            <a:endParaRPr lang="en-US" sz="2500" dirty="0"/>
          </a:p>
          <a:p>
            <a:pPr lvl="1">
              <a:defRPr sz="1800">
                <a:solidFill>
                  <a:srgbClr val="000000"/>
                </a:solidFill>
              </a:defRPr>
            </a:pPr>
            <a:r>
              <a:rPr sz="2500" dirty="0"/>
              <a:t>automatic register saving</a:t>
            </a:r>
            <a:r>
              <a:rPr lang="en-US" sz="2500" dirty="0"/>
              <a:t> (of PC and PSR)</a:t>
            </a:r>
            <a:endParaRPr sz="250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Process Creation</a:t>
            </a:r>
          </a:p>
        </p:txBody>
      </p:sp>
      <p:sp>
        <p:nvSpPr>
          <p:cNvPr id="36867" name="Rectangle 3"/>
          <p:cNvSpPr>
            <a:spLocks noGrp="1" noChangeArrowheads="1"/>
          </p:cNvSpPr>
          <p:nvPr>
            <p:ph idx="1"/>
          </p:nvPr>
        </p:nvSpPr>
        <p:spPr>
          <a:xfrm>
            <a:off x="304800" y="1524000"/>
            <a:ext cx="8058151" cy="5029200"/>
          </a:xfrm>
        </p:spPr>
        <p:txBody>
          <a:bodyPr vert="horz" lIns="91440" tIns="45720" rIns="91440" bIns="45720" rtlCol="0" anchor="t">
            <a:normAutofit/>
          </a:bodyPr>
          <a:lstStyle/>
          <a:p>
            <a:pPr>
              <a:lnSpc>
                <a:spcPct val="90000"/>
              </a:lnSpc>
              <a:buNone/>
            </a:pPr>
            <a:r>
              <a:rPr lang="en-US" sz="2400" dirty="0"/>
              <a:t>Two ways to create a process</a:t>
            </a:r>
          </a:p>
          <a:p>
            <a:pPr lvl="1">
              <a:lnSpc>
                <a:spcPct val="90000"/>
              </a:lnSpc>
            </a:pPr>
            <a:r>
              <a:rPr lang="en-US" sz="2000" dirty="0"/>
              <a:t>Build a new empty process from scratch (much less common)</a:t>
            </a:r>
          </a:p>
          <a:p>
            <a:pPr lvl="1">
              <a:lnSpc>
                <a:spcPct val="90000"/>
              </a:lnSpc>
            </a:pPr>
            <a:r>
              <a:rPr lang="en-US" sz="2000" dirty="0"/>
              <a:t>Copy an existing process and change it appropriately (more commonly used approach)</a:t>
            </a:r>
          </a:p>
          <a:p>
            <a:pPr>
              <a:lnSpc>
                <a:spcPct val="90000"/>
              </a:lnSpc>
              <a:buNone/>
            </a:pPr>
            <a:r>
              <a:rPr lang="en-US" sz="2400" dirty="0"/>
              <a:t>Option 1: New process from scratch</a:t>
            </a:r>
            <a:r>
              <a:rPr lang="en-US" dirty="0"/>
              <a:t> (less common)</a:t>
            </a:r>
            <a:endParaRPr lang="en-US" sz="2400" dirty="0">
              <a:effectLst>
                <a:outerShdw blurRad="63500" dir="2700000" algn="tl" rotWithShape="0">
                  <a:prstClr val="white">
                    <a:alpha val="40000"/>
                  </a:prstClr>
                </a:outerShdw>
              </a:effectLst>
            </a:endParaRPr>
          </a:p>
          <a:p>
            <a:pPr lvl="1">
              <a:lnSpc>
                <a:spcPct val="90000"/>
              </a:lnSpc>
            </a:pPr>
            <a:r>
              <a:rPr lang="en-US" sz="2000" dirty="0"/>
              <a:t>Steps</a:t>
            </a:r>
          </a:p>
          <a:p>
            <a:pPr lvl="2">
              <a:lnSpc>
                <a:spcPct val="90000"/>
              </a:lnSpc>
            </a:pPr>
            <a:r>
              <a:rPr lang="en-US" sz="1800" dirty="0"/>
              <a:t>Load specified code and data into memory; </a:t>
            </a:r>
            <a:br>
              <a:rPr lang="en-US" sz="1800" dirty="0"/>
            </a:br>
            <a:r>
              <a:rPr lang="en-US" sz="1800" dirty="0"/>
              <a:t>Create empty call stack</a:t>
            </a:r>
          </a:p>
          <a:p>
            <a:pPr lvl="2">
              <a:lnSpc>
                <a:spcPct val="90000"/>
              </a:lnSpc>
            </a:pPr>
            <a:r>
              <a:rPr lang="en-US" sz="1800" dirty="0"/>
              <a:t>Create and initialize PCB</a:t>
            </a:r>
          </a:p>
          <a:p>
            <a:pPr lvl="2">
              <a:lnSpc>
                <a:spcPct val="90000"/>
              </a:lnSpc>
            </a:pPr>
            <a:r>
              <a:rPr lang="en-US" sz="1800" dirty="0"/>
              <a:t>Put process on ready list</a:t>
            </a:r>
          </a:p>
          <a:p>
            <a:pPr lvl="1">
              <a:lnSpc>
                <a:spcPct val="90000"/>
              </a:lnSpc>
            </a:pPr>
            <a:r>
              <a:rPr lang="en-US" sz="2000" dirty="0"/>
              <a:t>Advantages: No wasted work</a:t>
            </a:r>
          </a:p>
          <a:p>
            <a:pPr lvl="1">
              <a:lnSpc>
                <a:spcPct val="90000"/>
              </a:lnSpc>
            </a:pPr>
            <a:r>
              <a:rPr lang="en-US" sz="2000" dirty="0"/>
              <a:t>Disadvantages: Difficult to setup process correctly and to express all possible options </a:t>
            </a:r>
          </a:p>
          <a:p>
            <a:pPr lvl="2">
              <a:lnSpc>
                <a:spcPct val="90000"/>
              </a:lnSpc>
            </a:pPr>
            <a:r>
              <a:rPr lang="en-US" sz="1800" dirty="0"/>
              <a:t>Process permissions, where to write I/O, environment variables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Process Creation</a:t>
            </a:r>
          </a:p>
        </p:txBody>
      </p:sp>
      <p:sp>
        <p:nvSpPr>
          <p:cNvPr id="37891" name="Rectangle 3"/>
          <p:cNvSpPr>
            <a:spLocks noGrp="1" noChangeArrowheads="1"/>
          </p:cNvSpPr>
          <p:nvPr>
            <p:ph idx="1"/>
          </p:nvPr>
        </p:nvSpPr>
        <p:spPr>
          <a:xfrm>
            <a:off x="304800" y="1600200"/>
            <a:ext cx="8058151" cy="4953000"/>
          </a:xfrm>
        </p:spPr>
        <p:txBody>
          <a:bodyPr vert="horz" lIns="91440" tIns="45720" rIns="91440" bIns="45720" rtlCol="0" anchor="t">
            <a:normAutofit lnSpcReduction="10000"/>
          </a:bodyPr>
          <a:lstStyle/>
          <a:p>
            <a:pPr>
              <a:lnSpc>
                <a:spcPct val="90000"/>
              </a:lnSpc>
              <a:buNone/>
            </a:pPr>
            <a:r>
              <a:rPr lang="en-US" sz="2400" dirty="0"/>
              <a:t>Option 2: Clone existing process and change (if necessary)</a:t>
            </a:r>
            <a:r>
              <a:rPr lang="en-US" dirty="0"/>
              <a:t> (much more common approach)</a:t>
            </a:r>
            <a:endParaRPr lang="en-US" sz="2400" dirty="0"/>
          </a:p>
          <a:p>
            <a:pPr lvl="1">
              <a:lnSpc>
                <a:spcPct val="90000"/>
              </a:lnSpc>
            </a:pPr>
            <a:r>
              <a:rPr lang="en-US" sz="2000" dirty="0"/>
              <a:t>Example: Unix fork() and exec()</a:t>
            </a:r>
          </a:p>
          <a:p>
            <a:pPr lvl="2">
              <a:lnSpc>
                <a:spcPct val="90000"/>
              </a:lnSpc>
            </a:pPr>
            <a:r>
              <a:rPr lang="en-US" sz="1800" dirty="0"/>
              <a:t>fork() (system call): Clones calling process</a:t>
            </a:r>
          </a:p>
          <a:p>
            <a:pPr lvl="2">
              <a:lnSpc>
                <a:spcPct val="90000"/>
              </a:lnSpc>
            </a:pPr>
            <a:r>
              <a:rPr lang="en-US" sz="1800" dirty="0"/>
              <a:t>exec(char *file) (system call): Overlays file image on calling process</a:t>
            </a:r>
          </a:p>
          <a:p>
            <a:pPr lvl="1">
              <a:lnSpc>
                <a:spcPct val="90000"/>
              </a:lnSpc>
            </a:pPr>
            <a:r>
              <a:rPr lang="en-US" sz="2000" dirty="0"/>
              <a:t>fork() </a:t>
            </a:r>
          </a:p>
          <a:p>
            <a:pPr lvl="2">
              <a:lnSpc>
                <a:spcPct val="90000"/>
              </a:lnSpc>
            </a:pPr>
            <a:r>
              <a:rPr lang="en-US" sz="1800" dirty="0"/>
              <a:t>Stop current process and save its state</a:t>
            </a:r>
          </a:p>
          <a:p>
            <a:pPr lvl="2">
              <a:lnSpc>
                <a:spcPct val="90000"/>
              </a:lnSpc>
            </a:pPr>
            <a:r>
              <a:rPr lang="en-US" sz="1800" dirty="0"/>
              <a:t>Make copy of code, data, stack, and PCB</a:t>
            </a:r>
          </a:p>
          <a:p>
            <a:pPr lvl="2">
              <a:lnSpc>
                <a:spcPct val="90000"/>
              </a:lnSpc>
            </a:pPr>
            <a:r>
              <a:rPr lang="en-US" sz="1800" dirty="0"/>
              <a:t>Add new PCB to ready list</a:t>
            </a:r>
          </a:p>
          <a:p>
            <a:pPr lvl="2">
              <a:lnSpc>
                <a:spcPct val="90000"/>
              </a:lnSpc>
            </a:pPr>
            <a:r>
              <a:rPr lang="en-US" sz="1800" dirty="0">
                <a:solidFill>
                  <a:srgbClr val="333333"/>
                </a:solidFill>
              </a:rPr>
              <a:t>Any changes needed to child process?</a:t>
            </a:r>
          </a:p>
          <a:p>
            <a:pPr lvl="1">
              <a:lnSpc>
                <a:spcPct val="90000"/>
              </a:lnSpc>
            </a:pPr>
            <a:r>
              <a:rPr lang="en-US" sz="2000" dirty="0"/>
              <a:t>exec(char *file)</a:t>
            </a:r>
          </a:p>
          <a:p>
            <a:pPr lvl="2">
              <a:lnSpc>
                <a:spcPct val="90000"/>
              </a:lnSpc>
            </a:pPr>
            <a:r>
              <a:rPr lang="en-US" sz="1800" dirty="0"/>
              <a:t>Replace current data and code segments with those in specified file</a:t>
            </a:r>
          </a:p>
          <a:p>
            <a:pPr lvl="1">
              <a:lnSpc>
                <a:spcPct val="90000"/>
              </a:lnSpc>
            </a:pPr>
            <a:r>
              <a:rPr lang="en-US" sz="2000" dirty="0"/>
              <a:t>Advantages: Flexible, clean, simple</a:t>
            </a:r>
          </a:p>
          <a:p>
            <a:pPr lvl="1">
              <a:lnSpc>
                <a:spcPct val="90000"/>
              </a:lnSpc>
            </a:pPr>
            <a:r>
              <a:rPr lang="en-US" sz="2000" dirty="0"/>
              <a:t>Disadvantages: Wasteful to perform copy and then overwrite of memory (there are solutions to this, one of which we will see)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52400" y="62753"/>
            <a:ext cx="8839200" cy="1283167"/>
          </a:xfrm>
        </p:spPr>
        <p:txBody>
          <a:bodyPr/>
          <a:lstStyle/>
          <a:p>
            <a:r>
              <a:rPr lang="en-US" dirty="0"/>
              <a:t>Processes vs. Programs</a:t>
            </a:r>
          </a:p>
        </p:txBody>
      </p:sp>
      <p:sp>
        <p:nvSpPr>
          <p:cNvPr id="21507" name="Rectangle 3"/>
          <p:cNvSpPr>
            <a:spLocks noGrp="1" noChangeArrowheads="1"/>
          </p:cNvSpPr>
          <p:nvPr>
            <p:ph idx="1"/>
          </p:nvPr>
        </p:nvSpPr>
        <p:spPr>
          <a:xfrm>
            <a:off x="304800" y="1828800"/>
            <a:ext cx="8610600" cy="4297363"/>
          </a:xfrm>
        </p:spPr>
        <p:txBody>
          <a:bodyPr/>
          <a:lstStyle/>
          <a:p>
            <a:pPr>
              <a:buNone/>
            </a:pPr>
            <a:r>
              <a:rPr lang="en-US" dirty="0"/>
              <a:t>A process is different than a program</a:t>
            </a:r>
          </a:p>
          <a:p>
            <a:pPr lvl="1"/>
            <a:r>
              <a:rPr lang="en-US" dirty="0"/>
              <a:t>Program: Static code and static data (on disk)</a:t>
            </a:r>
          </a:p>
          <a:p>
            <a:pPr lvl="1"/>
            <a:r>
              <a:rPr lang="en-US" dirty="0"/>
              <a:t>Process: Dynamic instance of code and data (in memory)</a:t>
            </a:r>
          </a:p>
          <a:p>
            <a:pPr lvl="1"/>
            <a:endParaRPr lang="en-US" dirty="0"/>
          </a:p>
          <a:p>
            <a:pPr>
              <a:buNone/>
            </a:pPr>
            <a:r>
              <a:rPr lang="en-US" dirty="0"/>
              <a:t>Can have multiple process instances of same program</a:t>
            </a:r>
          </a:p>
          <a:p>
            <a:pPr lvl="1">
              <a:buClrTx/>
            </a:pPr>
            <a:r>
              <a:rPr lang="en-US" dirty="0"/>
              <a:t>Example: many users can run the Linux program “ls”, with each user running the program as a separate process, at the same time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a:t>Unix/</a:t>
            </a:r>
            <a:r>
              <a:rPr lang="en-US" dirty="0" err="1"/>
              <a:t>linux</a:t>
            </a:r>
            <a:r>
              <a:rPr lang="en-US" dirty="0"/>
              <a:t> Process Creation </a:t>
            </a:r>
          </a:p>
        </p:txBody>
      </p:sp>
      <p:sp>
        <p:nvSpPr>
          <p:cNvPr id="38915" name="Rectangle 3"/>
          <p:cNvSpPr>
            <a:spLocks noGrp="1" noChangeArrowheads="1"/>
          </p:cNvSpPr>
          <p:nvPr>
            <p:ph idx="4294967295"/>
          </p:nvPr>
        </p:nvSpPr>
        <p:spPr>
          <a:xfrm>
            <a:off x="0" y="1524000"/>
            <a:ext cx="8991600" cy="5181600"/>
          </a:xfrm>
        </p:spPr>
        <p:txBody>
          <a:bodyPr vert="horz" wrap="square" lIns="91440" tIns="45720" rIns="91440" bIns="45720" rtlCol="0" anchor="t">
            <a:noAutofit/>
          </a:bodyPr>
          <a:lstStyle/>
          <a:p>
            <a:pPr>
              <a:lnSpc>
                <a:spcPct val="90000"/>
              </a:lnSpc>
              <a:buNone/>
            </a:pPr>
            <a:r>
              <a:rPr lang="en-US" sz="2000" dirty="0"/>
              <a:t>How are Unix/Linux shells implemented?</a:t>
            </a:r>
          </a:p>
          <a:p>
            <a:pPr marL="283210">
              <a:lnSpc>
                <a:spcPct val="90000"/>
              </a:lnSpc>
              <a:spcBef>
                <a:spcPts val="0"/>
              </a:spcBef>
              <a:buNone/>
            </a:pPr>
            <a:r>
              <a:rPr lang="en-US" sz="1800" dirty="0">
                <a:latin typeface="Courier"/>
              </a:rPr>
              <a:t>while (1) {</a:t>
            </a:r>
            <a:endParaRPr lang="en-US" sz="1800" dirty="0">
              <a:effectLst>
                <a:outerShdw blurRad="63500" dir="2700000" algn="tl" rotWithShape="0">
                  <a:prstClr val="white">
                    <a:alpha val="40000"/>
                  </a:prstClr>
                </a:outerShdw>
              </a:effectLst>
              <a:latin typeface="Courier"/>
            </a:endParaRPr>
          </a:p>
          <a:p>
            <a:pPr marL="283210">
              <a:lnSpc>
                <a:spcPct val="90000"/>
              </a:lnSpc>
              <a:spcBef>
                <a:spcPts val="0"/>
              </a:spcBef>
              <a:buNone/>
            </a:pPr>
            <a:r>
              <a:rPr lang="en-US" sz="1800" dirty="0">
                <a:latin typeface="Courier" charset="0"/>
              </a:rPr>
              <a:t>	Char *</a:t>
            </a:r>
            <a:r>
              <a:rPr lang="en-US" sz="1800" dirty="0" err="1">
                <a:latin typeface="Courier" charset="0"/>
              </a:rPr>
              <a:t>cmd</a:t>
            </a:r>
            <a:r>
              <a:rPr lang="en-US" sz="1800" dirty="0">
                <a:latin typeface="Courier" charset="0"/>
              </a:rPr>
              <a:t> = </a:t>
            </a:r>
            <a:r>
              <a:rPr lang="en-US" sz="1800" dirty="0" err="1">
                <a:latin typeface="Courier" charset="0"/>
              </a:rPr>
              <a:t>getcmd</a:t>
            </a:r>
            <a:r>
              <a:rPr lang="en-US" sz="1800" dirty="0">
                <a:latin typeface="Courier" charset="0"/>
              </a:rPr>
              <a:t>(); /*get user command from command line*/</a:t>
            </a:r>
            <a:endParaRPr lang="en-US" sz="1800" dirty="0">
              <a:effectLst>
                <a:outerShdw blurRad="63500" dir="2700000" algn="tl" rotWithShape="0">
                  <a:prstClr val="white">
                    <a:alpha val="40000"/>
                  </a:prstClr>
                </a:outerShdw>
              </a:effectLst>
              <a:latin typeface="Courier" charset="0"/>
            </a:endParaRPr>
          </a:p>
          <a:p>
            <a:pPr marL="283210">
              <a:lnSpc>
                <a:spcPct val="90000"/>
              </a:lnSpc>
              <a:spcBef>
                <a:spcPts val="0"/>
              </a:spcBef>
              <a:buNone/>
            </a:pPr>
            <a:r>
              <a:rPr lang="en-US" sz="1800" dirty="0">
                <a:latin typeface="Courier" charset="0"/>
              </a:rPr>
              <a:t>	int </a:t>
            </a:r>
            <a:r>
              <a:rPr lang="en-US" sz="1800" dirty="0" err="1">
                <a:latin typeface="Courier" charset="0"/>
              </a:rPr>
              <a:t>retval</a:t>
            </a:r>
            <a:r>
              <a:rPr lang="en-US" sz="1800" dirty="0">
                <a:latin typeface="Courier" charset="0"/>
              </a:rPr>
              <a:t> = fork();  /*create new process*/</a:t>
            </a:r>
            <a:endParaRPr lang="en-US" sz="1800" dirty="0">
              <a:effectLst>
                <a:outerShdw blurRad="63500" dir="2700000" algn="tl" rotWithShape="0">
                  <a:prstClr val="white">
                    <a:alpha val="40000"/>
                  </a:prstClr>
                </a:outerShdw>
              </a:effectLst>
              <a:latin typeface="Courier" charset="0"/>
            </a:endParaRPr>
          </a:p>
          <a:p>
            <a:pPr marL="283210">
              <a:lnSpc>
                <a:spcPct val="90000"/>
              </a:lnSpc>
              <a:spcBef>
                <a:spcPts val="0"/>
              </a:spcBef>
              <a:buNone/>
            </a:pPr>
            <a:r>
              <a:rPr lang="en-US" sz="1800" dirty="0">
                <a:latin typeface="Courier" charset="0"/>
              </a:rPr>
              <a:t>	if (</a:t>
            </a:r>
            <a:r>
              <a:rPr lang="en-US" sz="1800" dirty="0" err="1">
                <a:latin typeface="Courier" charset="0"/>
              </a:rPr>
              <a:t>retval</a:t>
            </a:r>
            <a:r>
              <a:rPr lang="en-US" sz="1800" dirty="0">
                <a:latin typeface="Courier" charset="0"/>
              </a:rPr>
              <a:t> == 0) {</a:t>
            </a:r>
            <a:endParaRPr lang="en-US" sz="1800" dirty="0">
              <a:effectLst>
                <a:outerShdw blurRad="63500" dir="2700000" algn="tl" rotWithShape="0">
                  <a:prstClr val="white">
                    <a:alpha val="40000"/>
                  </a:prstClr>
                </a:outerShdw>
              </a:effectLst>
              <a:latin typeface="Courier" charset="0"/>
            </a:endParaRPr>
          </a:p>
          <a:p>
            <a:pPr marL="283210">
              <a:lnSpc>
                <a:spcPct val="90000"/>
              </a:lnSpc>
              <a:spcBef>
                <a:spcPts val="0"/>
              </a:spcBef>
              <a:buNone/>
            </a:pPr>
            <a:r>
              <a:rPr lang="en-US" sz="1800" dirty="0">
                <a:latin typeface="Courier" charset="0"/>
              </a:rPr>
              <a:t>		// This is the child process</a:t>
            </a:r>
            <a:endParaRPr lang="en-US" sz="1800" dirty="0">
              <a:effectLst>
                <a:outerShdw blurRad="63500" dir="2700000" algn="tl" rotWithShape="0">
                  <a:prstClr val="white">
                    <a:alpha val="40000"/>
                  </a:prstClr>
                </a:outerShdw>
              </a:effectLst>
              <a:latin typeface="Courier" charset="0"/>
            </a:endParaRPr>
          </a:p>
          <a:p>
            <a:pPr marL="283210">
              <a:lnSpc>
                <a:spcPct val="90000"/>
              </a:lnSpc>
              <a:spcBef>
                <a:spcPts val="0"/>
              </a:spcBef>
              <a:buNone/>
            </a:pPr>
            <a:r>
              <a:rPr lang="en-US" sz="1800" dirty="0">
                <a:latin typeface="Courier" charset="0"/>
              </a:rPr>
              <a:t>		// Setup the child’s process environment here</a:t>
            </a:r>
            <a:endParaRPr lang="en-US" sz="1800" dirty="0">
              <a:effectLst>
                <a:outerShdw blurRad="63500" dir="2700000" algn="tl" rotWithShape="0">
                  <a:prstClr val="white">
                    <a:alpha val="40000"/>
                  </a:prstClr>
                </a:outerShdw>
              </a:effectLst>
              <a:latin typeface="Courier" charset="0"/>
            </a:endParaRPr>
          </a:p>
          <a:p>
            <a:pPr marL="283210">
              <a:lnSpc>
                <a:spcPct val="90000"/>
              </a:lnSpc>
              <a:spcBef>
                <a:spcPts val="0"/>
              </a:spcBef>
              <a:buNone/>
            </a:pPr>
            <a:r>
              <a:rPr lang="en-US" sz="1800" dirty="0">
                <a:latin typeface="Courier" charset="0"/>
              </a:rPr>
              <a:t>		// E.g., where is standard I/O, how to handle signals?</a:t>
            </a:r>
            <a:endParaRPr lang="en-US" sz="1800" dirty="0">
              <a:effectLst>
                <a:outerShdw blurRad="63500" dir="2700000" algn="tl" rotWithShape="0">
                  <a:prstClr val="white">
                    <a:alpha val="40000"/>
                  </a:prstClr>
                </a:outerShdw>
              </a:effectLst>
              <a:latin typeface="Courier" charset="0"/>
            </a:endParaRPr>
          </a:p>
          <a:p>
            <a:pPr marL="283210">
              <a:lnSpc>
                <a:spcPct val="90000"/>
              </a:lnSpc>
              <a:spcBef>
                <a:spcPts val="0"/>
              </a:spcBef>
              <a:buNone/>
            </a:pPr>
            <a:r>
              <a:rPr lang="en-US" sz="1800" dirty="0">
                <a:latin typeface="Courier"/>
              </a:rPr>
              <a:t>		exec(</a:t>
            </a:r>
            <a:r>
              <a:rPr lang="en-US" sz="1800" dirty="0" err="1">
                <a:latin typeface="Courier"/>
              </a:rPr>
              <a:t>cmd</a:t>
            </a:r>
            <a:r>
              <a:rPr lang="en-US" sz="1800" dirty="0">
                <a:latin typeface="Courier"/>
              </a:rPr>
              <a:t>);</a:t>
            </a:r>
            <a:endParaRPr lang="en-US" sz="1800" dirty="0">
              <a:effectLst>
                <a:outerShdw blurRad="63500" dir="2700000" algn="tl" rotWithShape="0">
                  <a:prstClr val="white">
                    <a:alpha val="40000"/>
                  </a:prstClr>
                </a:outerShdw>
              </a:effectLst>
              <a:latin typeface="Courier"/>
            </a:endParaRPr>
          </a:p>
          <a:p>
            <a:pPr>
              <a:lnSpc>
                <a:spcPct val="90000"/>
              </a:lnSpc>
              <a:spcBef>
                <a:spcPts val="0"/>
              </a:spcBef>
              <a:buNone/>
            </a:pPr>
            <a:r>
              <a:rPr lang="en-US" sz="1800" dirty="0">
                <a:latin typeface="Courier" charset="0"/>
              </a:rPr>
              <a:t>		// exec does not return if it succeeds</a:t>
            </a:r>
          </a:p>
          <a:p>
            <a:pPr>
              <a:lnSpc>
                <a:spcPct val="90000"/>
              </a:lnSpc>
              <a:spcBef>
                <a:spcPts val="0"/>
              </a:spcBef>
              <a:buNone/>
            </a:pPr>
            <a:r>
              <a:rPr lang="en-US" sz="1800" dirty="0">
                <a:latin typeface="Courier"/>
              </a:rPr>
              <a:t>		</a:t>
            </a:r>
            <a:r>
              <a:rPr lang="en-US" sz="1800" dirty="0" err="1">
                <a:latin typeface="Courier"/>
              </a:rPr>
              <a:t>printf</a:t>
            </a:r>
            <a:r>
              <a:rPr lang="en-US" sz="1800" dirty="0">
                <a:latin typeface="Courier"/>
              </a:rPr>
              <a:t>(“ERROR: Could not execute %s\n”, </a:t>
            </a:r>
            <a:r>
              <a:rPr lang="en-US" sz="1800" dirty="0" err="1">
                <a:latin typeface="Courier"/>
              </a:rPr>
              <a:t>cmd</a:t>
            </a:r>
            <a:r>
              <a:rPr lang="en-US" sz="1800" dirty="0">
                <a:latin typeface="Courier"/>
              </a:rPr>
              <a:t>);</a:t>
            </a:r>
            <a:endParaRPr lang="en-US" sz="1800" dirty="0">
              <a:effectLst>
                <a:outerShdw blurRad="63500" dir="2700000" algn="tl" rotWithShape="0">
                  <a:prstClr val="white">
                    <a:alpha val="40000"/>
                  </a:prstClr>
                </a:outerShdw>
              </a:effectLst>
              <a:latin typeface="Courier"/>
            </a:endParaRPr>
          </a:p>
          <a:p>
            <a:pPr>
              <a:lnSpc>
                <a:spcPct val="90000"/>
              </a:lnSpc>
              <a:spcBef>
                <a:spcPts val="0"/>
              </a:spcBef>
              <a:buNone/>
            </a:pPr>
            <a:r>
              <a:rPr lang="en-US" sz="1800" dirty="0">
                <a:latin typeface="Courier" charset="0"/>
              </a:rPr>
              <a:t>		exit(1);</a:t>
            </a:r>
          </a:p>
          <a:p>
            <a:pPr>
              <a:lnSpc>
                <a:spcPct val="90000"/>
              </a:lnSpc>
              <a:spcBef>
                <a:spcPts val="0"/>
              </a:spcBef>
              <a:buNone/>
            </a:pPr>
            <a:r>
              <a:rPr lang="en-US" sz="1800" dirty="0">
                <a:latin typeface="Courier" charset="0"/>
              </a:rPr>
              <a:t>	} else {</a:t>
            </a:r>
          </a:p>
          <a:p>
            <a:pPr>
              <a:lnSpc>
                <a:spcPct val="90000"/>
              </a:lnSpc>
              <a:spcBef>
                <a:spcPts val="0"/>
              </a:spcBef>
              <a:buNone/>
            </a:pPr>
            <a:r>
              <a:rPr lang="en-US" sz="1800" dirty="0"/>
              <a:t>		</a:t>
            </a:r>
            <a:r>
              <a:rPr lang="en-US" sz="1800" dirty="0">
                <a:latin typeface="Courier" charset="0"/>
              </a:rPr>
              <a:t>// This is the parent process; Wait for child to finish</a:t>
            </a:r>
          </a:p>
          <a:p>
            <a:pPr>
              <a:lnSpc>
                <a:spcPct val="90000"/>
              </a:lnSpc>
              <a:spcBef>
                <a:spcPts val="0"/>
              </a:spcBef>
              <a:buNone/>
            </a:pPr>
            <a:r>
              <a:rPr lang="en-US" sz="1800" dirty="0">
                <a:latin typeface="Courier"/>
              </a:rPr>
              <a:t>		int </a:t>
            </a:r>
            <a:r>
              <a:rPr lang="en-US" sz="1800" dirty="0" err="1">
                <a:latin typeface="Courier"/>
              </a:rPr>
              <a:t>pid</a:t>
            </a:r>
            <a:r>
              <a:rPr lang="en-US" sz="1800" dirty="0">
                <a:latin typeface="Courier"/>
              </a:rPr>
              <a:t> = </a:t>
            </a:r>
            <a:r>
              <a:rPr lang="en-US" sz="1800" dirty="0" err="1">
                <a:latin typeface="Courier"/>
              </a:rPr>
              <a:t>retval</a:t>
            </a:r>
            <a:r>
              <a:rPr lang="en-US" sz="1800" dirty="0">
                <a:latin typeface="Courier"/>
              </a:rPr>
              <a:t>;</a:t>
            </a:r>
            <a:endParaRPr lang="en-US" sz="1800" dirty="0">
              <a:effectLst>
                <a:outerShdw blurRad="63500" dir="2700000" algn="tl" rotWithShape="0">
                  <a:prstClr val="white">
                    <a:alpha val="40000"/>
                  </a:prstClr>
                </a:outerShdw>
              </a:effectLst>
              <a:latin typeface="Courier"/>
            </a:endParaRPr>
          </a:p>
          <a:p>
            <a:pPr>
              <a:lnSpc>
                <a:spcPct val="90000"/>
              </a:lnSpc>
              <a:spcBef>
                <a:spcPts val="0"/>
              </a:spcBef>
              <a:buNone/>
            </a:pPr>
            <a:r>
              <a:rPr lang="en-US" sz="1800" dirty="0">
                <a:latin typeface="Courier"/>
              </a:rPr>
              <a:t>		</a:t>
            </a:r>
            <a:r>
              <a:rPr lang="en-US" sz="1800" dirty="0" err="1">
                <a:latin typeface="Courier"/>
              </a:rPr>
              <a:t>waitpid</a:t>
            </a:r>
            <a:r>
              <a:rPr lang="en-US" sz="1800" dirty="0">
                <a:latin typeface="Courier"/>
              </a:rPr>
              <a:t>(</a:t>
            </a:r>
            <a:r>
              <a:rPr lang="en-US" sz="1800" dirty="0" err="1">
                <a:latin typeface="Courier"/>
              </a:rPr>
              <a:t>retval</a:t>
            </a:r>
            <a:r>
              <a:rPr lang="en-US" sz="1800" dirty="0">
                <a:latin typeface="Courier"/>
              </a:rPr>
              <a:t>);</a:t>
            </a:r>
          </a:p>
          <a:p>
            <a:pPr>
              <a:lnSpc>
                <a:spcPct val="90000"/>
              </a:lnSpc>
              <a:spcBef>
                <a:spcPts val="0"/>
              </a:spcBef>
              <a:buNone/>
            </a:pPr>
            <a:r>
              <a:rPr lang="en-US" sz="1800" dirty="0">
                <a:latin typeface="Courier" charset="0"/>
              </a:rPr>
              <a:t>	}</a:t>
            </a:r>
          </a:p>
          <a:p>
            <a:pPr>
              <a:lnSpc>
                <a:spcPct val="90000"/>
              </a:lnSpc>
              <a:spcBef>
                <a:spcPts val="0"/>
              </a:spcBef>
              <a:buNone/>
            </a:pPr>
            <a:r>
              <a:rPr lang="en-US" sz="1800" dirty="0">
                <a:latin typeface="Courier" charset="0"/>
              </a:rPr>
              <a:t>}</a:t>
            </a:r>
          </a:p>
          <a:p>
            <a:pPr>
              <a:lnSpc>
                <a:spcPct val="90000"/>
              </a:lnSpc>
              <a:buNone/>
            </a:pPr>
            <a:r>
              <a:rPr lang="en-US" sz="1800" dirty="0">
                <a:latin typeface="Courier" charset="0"/>
              </a:rPr>
              <a:t>	</a:t>
            </a:r>
          </a:p>
          <a:p>
            <a:pPr>
              <a:lnSpc>
                <a:spcPct val="90000"/>
              </a:lnSpc>
              <a:buNone/>
            </a:pPr>
            <a:r>
              <a:rPr lang="en-US" sz="1600"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API</a:t>
            </a:r>
          </a:p>
        </p:txBody>
      </p:sp>
      <p:sp>
        <p:nvSpPr>
          <p:cNvPr id="3" name="Content Placeholder 2"/>
          <p:cNvSpPr>
            <a:spLocks noGrp="1"/>
          </p:cNvSpPr>
          <p:nvPr>
            <p:ph idx="1"/>
          </p:nvPr>
        </p:nvSpPr>
        <p:spPr/>
        <p:txBody>
          <a:bodyPr/>
          <a:lstStyle/>
          <a:p>
            <a:r>
              <a:rPr lang="en-US" dirty="0"/>
              <a:t>In a typical OS, the following interfaces/actions are provided for processes (sometimes different names are used in some OSes):</a:t>
            </a:r>
          </a:p>
          <a:p>
            <a:pPr lvl="1"/>
            <a:r>
              <a:rPr lang="en-US" dirty="0"/>
              <a:t>Create</a:t>
            </a:r>
          </a:p>
          <a:p>
            <a:pPr lvl="1"/>
            <a:r>
              <a:rPr lang="en-US" dirty="0"/>
              <a:t>Destroy</a:t>
            </a:r>
          </a:p>
          <a:p>
            <a:pPr lvl="1"/>
            <a:r>
              <a:rPr lang="en-US" dirty="0"/>
              <a:t>Wait (to wait on another process to finish</a:t>
            </a:r>
          </a:p>
          <a:p>
            <a:pPr marL="282575" lvl="1" indent="0">
              <a:buNone/>
            </a:pPr>
            <a:r>
              <a:rPr lang="en-US" dirty="0"/>
              <a:t>    running)</a:t>
            </a:r>
          </a:p>
          <a:p>
            <a:pPr lvl="1"/>
            <a:r>
              <a:rPr lang="en-US" dirty="0"/>
              <a:t>Miscellaneous control</a:t>
            </a:r>
          </a:p>
          <a:p>
            <a:pPr lvl="1"/>
            <a:r>
              <a:rPr lang="en-US" dirty="0"/>
              <a:t>Status</a:t>
            </a:r>
          </a:p>
        </p:txBody>
      </p:sp>
    </p:spTree>
    <p:extLst>
      <p:ext uri="{BB962C8B-B14F-4D97-AF65-F5344CB8AC3E}">
        <p14:creationId xmlns:p14="http://schemas.microsoft.com/office/powerpoint/2010/main" val="1746755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creation</a:t>
            </a:r>
          </a:p>
        </p:txBody>
      </p:sp>
      <p:sp>
        <p:nvSpPr>
          <p:cNvPr id="3" name="Content Placeholder 2"/>
          <p:cNvSpPr>
            <a:spLocks noGrp="1"/>
          </p:cNvSpPr>
          <p:nvPr>
            <p:ph idx="1"/>
          </p:nvPr>
        </p:nvSpPr>
        <p:spPr/>
        <p:txBody>
          <a:bodyPr/>
          <a:lstStyle/>
          <a:p>
            <a:r>
              <a:rPr lang="en-US" dirty="0"/>
              <a:t>The OS needs to bring (at least part of) the program’s code and static data from disk into memory; for the time being, we will pretend that the OS brings all of the process’s code and static data from disk.</a:t>
            </a:r>
          </a:p>
          <a:p>
            <a:r>
              <a:rPr lang="en-US" dirty="0"/>
              <a:t>Allocate space for a stack segment</a:t>
            </a:r>
          </a:p>
          <a:p>
            <a:r>
              <a:rPr lang="en-US" dirty="0"/>
              <a:t>Allocate some space for the heap</a:t>
            </a:r>
          </a:p>
          <a:p>
            <a:r>
              <a:rPr lang="en-US" dirty="0"/>
              <a:t>Set up I/O facilities (In Unix/Linux, e.g., each process has three open file descriptors, by default – more on this later)</a:t>
            </a:r>
          </a:p>
        </p:txBody>
      </p:sp>
    </p:spTree>
    <p:extLst>
      <p:ext uri="{BB962C8B-B14F-4D97-AF65-F5344CB8AC3E}">
        <p14:creationId xmlns:p14="http://schemas.microsoft.com/office/powerpoint/2010/main" val="1729665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the process</a:t>
            </a:r>
          </a:p>
        </p:txBody>
      </p:sp>
      <p:sp>
        <p:nvSpPr>
          <p:cNvPr id="3" name="Content Placeholder 2"/>
          <p:cNvSpPr>
            <a:spLocks noGrp="1"/>
          </p:cNvSpPr>
          <p:nvPr>
            <p:ph idx="1"/>
          </p:nvPr>
        </p:nvSpPr>
        <p:spPr/>
        <p:txBody>
          <a:bodyPr/>
          <a:lstStyle/>
          <a:p>
            <a:r>
              <a:rPr lang="en-US" dirty="0"/>
              <a:t>Once the process code, memory, stack space, and heap space are in memory, and I/O has been set up, it is still </a:t>
            </a:r>
            <a:r>
              <a:rPr lang="en-US" i="1" dirty="0"/>
              <a:t>not actually running</a:t>
            </a:r>
          </a:p>
          <a:p>
            <a:r>
              <a:rPr lang="en-US" dirty="0"/>
              <a:t>When it is time to run the process, the OS will start the process running at its </a:t>
            </a:r>
            <a:r>
              <a:rPr lang="en-US" i="1" dirty="0"/>
              <a:t>entry point </a:t>
            </a:r>
            <a:r>
              <a:rPr lang="en-US" dirty="0"/>
              <a:t>(the first instruction which executes when the process starts; for example, the first instruction in main()); the entry point must be stored as part of the executable which runs as the process</a:t>
            </a:r>
          </a:p>
          <a:p>
            <a:r>
              <a:rPr lang="en-US" dirty="0"/>
              <a:t>We will see more details about how this occurs later</a:t>
            </a:r>
          </a:p>
          <a:p>
            <a:endParaRPr lang="en-US" dirty="0"/>
          </a:p>
        </p:txBody>
      </p:sp>
    </p:spTree>
    <p:extLst>
      <p:ext uri="{BB962C8B-B14F-4D97-AF65-F5344CB8AC3E}">
        <p14:creationId xmlns:p14="http://schemas.microsoft.com/office/powerpoint/2010/main" val="2889487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states</a:t>
            </a:r>
          </a:p>
        </p:txBody>
      </p:sp>
      <p:sp>
        <p:nvSpPr>
          <p:cNvPr id="3" name="Content Placeholder 2"/>
          <p:cNvSpPr>
            <a:spLocks noGrp="1"/>
          </p:cNvSpPr>
          <p:nvPr>
            <p:ph idx="1"/>
          </p:nvPr>
        </p:nvSpPr>
        <p:spPr/>
        <p:txBody>
          <a:bodyPr/>
          <a:lstStyle/>
          <a:p>
            <a:r>
              <a:rPr lang="en-US" b="1" dirty="0"/>
              <a:t>Ready</a:t>
            </a:r>
            <a:r>
              <a:rPr lang="en-US" dirty="0"/>
              <a:t>: everything the process needs to run is in memory and I/O has been set up, but the process is not executing instructions on the CPU; it is waiting in line to be able to execute instructions on the CPU.</a:t>
            </a:r>
          </a:p>
          <a:p>
            <a:r>
              <a:rPr lang="en-US" b="1" dirty="0"/>
              <a:t>Running</a:t>
            </a:r>
            <a:r>
              <a:rPr lang="en-US" dirty="0"/>
              <a:t>: the process is actually executing instructions on the CPU.</a:t>
            </a:r>
          </a:p>
          <a:p>
            <a:r>
              <a:rPr lang="en-US" b="1" dirty="0"/>
              <a:t>Blocked</a:t>
            </a:r>
            <a:r>
              <a:rPr lang="en-US" dirty="0"/>
              <a:t>: the process is waiting in line for some event to occur (for example, for the disk drive to do an I/O transfer, or for a lock to be available)</a:t>
            </a:r>
          </a:p>
        </p:txBody>
      </p:sp>
    </p:spTree>
    <p:extLst>
      <p:ext uri="{BB962C8B-B14F-4D97-AF65-F5344CB8AC3E}">
        <p14:creationId xmlns:p14="http://schemas.microsoft.com/office/powerpoint/2010/main" val="287974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p:cNvSpPr>
          <p:nvPr>
            <p:ph type="title"/>
          </p:nvPr>
        </p:nvSpPr>
        <p:spPr>
          <a:xfrm>
            <a:off x="669727" y="89297"/>
            <a:ext cx="7804547" cy="837531"/>
          </a:xfrm>
          <a:prstGeom prst="rect">
            <a:avLst/>
          </a:prstGeom>
        </p:spPr>
        <p:txBody>
          <a:bodyPr/>
          <a:lstStyle>
            <a:lvl1pPr defTabSz="525779">
              <a:defRPr sz="7200"/>
            </a:lvl1pPr>
          </a:lstStyle>
          <a:p>
            <a:pPr lvl="0">
              <a:defRPr sz="1800">
                <a:solidFill>
                  <a:srgbClr val="000000"/>
                </a:solidFill>
              </a:defRPr>
            </a:pPr>
            <a:r>
              <a:rPr sz="5100" dirty="0">
                <a:solidFill>
                  <a:srgbClr val="FFFFFF"/>
                </a:solidFill>
              </a:rPr>
              <a:t>Process Creation</a:t>
            </a:r>
          </a:p>
        </p:txBody>
      </p:sp>
      <p:sp>
        <p:nvSpPr>
          <p:cNvPr id="316" name="Shape 316"/>
          <p:cNvSpPr/>
          <p:nvPr/>
        </p:nvSpPr>
        <p:spPr>
          <a:xfrm flipV="1">
            <a:off x="2318158" y="4036218"/>
            <a:ext cx="4507684" cy="1"/>
          </a:xfrm>
          <a:prstGeom prst="line">
            <a:avLst/>
          </a:prstGeom>
          <a:ln w="76200">
            <a:solidFill>
              <a:srgbClr val="FFFFFF"/>
            </a:solidFill>
            <a:miter lim="400000"/>
          </a:ln>
        </p:spPr>
        <p:txBody>
          <a:bodyPr lIns="0" tIns="0" rIns="0" bIns="0" anchor="ctr"/>
          <a:lstStyle/>
          <a:p>
            <a:pPr lvl="0">
              <a:defRPr sz="2600"/>
            </a:pPr>
            <a:endParaRPr/>
          </a:p>
        </p:txBody>
      </p:sp>
      <p:sp>
        <p:nvSpPr>
          <p:cNvPr id="317" name="Shape 317"/>
          <p:cNvSpPr/>
          <p:nvPr/>
        </p:nvSpPr>
        <p:spPr>
          <a:xfrm flipV="1">
            <a:off x="3211126" y="3494996"/>
            <a:ext cx="1" cy="541223"/>
          </a:xfrm>
          <a:prstGeom prst="line">
            <a:avLst/>
          </a:prstGeom>
          <a:ln w="50800">
            <a:solidFill>
              <a:srgbClr val="FFFFFF"/>
            </a:solidFill>
            <a:miter lim="400000"/>
          </a:ln>
        </p:spPr>
        <p:txBody>
          <a:bodyPr lIns="0" tIns="0" rIns="0" bIns="0" anchor="ctr"/>
          <a:lstStyle/>
          <a:p>
            <a:pPr lvl="0">
              <a:defRPr sz="2600"/>
            </a:pPr>
            <a:endParaRPr/>
          </a:p>
        </p:txBody>
      </p:sp>
      <p:sp>
        <p:nvSpPr>
          <p:cNvPr id="318" name="Shape 318"/>
          <p:cNvSpPr/>
          <p:nvPr/>
        </p:nvSpPr>
        <p:spPr>
          <a:xfrm flipV="1">
            <a:off x="5890033" y="3494996"/>
            <a:ext cx="1" cy="541223"/>
          </a:xfrm>
          <a:prstGeom prst="line">
            <a:avLst/>
          </a:prstGeom>
          <a:ln w="50800">
            <a:solidFill>
              <a:srgbClr val="FFFFFF"/>
            </a:solidFill>
            <a:miter lim="400000"/>
          </a:ln>
        </p:spPr>
        <p:txBody>
          <a:bodyPr lIns="0" tIns="0" rIns="0" bIns="0" anchor="ctr"/>
          <a:lstStyle/>
          <a:p>
            <a:pPr lvl="0">
              <a:defRPr sz="2600"/>
            </a:pPr>
            <a:endParaRPr/>
          </a:p>
        </p:txBody>
      </p:sp>
      <p:sp>
        <p:nvSpPr>
          <p:cNvPr id="319" name="Shape 319"/>
          <p:cNvSpPr/>
          <p:nvPr/>
        </p:nvSpPr>
        <p:spPr>
          <a:xfrm flipV="1">
            <a:off x="4639876" y="4030777"/>
            <a:ext cx="1" cy="541223"/>
          </a:xfrm>
          <a:prstGeom prst="line">
            <a:avLst/>
          </a:prstGeom>
          <a:ln w="50800">
            <a:solidFill>
              <a:srgbClr val="FFFFFF"/>
            </a:solidFill>
            <a:miter lim="400000"/>
          </a:ln>
        </p:spPr>
        <p:txBody>
          <a:bodyPr lIns="0" tIns="0" rIns="0" bIns="0" anchor="ctr"/>
          <a:lstStyle/>
          <a:p>
            <a:pPr lvl="0">
              <a:defRPr sz="2600"/>
            </a:pPr>
            <a:endParaRPr/>
          </a:p>
        </p:txBody>
      </p:sp>
      <p:sp>
        <p:nvSpPr>
          <p:cNvPr id="320" name="Shape 320"/>
          <p:cNvSpPr/>
          <p:nvPr/>
        </p:nvSpPr>
        <p:spPr>
          <a:xfrm>
            <a:off x="3657611" y="5598914"/>
            <a:ext cx="1984020" cy="3957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497FC"/>
          </a:solidFill>
          <a:ln w="25400">
            <a:solidFill>
              <a:srgbClr val="FFFFFF"/>
            </a:solidFill>
            <a:miter lim="400000"/>
          </a:ln>
        </p:spPr>
        <p:txBody>
          <a:bodyPr lIns="0" tIns="0" rIns="0" bIns="0" anchor="ctr"/>
          <a:lstStyle/>
          <a:p>
            <a:pPr lvl="0">
              <a:defRPr sz="2600"/>
            </a:pPr>
            <a:endParaRPr/>
          </a:p>
        </p:txBody>
      </p:sp>
      <p:sp>
        <p:nvSpPr>
          <p:cNvPr id="321" name="Shape 321"/>
          <p:cNvSpPr/>
          <p:nvPr/>
        </p:nvSpPr>
        <p:spPr>
          <a:xfrm>
            <a:off x="3652242" y="4545975"/>
            <a:ext cx="1994757" cy="1239279"/>
          </a:xfrm>
          <a:prstGeom prst="rect">
            <a:avLst/>
          </a:prstGeom>
          <a:solidFill>
            <a:srgbClr val="1497FC"/>
          </a:solidFill>
          <a:ln w="12700">
            <a:miter lim="400000"/>
          </a:ln>
          <a:extLst>
            <a:ext uri="{C572A759-6A51-4108-AA02-DFA0A04FC94B}">
              <ma14:wrappingTextBoxFlag xmlns="" xmlns:ma14="http://schemas.microsoft.com/office/mac/drawingml/2011/main" val="1"/>
            </a:ext>
          </a:extLst>
        </p:spPr>
        <p:txBody>
          <a:bodyPr lIns="0" tIns="0" rIns="0" bIns="0" anchor="ctr"/>
          <a:lstStyle/>
          <a:p>
            <a:pPr lvl="0">
              <a:defRPr sz="1800">
                <a:solidFill>
                  <a:srgbClr val="000000"/>
                </a:solidFill>
              </a:defRPr>
            </a:pPr>
            <a:endParaRPr sz="1800" dirty="0">
              <a:solidFill>
                <a:srgbClr val="FFFFFF"/>
              </a:solidFill>
            </a:endParaRPr>
          </a:p>
        </p:txBody>
      </p:sp>
      <p:sp>
        <p:nvSpPr>
          <p:cNvPr id="322" name="Shape 322"/>
          <p:cNvSpPr/>
          <p:nvPr/>
        </p:nvSpPr>
        <p:spPr>
          <a:xfrm>
            <a:off x="3657611" y="4348758"/>
            <a:ext cx="1984020" cy="3957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497FC"/>
          </a:solidFill>
          <a:ln w="25400">
            <a:solidFill>
              <a:srgbClr val="FFFFFF"/>
            </a:solidFill>
            <a:miter lim="400000"/>
          </a:ln>
        </p:spPr>
        <p:txBody>
          <a:bodyPr lIns="0" tIns="0" rIns="0" bIns="0" anchor="ctr"/>
          <a:lstStyle/>
          <a:p>
            <a:pPr lvl="0">
              <a:defRPr sz="2600"/>
            </a:pPr>
            <a:endParaRPr/>
          </a:p>
        </p:txBody>
      </p:sp>
      <p:sp>
        <p:nvSpPr>
          <p:cNvPr id="323" name="Shape 323"/>
          <p:cNvSpPr/>
          <p:nvPr/>
        </p:nvSpPr>
        <p:spPr>
          <a:xfrm>
            <a:off x="4684525" y="1431634"/>
            <a:ext cx="2393669" cy="2086663"/>
          </a:xfrm>
          <a:prstGeom prst="rect">
            <a:avLst/>
          </a:prstGeom>
          <a:solidFill>
            <a:srgbClr val="FFFFFF"/>
          </a:solidFill>
          <a:ln w="25400">
            <a:solidFill>
              <a:srgbClr val="971817"/>
            </a:solidFill>
            <a:miter lim="400000"/>
          </a:ln>
        </p:spPr>
        <p:txBody>
          <a:bodyPr lIns="0" tIns="0" rIns="0" bIns="0" anchor="ctr"/>
          <a:lstStyle/>
          <a:p>
            <a:pPr lvl="0">
              <a:defRPr sz="2600"/>
            </a:pPr>
            <a:endParaRPr/>
          </a:p>
        </p:txBody>
      </p:sp>
      <p:sp>
        <p:nvSpPr>
          <p:cNvPr id="324" name="Shape 324"/>
          <p:cNvSpPr/>
          <p:nvPr/>
        </p:nvSpPr>
        <p:spPr>
          <a:xfrm>
            <a:off x="3980573" y="4843363"/>
            <a:ext cx="1277590" cy="1046757"/>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p>
            <a:pPr lvl="0">
              <a:lnSpc>
                <a:spcPct val="80000"/>
              </a:lnSpc>
              <a:defRPr sz="1800">
                <a:solidFill>
                  <a:srgbClr val="000000"/>
                </a:solidFill>
              </a:defRPr>
            </a:pPr>
            <a:r>
              <a:rPr sz="2000" dirty="0">
                <a:solidFill>
                  <a:srgbClr val="FFFFFF"/>
                </a:solidFill>
              </a:rPr>
              <a:t>code</a:t>
            </a:r>
          </a:p>
          <a:p>
            <a:pPr lvl="0">
              <a:lnSpc>
                <a:spcPct val="120000"/>
              </a:lnSpc>
              <a:defRPr sz="1800">
                <a:solidFill>
                  <a:srgbClr val="000000"/>
                </a:solidFill>
              </a:defRPr>
            </a:pPr>
            <a:r>
              <a:rPr sz="2000" dirty="0">
                <a:solidFill>
                  <a:srgbClr val="FFFFFF"/>
                </a:solidFill>
              </a:rPr>
              <a:t>static data</a:t>
            </a:r>
          </a:p>
          <a:p>
            <a:pPr lvl="0">
              <a:lnSpc>
                <a:spcPct val="120000"/>
              </a:lnSpc>
              <a:defRPr sz="1800">
                <a:solidFill>
                  <a:srgbClr val="000000"/>
                </a:solidFill>
              </a:defRPr>
            </a:pPr>
            <a:r>
              <a:rPr sz="2000" dirty="0">
                <a:solidFill>
                  <a:srgbClr val="FFFFFF"/>
                </a:solidFill>
              </a:rPr>
              <a:t>Program</a:t>
            </a:r>
          </a:p>
        </p:txBody>
      </p:sp>
      <p:sp>
        <p:nvSpPr>
          <p:cNvPr id="325" name="Shape 325"/>
          <p:cNvSpPr/>
          <p:nvPr/>
        </p:nvSpPr>
        <p:spPr>
          <a:xfrm>
            <a:off x="3962409" y="4841750"/>
            <a:ext cx="1397776" cy="659960"/>
          </a:xfrm>
          <a:prstGeom prst="rect">
            <a:avLst/>
          </a:prstGeom>
          <a:ln w="25400">
            <a:solidFill>
              <a:srgbClr val="FFFFFF"/>
            </a:solidFill>
            <a:prstDash val="sysDot"/>
            <a:miter lim="400000"/>
          </a:ln>
        </p:spPr>
        <p:txBody>
          <a:bodyPr lIns="0" tIns="0" rIns="0" bIns="0" anchor="ctr"/>
          <a:lstStyle/>
          <a:p>
            <a:pPr lvl="0">
              <a:defRPr sz="2600"/>
            </a:pPr>
            <a:endParaRPr/>
          </a:p>
        </p:txBody>
      </p:sp>
      <p:sp>
        <p:nvSpPr>
          <p:cNvPr id="326" name="Shape 326"/>
          <p:cNvSpPr/>
          <p:nvPr/>
        </p:nvSpPr>
        <p:spPr>
          <a:xfrm>
            <a:off x="2005619" y="1431634"/>
            <a:ext cx="2393669" cy="2086663"/>
          </a:xfrm>
          <a:prstGeom prst="rect">
            <a:avLst/>
          </a:prstGeom>
          <a:solidFill>
            <a:srgbClr val="FFFFFF"/>
          </a:solidFill>
          <a:ln w="25400">
            <a:solidFill>
              <a:srgbClr val="971817"/>
            </a:solidFill>
            <a:miter lim="400000"/>
          </a:ln>
        </p:spPr>
        <p:txBody>
          <a:bodyPr lIns="0" tIns="0" rIns="0" bIns="0" anchor="ctr"/>
          <a:lstStyle/>
          <a:p>
            <a:pPr lvl="0">
              <a:defRPr sz="2600"/>
            </a:pPr>
            <a:endParaRPr/>
          </a:p>
        </p:txBody>
      </p:sp>
      <p:sp>
        <p:nvSpPr>
          <p:cNvPr id="327" name="Shape 327"/>
          <p:cNvSpPr/>
          <p:nvPr/>
        </p:nvSpPr>
        <p:spPr>
          <a:xfrm>
            <a:off x="2917351" y="1050131"/>
            <a:ext cx="539742" cy="32861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nSpc>
                <a:spcPct val="80000"/>
              </a:lnSpc>
              <a:defRPr sz="2900"/>
            </a:lvl1pPr>
          </a:lstStyle>
          <a:p>
            <a:pPr lvl="0">
              <a:defRPr sz="1800">
                <a:solidFill>
                  <a:srgbClr val="000000"/>
                </a:solidFill>
              </a:defRPr>
            </a:pPr>
            <a:r>
              <a:rPr sz="2000" dirty="0">
                <a:solidFill>
                  <a:srgbClr val="FFFFFF"/>
                </a:solidFill>
              </a:rPr>
              <a:t>CPU</a:t>
            </a:r>
          </a:p>
        </p:txBody>
      </p:sp>
      <p:sp>
        <p:nvSpPr>
          <p:cNvPr id="328" name="Shape 328"/>
          <p:cNvSpPr/>
          <p:nvPr/>
        </p:nvSpPr>
        <p:spPr>
          <a:xfrm>
            <a:off x="5392455" y="1050131"/>
            <a:ext cx="996302" cy="32861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nSpc>
                <a:spcPct val="80000"/>
              </a:lnSpc>
              <a:defRPr sz="2900"/>
            </a:lvl1pPr>
          </a:lstStyle>
          <a:p>
            <a:pPr lvl="0">
              <a:defRPr sz="1800">
                <a:solidFill>
                  <a:srgbClr val="000000"/>
                </a:solidFill>
              </a:defRPr>
            </a:pPr>
            <a:r>
              <a:rPr sz="2000" dirty="0">
                <a:solidFill>
                  <a:srgbClr val="FFFFFF"/>
                </a:solidFill>
              </a:rPr>
              <a:t>Memory</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Shape 330"/>
          <p:cNvSpPr>
            <a:spLocks noGrp="1"/>
          </p:cNvSpPr>
          <p:nvPr>
            <p:ph type="title"/>
          </p:nvPr>
        </p:nvSpPr>
        <p:spPr>
          <a:xfrm>
            <a:off x="669727" y="89297"/>
            <a:ext cx="7804547" cy="837531"/>
          </a:xfrm>
          <a:prstGeom prst="rect">
            <a:avLst/>
          </a:prstGeom>
        </p:spPr>
        <p:txBody>
          <a:bodyPr/>
          <a:lstStyle>
            <a:lvl1pPr defTabSz="525779">
              <a:defRPr sz="7200"/>
            </a:lvl1pPr>
          </a:lstStyle>
          <a:p>
            <a:pPr lvl="0">
              <a:defRPr sz="1800">
                <a:solidFill>
                  <a:srgbClr val="000000"/>
                </a:solidFill>
              </a:defRPr>
            </a:pPr>
            <a:r>
              <a:rPr sz="5100" dirty="0">
                <a:solidFill>
                  <a:srgbClr val="FFFFFF"/>
                </a:solidFill>
              </a:rPr>
              <a:t>Process Creation</a:t>
            </a:r>
          </a:p>
        </p:txBody>
      </p:sp>
      <p:sp>
        <p:nvSpPr>
          <p:cNvPr id="331" name="Shape 331"/>
          <p:cNvSpPr/>
          <p:nvPr/>
        </p:nvSpPr>
        <p:spPr>
          <a:xfrm flipV="1">
            <a:off x="2318158" y="4036218"/>
            <a:ext cx="4507684" cy="1"/>
          </a:xfrm>
          <a:prstGeom prst="line">
            <a:avLst/>
          </a:prstGeom>
          <a:ln w="76200">
            <a:solidFill>
              <a:srgbClr val="FFFFFF"/>
            </a:solidFill>
            <a:miter lim="400000"/>
          </a:ln>
        </p:spPr>
        <p:txBody>
          <a:bodyPr lIns="0" tIns="0" rIns="0" bIns="0" anchor="ctr"/>
          <a:lstStyle/>
          <a:p>
            <a:pPr lvl="0">
              <a:defRPr sz="2600"/>
            </a:pPr>
            <a:endParaRPr/>
          </a:p>
        </p:txBody>
      </p:sp>
      <p:sp>
        <p:nvSpPr>
          <p:cNvPr id="332" name="Shape 332"/>
          <p:cNvSpPr/>
          <p:nvPr/>
        </p:nvSpPr>
        <p:spPr>
          <a:xfrm flipV="1">
            <a:off x="3211126" y="3494996"/>
            <a:ext cx="1" cy="541223"/>
          </a:xfrm>
          <a:prstGeom prst="line">
            <a:avLst/>
          </a:prstGeom>
          <a:ln w="50800">
            <a:solidFill>
              <a:srgbClr val="FFFFFF"/>
            </a:solidFill>
            <a:miter lim="400000"/>
          </a:ln>
        </p:spPr>
        <p:txBody>
          <a:bodyPr lIns="0" tIns="0" rIns="0" bIns="0" anchor="ctr"/>
          <a:lstStyle/>
          <a:p>
            <a:pPr lvl="0">
              <a:defRPr sz="2600"/>
            </a:pPr>
            <a:endParaRPr/>
          </a:p>
        </p:txBody>
      </p:sp>
      <p:sp>
        <p:nvSpPr>
          <p:cNvPr id="333" name="Shape 333"/>
          <p:cNvSpPr/>
          <p:nvPr/>
        </p:nvSpPr>
        <p:spPr>
          <a:xfrm flipV="1">
            <a:off x="5890033" y="3494996"/>
            <a:ext cx="1" cy="541223"/>
          </a:xfrm>
          <a:prstGeom prst="line">
            <a:avLst/>
          </a:prstGeom>
          <a:ln w="50800">
            <a:solidFill>
              <a:srgbClr val="FFFFFF"/>
            </a:solidFill>
            <a:miter lim="400000"/>
          </a:ln>
        </p:spPr>
        <p:txBody>
          <a:bodyPr lIns="0" tIns="0" rIns="0" bIns="0" anchor="ctr"/>
          <a:lstStyle/>
          <a:p>
            <a:pPr lvl="0">
              <a:defRPr sz="2600"/>
            </a:pPr>
            <a:endParaRPr/>
          </a:p>
        </p:txBody>
      </p:sp>
      <p:sp>
        <p:nvSpPr>
          <p:cNvPr id="334" name="Shape 334"/>
          <p:cNvSpPr/>
          <p:nvPr/>
        </p:nvSpPr>
        <p:spPr>
          <a:xfrm flipV="1">
            <a:off x="4639876" y="4030777"/>
            <a:ext cx="1" cy="541223"/>
          </a:xfrm>
          <a:prstGeom prst="line">
            <a:avLst/>
          </a:prstGeom>
          <a:ln w="50800">
            <a:solidFill>
              <a:srgbClr val="FFFFFF"/>
            </a:solidFill>
            <a:miter lim="400000"/>
          </a:ln>
        </p:spPr>
        <p:txBody>
          <a:bodyPr lIns="0" tIns="0" rIns="0" bIns="0" anchor="ctr"/>
          <a:lstStyle/>
          <a:p>
            <a:pPr lvl="0">
              <a:defRPr sz="2600"/>
            </a:pPr>
            <a:endParaRPr/>
          </a:p>
        </p:txBody>
      </p:sp>
      <p:sp>
        <p:nvSpPr>
          <p:cNvPr id="335" name="Shape 335"/>
          <p:cNvSpPr/>
          <p:nvPr/>
        </p:nvSpPr>
        <p:spPr>
          <a:xfrm>
            <a:off x="3657611" y="5598914"/>
            <a:ext cx="1984020" cy="3957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497FC"/>
          </a:solidFill>
          <a:ln w="25400">
            <a:solidFill>
              <a:srgbClr val="FFFFFF"/>
            </a:solidFill>
            <a:miter lim="400000"/>
          </a:ln>
        </p:spPr>
        <p:txBody>
          <a:bodyPr lIns="0" tIns="0" rIns="0" bIns="0" anchor="ctr"/>
          <a:lstStyle/>
          <a:p>
            <a:pPr lvl="0">
              <a:defRPr sz="2600"/>
            </a:pPr>
            <a:endParaRPr/>
          </a:p>
        </p:txBody>
      </p:sp>
      <p:sp>
        <p:nvSpPr>
          <p:cNvPr id="336" name="Shape 336"/>
          <p:cNvSpPr/>
          <p:nvPr/>
        </p:nvSpPr>
        <p:spPr>
          <a:xfrm>
            <a:off x="3652242" y="4545975"/>
            <a:ext cx="1994757" cy="1239279"/>
          </a:xfrm>
          <a:prstGeom prst="rect">
            <a:avLst/>
          </a:prstGeom>
          <a:solidFill>
            <a:srgbClr val="1497FC"/>
          </a:solidFill>
          <a:ln w="12700">
            <a:miter lim="400000"/>
          </a:ln>
          <a:extLst>
            <a:ext uri="{C572A759-6A51-4108-AA02-DFA0A04FC94B}">
              <ma14:wrappingTextBoxFlag xmlns="" xmlns:ma14="http://schemas.microsoft.com/office/mac/drawingml/2011/main" val="1"/>
            </a:ext>
          </a:extLst>
        </p:spPr>
        <p:txBody>
          <a:bodyPr lIns="0" tIns="0" rIns="0" bIns="0" anchor="ctr"/>
          <a:lstStyle/>
          <a:p>
            <a:pPr lvl="0">
              <a:defRPr sz="1800">
                <a:solidFill>
                  <a:srgbClr val="000000"/>
                </a:solidFill>
              </a:defRPr>
            </a:pPr>
            <a:endParaRPr sz="1800" dirty="0">
              <a:solidFill>
                <a:srgbClr val="FFFFFF"/>
              </a:solidFill>
            </a:endParaRPr>
          </a:p>
        </p:txBody>
      </p:sp>
      <p:sp>
        <p:nvSpPr>
          <p:cNvPr id="337" name="Shape 337"/>
          <p:cNvSpPr/>
          <p:nvPr/>
        </p:nvSpPr>
        <p:spPr>
          <a:xfrm>
            <a:off x="3657611" y="4348758"/>
            <a:ext cx="1984020" cy="3957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497FC"/>
          </a:solidFill>
          <a:ln w="25400">
            <a:solidFill>
              <a:srgbClr val="FFFFFF"/>
            </a:solidFill>
            <a:miter lim="400000"/>
          </a:ln>
        </p:spPr>
        <p:txBody>
          <a:bodyPr lIns="0" tIns="0" rIns="0" bIns="0" anchor="ctr"/>
          <a:lstStyle/>
          <a:p>
            <a:pPr lvl="0">
              <a:defRPr sz="2600"/>
            </a:pPr>
            <a:endParaRPr/>
          </a:p>
        </p:txBody>
      </p:sp>
      <p:sp>
        <p:nvSpPr>
          <p:cNvPr id="338" name="Shape 338"/>
          <p:cNvSpPr/>
          <p:nvPr/>
        </p:nvSpPr>
        <p:spPr>
          <a:xfrm>
            <a:off x="4684525" y="1431634"/>
            <a:ext cx="2393669" cy="2086663"/>
          </a:xfrm>
          <a:prstGeom prst="rect">
            <a:avLst/>
          </a:prstGeom>
          <a:solidFill>
            <a:srgbClr val="FFFFFF"/>
          </a:solidFill>
          <a:ln w="25400">
            <a:solidFill>
              <a:srgbClr val="971817"/>
            </a:solidFill>
            <a:miter lim="400000"/>
          </a:ln>
        </p:spPr>
        <p:txBody>
          <a:bodyPr lIns="0" tIns="0" rIns="0" bIns="0" anchor="ctr"/>
          <a:lstStyle/>
          <a:p>
            <a:pPr lvl="0">
              <a:defRPr sz="2600"/>
            </a:pPr>
            <a:endParaRPr/>
          </a:p>
        </p:txBody>
      </p:sp>
      <p:sp>
        <p:nvSpPr>
          <p:cNvPr id="339" name="Shape 339"/>
          <p:cNvSpPr/>
          <p:nvPr/>
        </p:nvSpPr>
        <p:spPr>
          <a:xfrm>
            <a:off x="3980573" y="4843363"/>
            <a:ext cx="1277590" cy="1046757"/>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p>
            <a:pPr lvl="0">
              <a:lnSpc>
                <a:spcPct val="80000"/>
              </a:lnSpc>
              <a:defRPr sz="1800">
                <a:solidFill>
                  <a:srgbClr val="000000"/>
                </a:solidFill>
              </a:defRPr>
            </a:pPr>
            <a:r>
              <a:rPr sz="2000" dirty="0">
                <a:solidFill>
                  <a:srgbClr val="FFFFFF"/>
                </a:solidFill>
              </a:rPr>
              <a:t>code</a:t>
            </a:r>
          </a:p>
          <a:p>
            <a:pPr lvl="0">
              <a:lnSpc>
                <a:spcPct val="120000"/>
              </a:lnSpc>
              <a:defRPr sz="1800">
                <a:solidFill>
                  <a:srgbClr val="000000"/>
                </a:solidFill>
              </a:defRPr>
            </a:pPr>
            <a:r>
              <a:rPr sz="2000" dirty="0">
                <a:solidFill>
                  <a:srgbClr val="FFFFFF"/>
                </a:solidFill>
              </a:rPr>
              <a:t>static data</a:t>
            </a:r>
          </a:p>
          <a:p>
            <a:pPr lvl="0">
              <a:lnSpc>
                <a:spcPct val="120000"/>
              </a:lnSpc>
              <a:defRPr sz="1800">
                <a:solidFill>
                  <a:srgbClr val="000000"/>
                </a:solidFill>
              </a:defRPr>
            </a:pPr>
            <a:r>
              <a:rPr sz="2000" dirty="0">
                <a:solidFill>
                  <a:srgbClr val="FFFFFF"/>
                </a:solidFill>
              </a:rPr>
              <a:t>Program</a:t>
            </a:r>
          </a:p>
        </p:txBody>
      </p:sp>
      <p:sp>
        <p:nvSpPr>
          <p:cNvPr id="340" name="Shape 340"/>
          <p:cNvSpPr/>
          <p:nvPr/>
        </p:nvSpPr>
        <p:spPr>
          <a:xfrm>
            <a:off x="3962409" y="4841750"/>
            <a:ext cx="1397776" cy="659960"/>
          </a:xfrm>
          <a:prstGeom prst="rect">
            <a:avLst/>
          </a:prstGeom>
          <a:ln w="25400">
            <a:solidFill>
              <a:srgbClr val="FFFFFF"/>
            </a:solidFill>
            <a:prstDash val="sysDot"/>
            <a:miter lim="400000"/>
          </a:ln>
        </p:spPr>
        <p:txBody>
          <a:bodyPr lIns="0" tIns="0" rIns="0" bIns="0" anchor="ctr"/>
          <a:lstStyle/>
          <a:p>
            <a:pPr lvl="0">
              <a:defRPr sz="2600"/>
            </a:pPr>
            <a:endParaRPr/>
          </a:p>
        </p:txBody>
      </p:sp>
      <p:sp>
        <p:nvSpPr>
          <p:cNvPr id="341" name="Shape 341"/>
          <p:cNvSpPr/>
          <p:nvPr/>
        </p:nvSpPr>
        <p:spPr>
          <a:xfrm>
            <a:off x="2005619" y="1431634"/>
            <a:ext cx="2393669" cy="2086663"/>
          </a:xfrm>
          <a:prstGeom prst="rect">
            <a:avLst/>
          </a:prstGeom>
          <a:solidFill>
            <a:srgbClr val="FFFFFF"/>
          </a:solidFill>
          <a:ln w="25400">
            <a:solidFill>
              <a:srgbClr val="971817"/>
            </a:solidFill>
            <a:miter lim="400000"/>
          </a:ln>
        </p:spPr>
        <p:txBody>
          <a:bodyPr lIns="0" tIns="0" rIns="0" bIns="0" anchor="ctr"/>
          <a:lstStyle/>
          <a:p>
            <a:pPr lvl="0">
              <a:defRPr sz="2600"/>
            </a:pPr>
            <a:endParaRPr/>
          </a:p>
        </p:txBody>
      </p:sp>
      <p:sp>
        <p:nvSpPr>
          <p:cNvPr id="342" name="Shape 342"/>
          <p:cNvSpPr/>
          <p:nvPr/>
        </p:nvSpPr>
        <p:spPr>
          <a:xfrm>
            <a:off x="2917351" y="1050131"/>
            <a:ext cx="539742" cy="32861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nSpc>
                <a:spcPct val="80000"/>
              </a:lnSpc>
              <a:defRPr sz="2900"/>
            </a:lvl1pPr>
          </a:lstStyle>
          <a:p>
            <a:pPr lvl="0">
              <a:defRPr sz="1800">
                <a:solidFill>
                  <a:srgbClr val="000000"/>
                </a:solidFill>
              </a:defRPr>
            </a:pPr>
            <a:r>
              <a:rPr sz="2000" dirty="0">
                <a:solidFill>
                  <a:srgbClr val="FFFFFF"/>
                </a:solidFill>
              </a:rPr>
              <a:t>CPU</a:t>
            </a:r>
          </a:p>
        </p:txBody>
      </p:sp>
      <p:sp>
        <p:nvSpPr>
          <p:cNvPr id="343" name="Shape 343"/>
          <p:cNvSpPr/>
          <p:nvPr/>
        </p:nvSpPr>
        <p:spPr>
          <a:xfrm>
            <a:off x="5392455" y="1050131"/>
            <a:ext cx="996302" cy="32861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nSpc>
                <a:spcPct val="80000"/>
              </a:lnSpc>
              <a:defRPr sz="2900"/>
            </a:lvl1pPr>
          </a:lstStyle>
          <a:p>
            <a:pPr lvl="0">
              <a:defRPr sz="1800">
                <a:solidFill>
                  <a:srgbClr val="000000"/>
                </a:solidFill>
              </a:defRPr>
            </a:pPr>
            <a:r>
              <a:rPr sz="2000" dirty="0">
                <a:solidFill>
                  <a:srgbClr val="FFFFFF"/>
                </a:solidFill>
              </a:rPr>
              <a:t>Memory</a:t>
            </a:r>
          </a:p>
        </p:txBody>
      </p:sp>
      <p:sp>
        <p:nvSpPr>
          <p:cNvPr id="344" name="Shape 344"/>
          <p:cNvSpPr/>
          <p:nvPr/>
        </p:nvSpPr>
        <p:spPr>
          <a:xfrm>
            <a:off x="5221799" y="1527733"/>
            <a:ext cx="1277590" cy="1970087"/>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p>
            <a:pPr lvl="0">
              <a:defRPr sz="1800">
                <a:solidFill>
                  <a:srgbClr val="000000"/>
                </a:solidFill>
              </a:defRPr>
            </a:pPr>
            <a:r>
              <a:rPr sz="2000" dirty="0"/>
              <a:t>code</a:t>
            </a:r>
          </a:p>
          <a:p>
            <a:pPr lvl="0">
              <a:defRPr sz="1800">
                <a:solidFill>
                  <a:srgbClr val="000000"/>
                </a:solidFill>
              </a:defRPr>
            </a:pPr>
            <a:r>
              <a:rPr sz="2000" dirty="0"/>
              <a:t>static data</a:t>
            </a:r>
          </a:p>
          <a:p>
            <a:pPr lvl="0">
              <a:defRPr sz="1800">
                <a:solidFill>
                  <a:srgbClr val="000000"/>
                </a:solidFill>
              </a:defRPr>
            </a:pPr>
            <a:r>
              <a:rPr sz="2000" dirty="0"/>
              <a:t>heap</a:t>
            </a:r>
          </a:p>
          <a:p>
            <a:pPr lvl="0">
              <a:defRPr sz="1800">
                <a:solidFill>
                  <a:srgbClr val="000000"/>
                </a:solidFill>
              </a:defRPr>
            </a:pPr>
            <a:endParaRPr sz="2000" dirty="0"/>
          </a:p>
          <a:p>
            <a:pPr lvl="0">
              <a:defRPr sz="1800">
                <a:solidFill>
                  <a:srgbClr val="000000"/>
                </a:solidFill>
              </a:defRPr>
            </a:pPr>
            <a:r>
              <a:rPr sz="2000" dirty="0"/>
              <a:t>stack</a:t>
            </a:r>
          </a:p>
          <a:p>
            <a:pPr lvl="0">
              <a:lnSpc>
                <a:spcPct val="120000"/>
              </a:lnSpc>
              <a:defRPr sz="1800">
                <a:solidFill>
                  <a:srgbClr val="000000"/>
                </a:solidFill>
              </a:defRPr>
            </a:pPr>
            <a:r>
              <a:rPr sz="2000" dirty="0"/>
              <a:t>Process</a:t>
            </a:r>
          </a:p>
        </p:txBody>
      </p:sp>
      <p:sp>
        <p:nvSpPr>
          <p:cNvPr id="345" name="Shape 345"/>
          <p:cNvSpPr/>
          <p:nvPr/>
        </p:nvSpPr>
        <p:spPr>
          <a:xfrm>
            <a:off x="5123268" y="1543859"/>
            <a:ext cx="1558510" cy="1590927"/>
          </a:xfrm>
          <a:prstGeom prst="rect">
            <a:avLst/>
          </a:prstGeom>
          <a:ln w="25400">
            <a:solidFill/>
            <a:prstDash val="sysDot"/>
            <a:miter lim="400000"/>
          </a:ln>
        </p:spPr>
        <p:txBody>
          <a:bodyPr lIns="0" tIns="0" rIns="0" bIns="0" anchor="ctr"/>
          <a:lstStyle/>
          <a:p>
            <a:pPr lvl="0">
              <a:defRPr sz="2600">
                <a:solidFill>
                  <a:srgbClr val="000000"/>
                </a:solidFill>
              </a:defRPr>
            </a:pPr>
            <a:endParaRPr/>
          </a:p>
        </p:txBody>
      </p:sp>
      <p:sp>
        <p:nvSpPr>
          <p:cNvPr id="346" name="Shape 346"/>
          <p:cNvSpPr/>
          <p:nvPr/>
        </p:nvSpPr>
        <p:spPr>
          <a:xfrm flipV="1">
            <a:off x="6506765" y="3119437"/>
            <a:ext cx="1" cy="1946673"/>
          </a:xfrm>
          <a:prstGeom prst="line">
            <a:avLst/>
          </a:prstGeom>
          <a:ln w="76200">
            <a:solidFill>
              <a:srgbClr val="971817"/>
            </a:solidFill>
            <a:prstDash val="sysDot"/>
            <a:miter lim="400000"/>
            <a:tailEnd type="triangle"/>
          </a:ln>
        </p:spPr>
        <p:txBody>
          <a:bodyPr lIns="0" tIns="0" rIns="0" bIns="0" anchor="ctr"/>
          <a:lstStyle/>
          <a:p>
            <a:pPr lvl="0">
              <a:defRPr sz="2600"/>
            </a:pPr>
            <a:endParaRPr/>
          </a:p>
        </p:txBody>
      </p:sp>
      <p:sp>
        <p:nvSpPr>
          <p:cNvPr id="347" name="Shape 347"/>
          <p:cNvSpPr/>
          <p:nvPr/>
        </p:nvSpPr>
        <p:spPr>
          <a:xfrm>
            <a:off x="5406034" y="5056801"/>
            <a:ext cx="1160390" cy="1"/>
          </a:xfrm>
          <a:prstGeom prst="line">
            <a:avLst/>
          </a:prstGeom>
          <a:ln w="76200">
            <a:solidFill>
              <a:srgbClr val="971817"/>
            </a:solidFill>
            <a:prstDash val="sysDot"/>
            <a:miter lim="400000"/>
          </a:ln>
        </p:spPr>
        <p:txBody>
          <a:bodyPr lIns="0" tIns="0" rIns="0" bIns="0" anchor="ctr"/>
          <a:lstStyle/>
          <a:p>
            <a:pPr lvl="0">
              <a:defRPr sz="2600"/>
            </a:pPr>
            <a:endParaRPr/>
          </a:p>
        </p:txBody>
      </p:sp>
    </p:spTree>
  </p:cSld>
  <p:clrMapOvr>
    <a:masterClrMapping/>
  </p:clrMapOvr>
  <p:transition spd="med"/>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recedent">
  <a:themeElements>
    <a:clrScheme name="Precedent">
      <a:dk1>
        <a:srgbClr val="921F07"/>
      </a:dk1>
      <a:lt1>
        <a:sysClr val="window" lastClr="FFFFFF"/>
      </a:lt1>
      <a:dk2>
        <a:srgbClr val="333333"/>
      </a:dk2>
      <a:lt2>
        <a:srgbClr val="E5E5D3"/>
      </a:lt2>
      <a:accent1>
        <a:srgbClr val="993232"/>
      </a:accent1>
      <a:accent2>
        <a:srgbClr val="9B6C34"/>
      </a:accent2>
      <a:accent3>
        <a:srgbClr val="736C5D"/>
      </a:accent3>
      <a:accent4>
        <a:srgbClr val="C9972B"/>
      </a:accent4>
      <a:accent5>
        <a:srgbClr val="C95F2B"/>
      </a:accent5>
      <a:accent6>
        <a:srgbClr val="8F7A05"/>
      </a:accent6>
      <a:hlink>
        <a:srgbClr val="933926"/>
      </a:hlink>
      <a:folHlink>
        <a:srgbClr val="916019"/>
      </a:folHlink>
    </a:clrScheme>
    <a:fontScheme name="Precedent">
      <a:majorFont>
        <a:latin typeface="Perpetua Titling MT"/>
        <a:ea typeface=""/>
        <a:cs typeface=""/>
        <a:font script="Jpan" typeface="ＭＳ Ｐ明朝"/>
      </a:majorFont>
      <a:minorFont>
        <a:latin typeface="Calisto MT"/>
        <a:ea typeface=""/>
        <a:cs typeface=""/>
        <a:font script="Jpan" typeface="ＭＳ Ｐ明朝"/>
      </a:minorFont>
    </a:fontScheme>
    <a:fmtScheme name="Precedent">
      <a:fillStyleLst>
        <a:solidFill>
          <a:schemeClr val="phClr"/>
        </a:solidFill>
        <a:gradFill rotWithShape="1">
          <a:gsLst>
            <a:gs pos="0">
              <a:schemeClr val="phClr">
                <a:tint val="100000"/>
                <a:shade val="90000"/>
                <a:satMod val="135000"/>
              </a:schemeClr>
            </a:gs>
            <a:gs pos="100000">
              <a:schemeClr val="phClr">
                <a:tint val="100000"/>
                <a:shade val="30000"/>
                <a:satMod val="135000"/>
              </a:schemeClr>
            </a:gs>
          </a:gsLst>
          <a:path path="circle">
            <a:fillToRect l="70000" t="10000" b="70000"/>
          </a:path>
        </a:gradFill>
        <a:blipFill rotWithShape="1">
          <a:blip xmlns:r="http://schemas.openxmlformats.org/officeDocument/2006/relationships" r:embed="rId1">
            <a:duotone>
              <a:schemeClr val="phClr">
                <a:shade val="10000"/>
                <a:satMod val="135000"/>
              </a:schemeClr>
              <a:schemeClr val="phClr">
                <a:satMod val="150000"/>
                <a:lumMod val="110000"/>
              </a:schemeClr>
            </a:duotone>
          </a:blip>
          <a:stretch/>
        </a:blipFill>
      </a:fillStyleLst>
      <a:lnStyleLst>
        <a:ln w="12700" cap="flat" cmpd="sng" algn="ctr">
          <a:solidFill>
            <a:schemeClr val="phClr">
              <a:shade val="95000"/>
              <a:satMod val="105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a:effectStyle>
        <a:effectStyle>
          <a:effectLst>
            <a:innerShdw blurRad="127000" dist="38100" dir="13200000">
              <a:srgbClr val="000000">
                <a:alpha val="75000"/>
              </a:srgbClr>
            </a:innerShdw>
            <a:outerShdw blurRad="38100" dist="12700" dir="1800000" sx="101000" sy="101000" rotWithShape="0">
              <a:srgbClr val="000000">
                <a:alpha val="40000"/>
              </a:srgbClr>
            </a:outerShdw>
            <a:reflection blurRad="127000" stA="25000" endPos="30000" dist="12700" dir="5400000" sy="-100000" rotWithShape="0"/>
          </a:effectLst>
          <a:scene3d>
            <a:camera prst="orthographicFront">
              <a:rot lat="0" lon="0" rev="0"/>
            </a:camera>
            <a:lightRig rig="twoPt" dir="t">
              <a:rot lat="0" lon="0" rev="1200000"/>
            </a:lightRig>
          </a:scene3d>
          <a:sp3d>
            <a:bevelT w="0" h="0"/>
          </a:sp3d>
        </a:effectStyle>
      </a:effectStyleLst>
      <a:bgFillStyleLst>
        <a:solidFill>
          <a:schemeClr val="phClr"/>
        </a:solidFill>
        <a:gradFill rotWithShape="1">
          <a:gsLst>
            <a:gs pos="0">
              <a:schemeClr val="phClr">
                <a:tint val="100000"/>
                <a:shade val="90000"/>
                <a:satMod val="135000"/>
              </a:schemeClr>
            </a:gs>
            <a:gs pos="100000">
              <a:schemeClr val="phClr">
                <a:shade val="30000"/>
                <a:satMod val="150000"/>
              </a:schemeClr>
            </a:gs>
          </a:gsLst>
          <a:path path="circle">
            <a:fillToRect t="10000" r="70000" b="70000"/>
          </a:path>
        </a:gradFill>
        <a:blipFill rotWithShape="1">
          <a:blip xmlns:r="http://schemas.openxmlformats.org/officeDocument/2006/relationships" r:embed="rId2">
            <a:duotone>
              <a:schemeClr val="phClr">
                <a:shade val="10000"/>
                <a:satMod val="130000"/>
                <a:lumMod val="80000"/>
              </a:schemeClr>
              <a:schemeClr val="phClr">
                <a:satMod val="15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Precedent.thmx</Template>
  <TotalTime>8623</TotalTime>
  <Words>2681</Words>
  <Application>Microsoft Office PowerPoint</Application>
  <PresentationFormat>On-screen Show (4:3)</PresentationFormat>
  <Paragraphs>278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Precedent</vt:lpstr>
      <vt:lpstr>Virtualization:  The CPU</vt:lpstr>
      <vt:lpstr>What is a Process?</vt:lpstr>
      <vt:lpstr>Processes vs. Programs</vt:lpstr>
      <vt:lpstr>Process API</vt:lpstr>
      <vt:lpstr>Process creation</vt:lpstr>
      <vt:lpstr>Starting the process</vt:lpstr>
      <vt:lpstr>Process states</vt:lpstr>
      <vt:lpstr>Process Creation</vt:lpstr>
      <vt:lpstr>Process Creation</vt:lpstr>
      <vt:lpstr>Processes vs. Threads</vt:lpstr>
      <vt:lpstr>Virtualizing the CPU</vt:lpstr>
      <vt:lpstr>How to Provide Good CPU Performance?</vt:lpstr>
      <vt:lpstr>LIMITED DIRECT EXECUTION: Problem 1 -  Restricted OPS</vt:lpstr>
      <vt:lpstr>Transition from user mode to kernel mode</vt:lpstr>
      <vt:lpstr>Why THE cpu changes mode from user to kernel</vt:lpstr>
      <vt:lpstr>Transition back to user mode</vt:lpstr>
      <vt:lpstr>What to limit?</vt:lpstr>
      <vt:lpstr>LIMITED DIRECT EXECUTION: Problem 2 - How to take CPU AWAY?</vt:lpstr>
      <vt:lpstr>Dispatch Mechanism</vt:lpstr>
      <vt:lpstr>Question 1: How does the OS gain control?</vt:lpstr>
      <vt:lpstr>Q1: How does Dispatcher gain CONTROL?</vt:lpstr>
      <vt:lpstr>q1: How Does Dispatcher gain control?</vt:lpstr>
      <vt:lpstr>Q1: How does Dispatcher gain control?</vt:lpstr>
      <vt:lpstr>Q2: What Context must be Saved?</vt:lpstr>
      <vt:lpstr>Problem 3: Slow Ops such as I/O?</vt:lpstr>
      <vt:lpstr>Problem 3:  Slow OPS SUCH as I/O?</vt:lpstr>
      <vt:lpstr>Summary</vt:lpstr>
      <vt:lpstr>Process Creation</vt:lpstr>
      <vt:lpstr>Process Creation</vt:lpstr>
      <vt:lpstr>Unix/linux Process Creation </vt:lpstr>
    </vt:vector>
  </TitlesOfParts>
  <Company>University of Wisconsin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and Overview</dc:title>
  <dc:creator>Andrea Arpaci-Dusseau</dc:creator>
  <cp:lastModifiedBy>George Green</cp:lastModifiedBy>
  <cp:revision>93</cp:revision>
  <cp:lastPrinted>2015-09-10T20:33:58Z</cp:lastPrinted>
  <dcterms:created xsi:type="dcterms:W3CDTF">2015-09-07T16:03:39Z</dcterms:created>
  <dcterms:modified xsi:type="dcterms:W3CDTF">2023-01-10T02:48:00Z</dcterms:modified>
</cp:coreProperties>
</file>