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3"/>
  </p:notesMasterIdLst>
  <p:sldIdLst>
    <p:sldId id="321" r:id="rId2"/>
    <p:sldId id="322" r:id="rId3"/>
    <p:sldId id="260" r:id="rId4"/>
    <p:sldId id="265" r:id="rId5"/>
    <p:sldId id="339" r:id="rId6"/>
    <p:sldId id="266" r:id="rId7"/>
    <p:sldId id="338" r:id="rId8"/>
    <p:sldId id="270" r:id="rId9"/>
    <p:sldId id="332" r:id="rId10"/>
    <p:sldId id="34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37" r:id="rId23"/>
    <p:sldId id="323" r:id="rId24"/>
    <p:sldId id="324" r:id="rId25"/>
    <p:sldId id="325" r:id="rId26"/>
    <p:sldId id="326" r:id="rId27"/>
    <p:sldId id="336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27" r:id="rId51"/>
    <p:sldId id="309" r:id="rId52"/>
    <p:sldId id="310" r:id="rId53"/>
    <p:sldId id="311" r:id="rId54"/>
    <p:sldId id="312" r:id="rId55"/>
    <p:sldId id="313" r:id="rId56"/>
    <p:sldId id="314" r:id="rId57"/>
    <p:sldId id="341" r:id="rId58"/>
    <p:sldId id="317" r:id="rId59"/>
    <p:sldId id="328" r:id="rId60"/>
    <p:sldId id="329" r:id="rId61"/>
    <p:sldId id="335" r:id="rId6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7F1CD-CB11-1371-68E5-5E8A7A772559}" v="56" dt="2023-02-21T02:55:02.0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3"/>
    <p:restoredTop sz="94510"/>
  </p:normalViewPr>
  <p:slideViewPr>
    <p:cSldViewPr snapToGrid="0" snapToObjects="1">
      <p:cViewPr varScale="1">
        <p:scale>
          <a:sx n="55" d="100"/>
          <a:sy n="55" d="100"/>
        </p:scale>
        <p:origin x="1286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8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4876800"/>
            <a:ext cx="13004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2728459"/>
            <a:ext cx="10785405" cy="209070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4946924"/>
            <a:ext cx="10785404" cy="2492587"/>
          </a:xfrm>
        </p:spPr>
        <p:txBody>
          <a:bodyPr>
            <a:normAutofit/>
          </a:bodyPr>
          <a:lstStyle>
            <a:lvl1pPr marL="0" indent="0" algn="ctr">
              <a:spcBef>
                <a:spcPts val="853"/>
              </a:spcBef>
              <a:buNone/>
              <a:defRPr sz="26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8999"/>
            <a:ext cx="13004800" cy="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6502400" y="63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545089" y="4785884"/>
            <a:ext cx="9749567" cy="17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vert="horz" lIns="130046" tIns="65023" rIns="130046" bIns="65023" rtlCol="0" anchor="b" anchorCtr="0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7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26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ctr" defTabSz="1300460" rtl="0" eaLnBrk="1" latinLnBrk="0" hangingPunct="1">
              <a:lnSpc>
                <a:spcPct val="110000"/>
              </a:lnSpc>
              <a:spcBef>
                <a:spcPts val="2844"/>
              </a:spcBef>
              <a:buFont typeface="Calisto MT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402" y="9040143"/>
            <a:ext cx="2314854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244" y="9040143"/>
            <a:ext cx="2691994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994" y="8160895"/>
            <a:ext cx="1079398" cy="819302"/>
          </a:xfrm>
        </p:spPr>
        <p:txBody>
          <a:bodyPr vert="horz" lIns="130046" tIns="65023" rIns="130046" bIns="65023" rtlCol="0" anchor="ctr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54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5743787"/>
            <a:ext cx="10837333" cy="1408853"/>
          </a:xfrm>
        </p:spPr>
        <p:txBody>
          <a:bodyPr vert="horz" lIns="130046" tIns="65023" rIns="130046" bIns="65023" rtlCol="0" anchor="b" anchorCtr="0">
            <a:normAutofit/>
          </a:bodyPr>
          <a:lstStyle>
            <a:lvl1pPr algn="ctr">
              <a:defRPr sz="5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Font typeface="Calisto MT" pitchFamily="18" charset="0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130046" tIns="65023" rIns="130046" bIns="65023" rtlCol="0">
            <a:normAutofit/>
          </a:bodyPr>
          <a:lstStyle>
            <a:lvl1pPr marL="0" indent="0" algn="ctr" defTabSz="1300460" rtl="0" eaLnBrk="1" latinLnBrk="0" hangingPunct="1">
              <a:spcBef>
                <a:spcPts val="2844"/>
              </a:spcBef>
              <a:buFont typeface="Calisto MT" pitchFamily="18" charset="0"/>
              <a:buNone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4" y="7171766"/>
            <a:ext cx="10837333" cy="1606475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26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88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44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16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6374"/>
            <a:ext cx="11090648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4" y="650241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1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7" y="9040143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6288017" y="4785884"/>
            <a:ext cx="9749567" cy="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4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733148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32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4876800"/>
            <a:ext cx="13004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1122249"/>
            <a:ext cx="10785405" cy="209070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6719147"/>
            <a:ext cx="10785404" cy="1969845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8999"/>
            <a:ext cx="13004800" cy="177801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699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90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599"/>
            <a:ext cx="13004800" cy="177801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6502400"/>
            <a:ext cx="130048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4226561"/>
            <a:ext cx="10785404" cy="1937173"/>
          </a:xfrm>
        </p:spPr>
        <p:txBody>
          <a:bodyPr vert="horz" lIns="130046" tIns="65023" rIns="130046" bIns="65023" rtlCol="0" anchor="b" anchorCtr="0">
            <a:noAutofit/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sz="6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6719147"/>
            <a:ext cx="10785404" cy="1988969"/>
          </a:xfrm>
        </p:spPr>
        <p:txBody>
          <a:bodyPr vert="horz" lIns="130046" tIns="65023" rIns="130046" bIns="65023" rtlCol="0">
            <a:normAutofit/>
          </a:bodyPr>
          <a:lstStyle>
            <a:lvl1pPr marL="0" indent="0" algn="ctr" defTabSz="1300460" rtl="0" eaLnBrk="1" latinLnBrk="0" hangingPunct="1">
              <a:spcBef>
                <a:spcPts val="853"/>
              </a:spcBef>
              <a:buFont typeface="Calisto MT" pitchFamily="18" charset="0"/>
              <a:buNone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2/20/2023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56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1"/>
            <a:ext cx="5071872" cy="611180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1"/>
            <a:ext cx="5071872" cy="611180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4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7"/>
            <a:ext cx="5071872" cy="119210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40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8"/>
            <a:ext cx="5071872" cy="530856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7"/>
            <a:ext cx="5071872" cy="119210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40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8"/>
            <a:ext cx="5071872" cy="530856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40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2059093"/>
            <a:ext cx="13004800" cy="7700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69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94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6502400" y="6374"/>
            <a:ext cx="65024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88337"/>
            <a:ext cx="5635413" cy="2403870"/>
          </a:xfrm>
        </p:spPr>
        <p:txBody>
          <a:bodyPr vert="horz" lIns="130046" tIns="65023" rIns="130046" bIns="65023" rtlCol="0" anchor="b" anchorCtr="0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39"/>
            <a:ext cx="5631078" cy="8324427"/>
          </a:xfrm>
        </p:spPr>
        <p:txBody>
          <a:bodyPr>
            <a:normAutofit/>
          </a:bodyPr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9038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t" anchorCtr="0">
            <a:normAutofit/>
          </a:bodyPr>
          <a:lstStyle>
            <a:lvl1pPr marL="0" indent="0" algn="ctr" defTabSz="1300460" rtl="0" eaLnBrk="1" latinLnBrk="0" hangingPunct="1">
              <a:lnSpc>
                <a:spcPct val="110000"/>
              </a:lnSpc>
              <a:spcBef>
                <a:spcPts val="2844"/>
              </a:spcBef>
              <a:buNone/>
              <a:defRPr sz="26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7" y="9040143"/>
            <a:ext cx="2307715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245" y="9040143"/>
            <a:ext cx="269020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994" y="8175414"/>
            <a:ext cx="1083733" cy="819573"/>
          </a:xfrm>
        </p:spPr>
        <p:txBody>
          <a:bodyPr vert="horz" lIns="130046" tIns="65023" rIns="130046" bIns="65023" rtlCol="0" anchor="ctr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545089" y="4785884"/>
            <a:ext cx="9749567" cy="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  <a:prstGeom prst="rect">
            <a:avLst/>
          </a:prstGeom>
        </p:spPr>
        <p:txBody>
          <a:bodyPr vert="horz" lIns="130046" tIns="65023" rIns="130046" bIns="65023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600961"/>
            <a:ext cx="10785405" cy="611180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103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196F663E-5ED1-47B2-8DFB-BADDA486BF96}" type="datetimeFigureOut">
              <a:rPr lang="en-US"/>
              <a:pPr/>
              <a:t>2/20/2023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44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880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ctr" defTabSz="1300460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1878" indent="-401878" algn="l" defTabSz="1300460" rtl="0" eaLnBrk="1" latinLnBrk="0" hangingPunct="1">
        <a:spcBef>
          <a:spcPts val="2844"/>
        </a:spcBef>
        <a:buFont typeface="Calisto MT" pitchFamily="18" charset="0"/>
        <a:buChar char="•"/>
        <a:defRPr sz="3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821818" indent="-419940" algn="l" defTabSz="1300460" rtl="0" eaLnBrk="1" latinLnBrk="0" hangingPunct="1">
        <a:spcBef>
          <a:spcPts val="853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31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223696" indent="-401878" algn="l" defTabSz="1300460" rtl="0" eaLnBrk="1" latinLnBrk="0" hangingPunct="1">
        <a:spcBef>
          <a:spcPts val="853"/>
        </a:spcBef>
        <a:buFont typeface="Calisto MT" pitchFamily="18" charset="0"/>
        <a:buChar char="•"/>
        <a:defRPr sz="2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625575" indent="-401878" algn="l" defTabSz="1300460" rtl="0" eaLnBrk="1" latinLnBrk="0" hangingPunct="1">
        <a:spcBef>
          <a:spcPts val="853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6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2027453" indent="-401878" algn="l" defTabSz="1300460" rtl="0" eaLnBrk="1" latinLnBrk="0" hangingPunct="1">
        <a:spcBef>
          <a:spcPts val="853"/>
        </a:spcBef>
        <a:buFont typeface="Calisto MT" pitchFamily="18" charset="0"/>
        <a:buChar char="•"/>
        <a:defRPr sz="26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Concurrency: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Why is concurrency useful?</a:t>
            </a:r>
          </a:p>
          <a:p>
            <a:pPr marL="866973" indent="-866973" algn="l"/>
            <a:r>
              <a:rPr lang="en-US" dirty="0"/>
              <a:t>What is a thread and how does it differ from processes?</a:t>
            </a:r>
          </a:p>
          <a:p>
            <a:pPr marL="866973" indent="-866973" algn="l"/>
            <a:r>
              <a:rPr lang="en-US" dirty="0"/>
              <a:t>What can go wrong if scheduling of critical sections is not atomic?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25120" y="1625601"/>
            <a:ext cx="5093547" cy="8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91" dirty="0">
                <a:solidFill>
                  <a:schemeClr val="tx1"/>
                </a:solidFill>
              </a:rPr>
              <a:t>CSE 2431 </a:t>
            </a:r>
          </a:p>
          <a:p>
            <a:pPr algn="l">
              <a:spcBef>
                <a:spcPct val="50000"/>
              </a:spcBef>
            </a:pPr>
            <a:r>
              <a:rPr lang="en-US" sz="1991" dirty="0">
                <a:solidFill>
                  <a:schemeClr val="tx1"/>
                </a:solidFill>
              </a:rPr>
              <a:t>Systems 2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320590" y="1625601"/>
            <a:ext cx="6250718" cy="7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991" dirty="0">
                <a:solidFill>
                  <a:schemeClr val="tx1"/>
                </a:solidFill>
              </a:rPr>
              <a:t> Based on slides by Andrea C. </a:t>
            </a:r>
            <a:r>
              <a:rPr lang="en-US" sz="1991" dirty="0" err="1">
                <a:solidFill>
                  <a:schemeClr val="tx1"/>
                </a:solidFill>
              </a:rPr>
              <a:t>Arpaci-Dusseau</a:t>
            </a:r>
            <a:br>
              <a:rPr lang="en-US" sz="1991" dirty="0">
                <a:solidFill>
                  <a:schemeClr val="tx1"/>
                </a:solidFill>
              </a:rPr>
            </a:br>
            <a:r>
              <a:rPr lang="en-US" sz="1991" dirty="0" err="1">
                <a:solidFill>
                  <a:schemeClr val="tx1"/>
                </a:solidFill>
              </a:rPr>
              <a:t>Remzi</a:t>
            </a:r>
            <a:r>
              <a:rPr lang="en-US" sz="1991" dirty="0">
                <a:solidFill>
                  <a:schemeClr val="tx1"/>
                </a:solidFill>
              </a:rPr>
              <a:t> H. </a:t>
            </a:r>
            <a:r>
              <a:rPr lang="en-US" sz="1991" dirty="0" err="1">
                <a:solidFill>
                  <a:schemeClr val="tx1"/>
                </a:solidFill>
              </a:rPr>
              <a:t>Arpaci-Dusseau</a:t>
            </a:r>
            <a:endParaRPr lang="en-US" sz="199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A085-0BC0-4D96-A235-3C0C6DFB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thread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DBEB-5107-4DC7-94BA-1030BFDF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30046" tIns="65023" rIns="130046" bIns="65023" rtlCol="0" anchor="t">
            <a:normAutofit/>
          </a:bodyPr>
          <a:lstStyle/>
          <a:p>
            <a:pPr marL="401320" indent="-401320"/>
            <a:r>
              <a:rPr lang="en-US" dirty="0"/>
              <a:t>The following slides discuss what state is shared by two or more threads.</a:t>
            </a:r>
            <a:endParaRPr lang="en-US"/>
          </a:p>
          <a:p>
            <a:pPr marL="401320" indent="-401320"/>
            <a:r>
              <a:rPr lang="en-US" dirty="0"/>
              <a:t>IMPORTANT: The assumption here is that the threads belong to the same process.</a:t>
            </a:r>
            <a:endParaRPr lang="en-US" dirty="0"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marL="401320" indent="-401320"/>
            <a:r>
              <a:rPr lang="en-US" dirty="0"/>
              <a:t>Two or more threads which all belong to different processes share NO STATE EVER (unless they share heap data in memory, as discussed earlier in the virtualization of memory)!</a:t>
            </a:r>
            <a:endParaRPr lang="en-US" dirty="0"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66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42348" y="5718713"/>
            <a:ext cx="7396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rgbClr val="00B050"/>
                </a:solidFill>
              </a:rPr>
              <a:t>state</a:t>
            </a:r>
            <a:r>
              <a:rPr lang="en-US" dirty="0"/>
              <a:t> do threads (which belong</a:t>
            </a:r>
          </a:p>
          <a:p>
            <a:r>
              <a:rPr lang="en-US" dirty="0"/>
              <a:t> to the same process) share?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6014" y="5714289"/>
            <a:ext cx="928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threads (which belong to the same process)</a:t>
            </a:r>
          </a:p>
          <a:p>
            <a:r>
              <a:rPr lang="en-US" dirty="0"/>
              <a:t>share page directories (or page tables)?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17138-C299-449F-B3C3-D49C0CA7E5D6}"/>
              </a:ext>
            </a:extLst>
          </p:cNvPr>
          <p:cNvSpPr txBox="1"/>
          <p:nvPr/>
        </p:nvSpPr>
        <p:spPr>
          <a:xfrm>
            <a:off x="1130799" y="5634380"/>
            <a:ext cx="963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or more threads that belong to the same process do share a page directory (or page table)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0" name="Shape 2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7052" y="5693014"/>
            <a:ext cx="7553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threads which belong to the same </a:t>
            </a:r>
          </a:p>
          <a:p>
            <a:r>
              <a:rPr lang="en-US" dirty="0"/>
              <a:t>process share Instruction Pointer?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39" y="5286761"/>
            <a:ext cx="191558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FFFFFF"/>
                </a:solidFill>
              </a:rPr>
              <a:t>Virt</a:t>
            </a:r>
            <a:r>
              <a:rPr sz="2800" dirty="0">
                <a:solidFill>
                  <a:srgbClr val="FFFFFF"/>
                </a:solidFill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(</a:t>
            </a:r>
            <a:r>
              <a:rPr sz="2800" dirty="0" err="1">
                <a:solidFill>
                  <a:srgbClr val="FFFFFF"/>
                </a:solidFill>
              </a:rPr>
              <a:t>PageDir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B</a:t>
            </a:r>
            <a:r>
              <a:rPr sz="2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28" name="Shape 328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39" y="5286761"/>
            <a:ext cx="191558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FFFFFF"/>
                </a:solidFill>
              </a:rPr>
              <a:t>Virt</a:t>
            </a:r>
            <a:r>
              <a:rPr sz="2800" dirty="0">
                <a:solidFill>
                  <a:srgbClr val="FFFFFF"/>
                </a:solidFill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(</a:t>
            </a:r>
            <a:r>
              <a:rPr sz="2800" dirty="0" err="1">
                <a:solidFill>
                  <a:srgbClr val="FFFFFF"/>
                </a:solidFill>
              </a:rPr>
              <a:t>PageDir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B</a:t>
            </a:r>
            <a:r>
              <a:rPr sz="2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57" name="Shape 35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269966" y="6401590"/>
            <a:ext cx="90297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Share code, but each </a:t>
            </a:r>
            <a:r>
              <a:rPr sz="3600" dirty="0">
                <a:solidFill>
                  <a:srgbClr val="FFFFFF"/>
                </a:solidFill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different code</a:t>
            </a:r>
            <a:r>
              <a:rPr sz="3600" dirty="0">
                <a:solidFill>
                  <a:srgbClr val="FFFFFF"/>
                </a:solidFill>
              </a:rPr>
              <a:t> at the </a:t>
            </a:r>
            <a:r>
              <a:rPr sz="3600" dirty="0">
                <a:solidFill>
                  <a:srgbClr val="E8A433"/>
                </a:solidFill>
              </a:rPr>
              <a:t>same time</a:t>
            </a:r>
            <a:r>
              <a:rPr lang="en-US" sz="3600" dirty="0">
                <a:solidFill>
                  <a:srgbClr val="E8A433"/>
                </a:solidFill>
              </a:rPr>
              <a:t> </a:t>
            </a:r>
            <a:br>
              <a:rPr lang="en-US" sz="3600" dirty="0">
                <a:solidFill>
                  <a:srgbClr val="E8A433"/>
                </a:solidFill>
              </a:rPr>
            </a:br>
            <a:endParaRPr lang="en-US" sz="3600" dirty="0">
              <a:solidFill>
                <a:srgbClr val="E8A4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391539" y="5286761"/>
            <a:ext cx="191558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FFFFFF"/>
                </a:solidFill>
              </a:rPr>
              <a:t>Virt</a:t>
            </a:r>
            <a:r>
              <a:rPr sz="2800" dirty="0">
                <a:solidFill>
                  <a:srgbClr val="FFFFFF"/>
                </a:solidFill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(</a:t>
            </a:r>
            <a:r>
              <a:rPr sz="2800" dirty="0" err="1">
                <a:solidFill>
                  <a:srgbClr val="FFFFFF"/>
                </a:solidFill>
              </a:rPr>
              <a:t>PageDir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B</a:t>
            </a:r>
            <a:r>
              <a:rPr sz="2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87" name="Shape 38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539" y="5286761"/>
            <a:ext cx="191558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FFFFFF"/>
                </a:solidFill>
              </a:rPr>
              <a:t>Virt</a:t>
            </a:r>
            <a:r>
              <a:rPr sz="2800" dirty="0">
                <a:solidFill>
                  <a:srgbClr val="FFFFFF"/>
                </a:solidFill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(</a:t>
            </a:r>
            <a:r>
              <a:rPr sz="2800" dirty="0" err="1">
                <a:solidFill>
                  <a:srgbClr val="FFFFFF"/>
                </a:solidFill>
              </a:rPr>
              <a:t>PageDir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B</a:t>
            </a:r>
            <a:r>
              <a:rPr sz="2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16" name="Shape 416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872" y="7136321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threads share stack pointer?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Reading:</a:t>
            </a:r>
          </a:p>
          <a:p>
            <a:pPr marL="877140" lvl="1" indent="-457200"/>
            <a:r>
              <a:rPr lang="en-US" dirty="0"/>
              <a:t>Chapter 26</a:t>
            </a:r>
          </a:p>
        </p:txBody>
      </p:sp>
    </p:spTree>
    <p:extLst>
      <p:ext uri="{BB962C8B-B14F-4D97-AF65-F5344CB8AC3E}">
        <p14:creationId xmlns:p14="http://schemas.microsoft.com/office/powerpoint/2010/main" val="141960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91539" y="5286761"/>
            <a:ext cx="191558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FFFFFF"/>
                </a:solidFill>
              </a:rPr>
              <a:t>Virt</a:t>
            </a:r>
            <a:r>
              <a:rPr sz="2800" dirty="0">
                <a:solidFill>
                  <a:srgbClr val="FFFFFF"/>
                </a:solidFill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(</a:t>
            </a:r>
            <a:r>
              <a:rPr sz="2800" dirty="0" err="1">
                <a:solidFill>
                  <a:srgbClr val="FFFFFF"/>
                </a:solidFill>
              </a:rPr>
              <a:t>PageDir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B</a:t>
            </a:r>
            <a:r>
              <a:rPr sz="2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47" name="Shape 44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91539" y="5286761"/>
            <a:ext cx="191558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FFFFFF"/>
                </a:solidFill>
              </a:rPr>
              <a:t>Virt</a:t>
            </a:r>
            <a:r>
              <a:rPr sz="2800" dirty="0">
                <a:solidFill>
                  <a:srgbClr val="FFFFFF"/>
                </a:solidFill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(</a:t>
            </a:r>
            <a:r>
              <a:rPr sz="2800" dirty="0" err="1">
                <a:solidFill>
                  <a:srgbClr val="FFFFFF"/>
                </a:solidFill>
              </a:rPr>
              <a:t>PageDir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B</a:t>
            </a:r>
            <a:r>
              <a:rPr sz="2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84" name="Shape 484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1172845" y="6657260"/>
            <a:ext cx="10778592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Threads </a:t>
            </a:r>
            <a:r>
              <a:rPr sz="3200" dirty="0">
                <a:solidFill>
                  <a:schemeClr val="tx1"/>
                </a:solidFill>
              </a:rPr>
              <a:t>executing</a:t>
            </a:r>
            <a:r>
              <a:rPr lang="en-US" sz="3200" dirty="0">
                <a:solidFill>
                  <a:schemeClr val="tx1"/>
                </a:solidFill>
              </a:rPr>
              <a:t> different</a:t>
            </a:r>
            <a:r>
              <a:rPr sz="3200" dirty="0">
                <a:solidFill>
                  <a:schemeClr val="tx1"/>
                </a:solidFill>
              </a:rPr>
              <a:t> functions</a:t>
            </a:r>
            <a:r>
              <a:rPr lang="en-US" sz="3200" dirty="0">
                <a:solidFill>
                  <a:schemeClr val="tx1"/>
                </a:solidFill>
              </a:rPr>
              <a:t> (or even 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different instances of the same function)</a:t>
            </a:r>
            <a:r>
              <a:rPr sz="3200" dirty="0">
                <a:solidFill>
                  <a:schemeClr val="tx1"/>
                </a:solidFill>
              </a:rPr>
              <a:t> need different stacks</a:t>
            </a:r>
            <a:r>
              <a:rPr lang="en-US" sz="3600" dirty="0">
                <a:solidFill>
                  <a:srgbClr val="FFFFFF"/>
                </a:solidFill>
              </a:rPr>
              <a:t>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Stack space is the only part of their address space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 which threads that belong to the same process </a:t>
            </a:r>
            <a:r>
              <a:rPr lang="en-US" sz="3200" i="1" dirty="0">
                <a:solidFill>
                  <a:schemeClr val="tx1"/>
                </a:solidFill>
              </a:rPr>
              <a:t>do not share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AD3-4592-4D37-8A8F-6F63BB8A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25C6-1243-413C-AE7F-7D62B64A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two or more threads (which belong to the same process):</a:t>
            </a:r>
          </a:p>
          <a:p>
            <a:pPr lvl="1"/>
            <a:r>
              <a:rPr lang="en-US" dirty="0"/>
              <a:t>Share address space (except stack)</a:t>
            </a:r>
          </a:p>
          <a:p>
            <a:pPr lvl="1"/>
            <a:r>
              <a:rPr lang="en-US" dirty="0"/>
              <a:t>Share PTBR (separate registers, but with same Page Table Base address)</a:t>
            </a:r>
          </a:p>
          <a:p>
            <a:pPr lvl="1"/>
            <a:r>
              <a:rPr lang="en-US" dirty="0"/>
              <a:t>Share code</a:t>
            </a:r>
          </a:p>
          <a:p>
            <a:pPr lvl="1"/>
            <a:r>
              <a:rPr lang="en-US" dirty="0"/>
              <a:t>Share heap</a:t>
            </a:r>
          </a:p>
          <a:p>
            <a:r>
              <a:rPr lang="en-US" dirty="0"/>
              <a:t>DO NOT share registers (IP or other registers) or stack</a:t>
            </a:r>
          </a:p>
          <a:p>
            <a:r>
              <a:rPr lang="en-US" dirty="0"/>
              <a:t>If two or more threads do not belong to the same process, </a:t>
            </a:r>
            <a:r>
              <a:rPr lang="en-US" b="1" i="1" dirty="0"/>
              <a:t>they do not share any of the above </a:t>
            </a:r>
            <a:r>
              <a:rPr lang="en-US" dirty="0"/>
              <a:t>(except that independent processes may share parts of their address spaces (on the heap), as discussed previously)</a:t>
            </a:r>
          </a:p>
        </p:txBody>
      </p:sp>
    </p:spTree>
    <p:extLst>
      <p:ext uri="{BB962C8B-B14F-4D97-AF65-F5344CB8AC3E}">
        <p14:creationId xmlns:p14="http://schemas.microsoft.com/office/powerpoint/2010/main" val="75630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350" y="2152651"/>
            <a:ext cx="12096750" cy="7410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– any data which is shared by two or more threads </a:t>
            </a:r>
            <a:r>
              <a:rPr lang="en-US" b="1" dirty="0"/>
              <a:t>MUST BE ON THE HEAP!!!!!!!!</a:t>
            </a:r>
          </a:p>
          <a:p>
            <a:pPr lvl="2"/>
            <a:r>
              <a:rPr lang="en-US" b="1" dirty="0"/>
              <a:t>BUT DO NOT SHARE STACK SPACE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pPr marL="0" indent="0">
              <a:buNone/>
            </a:pPr>
            <a:r>
              <a:rPr lang="en-US" dirty="0"/>
              <a:t>Each thread has its own </a:t>
            </a:r>
          </a:p>
          <a:p>
            <a:pPr lvl="1"/>
            <a:r>
              <a:rPr lang="en-US" dirty="0"/>
              <a:t>Thread ID (TID) </a:t>
            </a:r>
          </a:p>
          <a:p>
            <a:pPr lvl="1"/>
            <a:r>
              <a:rPr lang="en-US" dirty="0"/>
              <a:t>Set of registers, including Program counter and Stack pointer </a:t>
            </a:r>
          </a:p>
          <a:p>
            <a:pPr lvl="1"/>
            <a:r>
              <a:rPr lang="en-US" dirty="0"/>
              <a:t>Stack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56609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2600961"/>
            <a:ext cx="1137714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(like wait() for processes, but called join() for threads)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438401"/>
            <a:ext cx="11398675" cy="6819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(not at OS level)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 for operations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multiprocessors; thread library can only schedule one thread at a time, so no concurrent execution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86000"/>
            <a:ext cx="11493925" cy="7029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877140" lvl="1" indent="-457200"/>
            <a:r>
              <a:rPr lang="en-US" dirty="0"/>
              <a:t>OS provides each user-level thread with a kernel thread </a:t>
            </a:r>
          </a:p>
          <a:p>
            <a:pPr marL="877140" lvl="1" indent="-457200"/>
            <a:r>
              <a:rPr lang="en-US" dirty="0"/>
              <a:t>Each kernel thread scheduled independently, so concurrency possible (multiple application threads can run at the same time on different cores)</a:t>
            </a:r>
          </a:p>
          <a:p>
            <a:pPr marL="877140" lvl="1" indent="-457200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877140" lvl="1" indent="-457200"/>
            <a:r>
              <a:rPr lang="en-US" dirty="0"/>
              <a:t>Each kernel-level thread can run in parallel on a multiprocessor </a:t>
            </a:r>
          </a:p>
          <a:p>
            <a:pPr marL="877140" lvl="1" indent="-457200"/>
            <a:r>
              <a:rPr lang="en-US" dirty="0"/>
              <a:t>When one thread blocks, other threads from process can still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877140" lvl="1" indent="-457200"/>
            <a:r>
              <a:rPr lang="en-US" dirty="0"/>
              <a:t>Higher overhead for thread operations; system calls required </a:t>
            </a:r>
          </a:p>
          <a:p>
            <a:pPr marL="877140" lvl="1" indent="-457200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one</a:t>
            </a:r>
            <a:r>
              <a:rPr sz="6600" dirty="0">
                <a:solidFill>
                  <a:srgbClr val="FFFFFF"/>
                </a:solidFill>
              </a:rPr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37430873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3003716" y="5747284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7338285" y="33701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0091811" y="33701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675247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10428773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7412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1414062" y="311978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046612" y="325948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773784" y="573114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1590999" y="56305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0206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8243" y="2231867"/>
            <a:ext cx="9501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balance = balance + 1; balance at 0x9cd4 (virtual)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15" name="Shape 515"/>
          <p:cNvSpPr>
            <a:spLocks noGrp="1"/>
          </p:cNvSpPr>
          <p:nvPr>
            <p:ph type="body" idx="4294967295"/>
          </p:nvPr>
        </p:nvSpPr>
        <p:spPr>
          <a:xfrm>
            <a:off x="2819400" y="5346700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16" name="Shape 516"/>
          <p:cNvSpPr/>
          <p:nvPr/>
        </p:nvSpPr>
        <p:spPr>
          <a:xfrm>
            <a:off x="7395435" y="29700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0148961" y="29700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732397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10485923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1471212" y="27197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1" name="Shape 521"/>
          <p:cNvSpPr/>
          <p:nvPr/>
        </p:nvSpPr>
        <p:spPr>
          <a:xfrm>
            <a:off x="5103762" y="28594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522" name="Shape 522"/>
          <p:cNvSpPr/>
          <p:nvPr/>
        </p:nvSpPr>
        <p:spPr>
          <a:xfrm>
            <a:off x="830934" y="58771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1648149" y="5776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69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10263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Review: Easy Piece 1</a:t>
            </a:r>
          </a:p>
        </p:txBody>
      </p:sp>
      <p:sp>
        <p:nvSpPr>
          <p:cNvPr id="75" name="Shape 75"/>
          <p:cNvSpPr/>
          <p:nvPr/>
        </p:nvSpPr>
        <p:spPr>
          <a:xfrm>
            <a:off x="859564" y="4704466"/>
            <a:ext cx="28148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Virtualization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3471491" y="3220920"/>
            <a:ext cx="108843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77" name="Shape 77"/>
          <p:cNvSpPr/>
          <p:nvPr/>
        </p:nvSpPr>
        <p:spPr>
          <a:xfrm>
            <a:off x="3471491" y="6255152"/>
            <a:ext cx="18001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5721477" y="2573101"/>
            <a:ext cx="56233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Context Switch</a:t>
            </a:r>
            <a:r>
              <a:rPr lang="en-US" sz="3600" dirty="0">
                <a:solidFill>
                  <a:schemeClr val="bg2"/>
                </a:solidFill>
              </a:rPr>
              <a:t> - Dispatcher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5721477" y="3748385"/>
            <a:ext cx="22137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Schedulers</a:t>
            </a:r>
          </a:p>
        </p:txBody>
      </p:sp>
      <p:sp>
        <p:nvSpPr>
          <p:cNvPr id="80" name="Shape 80"/>
          <p:cNvSpPr/>
          <p:nvPr/>
        </p:nvSpPr>
        <p:spPr>
          <a:xfrm>
            <a:off x="6356477" y="5907385"/>
            <a:ext cx="27908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Segmentation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6394577" y="6885285"/>
            <a:ext cx="14491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Paging</a:t>
            </a:r>
          </a:p>
        </p:txBody>
      </p:sp>
      <p:sp>
        <p:nvSpPr>
          <p:cNvPr id="82" name="Shape 82"/>
          <p:cNvSpPr/>
          <p:nvPr/>
        </p:nvSpPr>
        <p:spPr>
          <a:xfrm>
            <a:off x="10429547" y="5612081"/>
            <a:ext cx="11846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TLBs</a:t>
            </a:r>
          </a:p>
        </p:txBody>
      </p:sp>
      <p:sp>
        <p:nvSpPr>
          <p:cNvPr id="83" name="Shape 83"/>
          <p:cNvSpPr/>
          <p:nvPr/>
        </p:nvSpPr>
        <p:spPr>
          <a:xfrm>
            <a:off x="10429547" y="6467847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Multilevel</a:t>
            </a:r>
          </a:p>
        </p:txBody>
      </p:sp>
      <p:sp>
        <p:nvSpPr>
          <p:cNvPr id="84" name="Shape 84"/>
          <p:cNvSpPr/>
          <p:nvPr/>
        </p:nvSpPr>
        <p:spPr>
          <a:xfrm>
            <a:off x="10429547" y="7196613"/>
            <a:ext cx="20358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Swapping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2645576" y="3849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45576" y="5373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4550576" y="2932424"/>
            <a:ext cx="1045670" cy="51902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0576" y="3694424"/>
            <a:ext cx="1043519" cy="3676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312735" y="6853196"/>
            <a:ext cx="1021286" cy="36868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 flipV="1">
            <a:off x="7972196" y="5996896"/>
            <a:ext cx="2412059" cy="11542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 flipV="1">
            <a:off x="7959417" y="6840451"/>
            <a:ext cx="2375814" cy="37876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975453" y="7280378"/>
            <a:ext cx="2399456" cy="29463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356477" y="4891385"/>
            <a:ext cx="2165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Allocation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5312735" y="6254661"/>
            <a:ext cx="1022472" cy="4715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 flipV="1">
            <a:off x="5312735" y="5444649"/>
            <a:ext cx="1027548" cy="102754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>
            <a:spLocks noGrp="1"/>
          </p:cNvSpPr>
          <p:nvPr>
            <p:ph type="body" idx="4294967295"/>
          </p:nvPr>
        </p:nvSpPr>
        <p:spPr>
          <a:xfrm>
            <a:off x="2904650" y="5131120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29" name="Shape 529"/>
          <p:cNvSpPr/>
          <p:nvPr/>
        </p:nvSpPr>
        <p:spPr>
          <a:xfrm>
            <a:off x="7395435" y="28748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0148961" y="28748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1471212" y="262448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4" name="Shape 534"/>
          <p:cNvSpPr/>
          <p:nvPr/>
        </p:nvSpPr>
        <p:spPr>
          <a:xfrm>
            <a:off x="5103762" y="276418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535" name="Shape 535"/>
          <p:cNvSpPr/>
          <p:nvPr/>
        </p:nvSpPr>
        <p:spPr>
          <a:xfrm>
            <a:off x="830934" y="632804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1648149" y="62274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469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10263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41" name="Shape 541"/>
          <p:cNvSpPr>
            <a:spLocks noGrp="1"/>
          </p:cNvSpPr>
          <p:nvPr>
            <p:ph type="body" idx="4294967295"/>
          </p:nvPr>
        </p:nvSpPr>
        <p:spPr>
          <a:xfrm>
            <a:off x="2904650" y="5100081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42" name="Shape 542"/>
          <p:cNvSpPr/>
          <p:nvPr/>
        </p:nvSpPr>
        <p:spPr>
          <a:xfrm>
            <a:off x="7395435" y="28176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0148961" y="28176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7732397" y="22506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545" name="Shape 545"/>
          <p:cNvSpPr/>
          <p:nvPr/>
        </p:nvSpPr>
        <p:spPr>
          <a:xfrm>
            <a:off x="10485923" y="22506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546" name="Shape 546"/>
          <p:cNvSpPr/>
          <p:nvPr/>
        </p:nvSpPr>
        <p:spPr>
          <a:xfrm>
            <a:off x="1471212" y="25673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7" name="Shape 547"/>
          <p:cNvSpPr/>
          <p:nvPr/>
        </p:nvSpPr>
        <p:spPr>
          <a:xfrm>
            <a:off x="5103762" y="27070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548" name="Shape 548"/>
          <p:cNvSpPr/>
          <p:nvPr/>
        </p:nvSpPr>
        <p:spPr>
          <a:xfrm>
            <a:off x="830934" y="67915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1648149" y="66909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469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10263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54" name="Shape 554"/>
          <p:cNvSpPr>
            <a:spLocks noGrp="1"/>
          </p:cNvSpPr>
          <p:nvPr>
            <p:ph type="body" idx="4294967295"/>
          </p:nvPr>
        </p:nvSpPr>
        <p:spPr>
          <a:xfrm>
            <a:off x="2881672" y="5035550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55" name="Shape 555"/>
          <p:cNvSpPr/>
          <p:nvPr/>
        </p:nvSpPr>
        <p:spPr>
          <a:xfrm>
            <a:off x="7395435" y="26652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0148961" y="26652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1471212" y="24149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103762" y="25546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830934" y="66391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1648149" y="6538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1188357" y="7746192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68" name="Shape 568"/>
          <p:cNvSpPr>
            <a:spLocks noGrp="1"/>
          </p:cNvSpPr>
          <p:nvPr>
            <p:ph type="body" idx="4294967295"/>
          </p:nvPr>
        </p:nvSpPr>
        <p:spPr>
          <a:xfrm>
            <a:off x="3095150" y="5442484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69" name="Shape 569"/>
          <p:cNvSpPr/>
          <p:nvPr/>
        </p:nvSpPr>
        <p:spPr>
          <a:xfrm>
            <a:off x="7585935" y="30653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0339461" y="30653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7922897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10676423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1661712" y="281498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294262" y="295468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1021434" y="542634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1838649" y="53257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659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10453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95" name="Shape 595"/>
          <p:cNvSpPr>
            <a:spLocks noGrp="1"/>
          </p:cNvSpPr>
          <p:nvPr>
            <p:ph type="body" idx="4294967295"/>
          </p:nvPr>
        </p:nvSpPr>
        <p:spPr>
          <a:xfrm>
            <a:off x="2904650" y="5142179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96" name="Shape 596"/>
          <p:cNvSpPr/>
          <p:nvPr/>
        </p:nvSpPr>
        <p:spPr>
          <a:xfrm>
            <a:off x="7395435" y="28557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0148961" y="28557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7732397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10485923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1471212" y="26054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1" name="Shape 601"/>
          <p:cNvSpPr/>
          <p:nvPr/>
        </p:nvSpPr>
        <p:spPr>
          <a:xfrm>
            <a:off x="5103762" y="27451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602" name="Shape 602"/>
          <p:cNvSpPr/>
          <p:nvPr/>
        </p:nvSpPr>
        <p:spPr>
          <a:xfrm>
            <a:off x="830934" y="58009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1648149" y="57003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469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10263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08" name="Shape 608"/>
          <p:cNvSpPr>
            <a:spLocks noGrp="1"/>
          </p:cNvSpPr>
          <p:nvPr>
            <p:ph type="body" idx="4294967295"/>
          </p:nvPr>
        </p:nvSpPr>
        <p:spPr>
          <a:xfrm>
            <a:off x="2904650" y="4877068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609" name="Shape 609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732397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10485923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1471212" y="24911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4" name="Shape 614"/>
          <p:cNvSpPr/>
          <p:nvPr/>
        </p:nvSpPr>
        <p:spPr>
          <a:xfrm>
            <a:off x="5103762" y="26308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615" name="Shape 615"/>
          <p:cNvSpPr/>
          <p:nvPr/>
        </p:nvSpPr>
        <p:spPr>
          <a:xfrm>
            <a:off x="830934" y="61946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616" name="Shape 616"/>
          <p:cNvSpPr/>
          <p:nvPr/>
        </p:nvSpPr>
        <p:spPr>
          <a:xfrm>
            <a:off x="1648149" y="60940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469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21" name="Shape 621"/>
          <p:cNvSpPr>
            <a:spLocks noGrp="1"/>
          </p:cNvSpPr>
          <p:nvPr>
            <p:ph type="body" idx="4294967295"/>
          </p:nvPr>
        </p:nvSpPr>
        <p:spPr>
          <a:xfrm>
            <a:off x="2904650" y="4985781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622" name="Shape 622"/>
          <p:cNvSpPr/>
          <p:nvPr/>
        </p:nvSpPr>
        <p:spPr>
          <a:xfrm>
            <a:off x="7395435" y="27605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0148961" y="27605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732397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10485923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1471212" y="251018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7" name="Shape 627"/>
          <p:cNvSpPr/>
          <p:nvPr/>
        </p:nvSpPr>
        <p:spPr>
          <a:xfrm>
            <a:off x="5103762" y="264988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628" name="Shape 628"/>
          <p:cNvSpPr/>
          <p:nvPr/>
        </p:nvSpPr>
        <p:spPr>
          <a:xfrm>
            <a:off x="830934" y="672174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1648149" y="66211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69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10263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34" name="Shape 634"/>
          <p:cNvSpPr>
            <a:spLocks noGrp="1"/>
          </p:cNvSpPr>
          <p:nvPr>
            <p:ph type="body" idx="4294967295"/>
          </p:nvPr>
        </p:nvSpPr>
        <p:spPr>
          <a:xfrm>
            <a:off x="2675872" y="5189100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635" name="Shape 635"/>
          <p:cNvSpPr/>
          <p:nvPr/>
        </p:nvSpPr>
        <p:spPr>
          <a:xfrm>
            <a:off x="7395435" y="30462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0148961" y="30462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732397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10485923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1471212" y="27959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0" name="Shape 640"/>
          <p:cNvSpPr/>
          <p:nvPr/>
        </p:nvSpPr>
        <p:spPr>
          <a:xfrm>
            <a:off x="5103762" y="29356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641" name="Shape 641"/>
          <p:cNvSpPr/>
          <p:nvPr/>
        </p:nvSpPr>
        <p:spPr>
          <a:xfrm>
            <a:off x="830934" y="70074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1648149" y="69068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7469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10263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2094101" y="7928947"/>
            <a:ext cx="9018494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chemeClr val="bg1"/>
                </a:solidFill>
              </a:rPr>
              <a:t>Final value is 2 greater than original.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chemeClr val="bg1"/>
                </a:solidFill>
              </a:rPr>
              <a:t>Desired Result</a:t>
            </a:r>
            <a:r>
              <a:rPr sz="4400" dirty="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Another schedule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50" name="Shape 650"/>
          <p:cNvSpPr>
            <a:spLocks noGrp="1"/>
          </p:cNvSpPr>
          <p:nvPr>
            <p:ph type="body" idx="4294967295"/>
          </p:nvPr>
        </p:nvSpPr>
        <p:spPr>
          <a:xfrm>
            <a:off x="3060866" y="5061761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651" name="Shape 651"/>
          <p:cNvSpPr/>
          <p:nvPr/>
        </p:nvSpPr>
        <p:spPr>
          <a:xfrm>
            <a:off x="7395435" y="26652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0148961" y="26652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1471212" y="24149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7" name="Shape 657"/>
          <p:cNvSpPr/>
          <p:nvPr/>
        </p:nvSpPr>
        <p:spPr>
          <a:xfrm>
            <a:off x="5103762" y="25546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658" name="Shape 658"/>
          <p:cNvSpPr/>
          <p:nvPr/>
        </p:nvSpPr>
        <p:spPr>
          <a:xfrm>
            <a:off x="830934" y="50262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1648149" y="49256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84658"/>
            <a:ext cx="13007294" cy="674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514820" y="9223665"/>
            <a:ext cx="997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  <a:hlinkClick r:id="rId3"/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63" name="Shape 663"/>
          <p:cNvSpPr>
            <a:spLocks noGrp="1"/>
          </p:cNvSpPr>
          <p:nvPr>
            <p:ph type="body" idx="4294967295"/>
          </p:nvPr>
        </p:nvSpPr>
        <p:spPr>
          <a:xfrm>
            <a:off x="2675872" y="5138181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664" name="Shape 664"/>
          <p:cNvSpPr/>
          <p:nvPr/>
        </p:nvSpPr>
        <p:spPr>
          <a:xfrm>
            <a:off x="7395435" y="28367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0148961" y="28367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7732397" y="22696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667" name="Shape 667"/>
          <p:cNvSpPr/>
          <p:nvPr/>
        </p:nvSpPr>
        <p:spPr>
          <a:xfrm>
            <a:off x="10485923" y="22696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668" name="Shape 668"/>
          <p:cNvSpPr/>
          <p:nvPr/>
        </p:nvSpPr>
        <p:spPr>
          <a:xfrm>
            <a:off x="7469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1471212" y="258638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0" name="Shape 670"/>
          <p:cNvSpPr/>
          <p:nvPr/>
        </p:nvSpPr>
        <p:spPr>
          <a:xfrm>
            <a:off x="5103762" y="272608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671" name="Shape 671"/>
          <p:cNvSpPr/>
          <p:nvPr/>
        </p:nvSpPr>
        <p:spPr>
          <a:xfrm>
            <a:off x="830934" y="574384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1648149" y="56432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0263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89" name="Shape 689"/>
          <p:cNvSpPr>
            <a:spLocks noGrp="1"/>
          </p:cNvSpPr>
          <p:nvPr>
            <p:ph type="body" idx="4294967295"/>
          </p:nvPr>
        </p:nvSpPr>
        <p:spPr>
          <a:xfrm>
            <a:off x="3060866" y="4734700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690" name="Shape 690"/>
          <p:cNvSpPr/>
          <p:nvPr/>
        </p:nvSpPr>
        <p:spPr>
          <a:xfrm>
            <a:off x="7395435" y="2481246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0148961" y="2481246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7732397" y="1914198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693" name="Shape 693"/>
          <p:cNvSpPr/>
          <p:nvPr/>
        </p:nvSpPr>
        <p:spPr>
          <a:xfrm>
            <a:off x="10485923" y="1914198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694" name="Shape 694"/>
          <p:cNvSpPr/>
          <p:nvPr/>
        </p:nvSpPr>
        <p:spPr>
          <a:xfrm>
            <a:off x="7469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1471212" y="2230908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6" name="Shape 696"/>
          <p:cNvSpPr/>
          <p:nvPr/>
        </p:nvSpPr>
        <p:spPr>
          <a:xfrm>
            <a:off x="5103762" y="2370608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697" name="Shape 697"/>
          <p:cNvSpPr/>
          <p:nvPr/>
        </p:nvSpPr>
        <p:spPr>
          <a:xfrm>
            <a:off x="830934" y="59852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1648149" y="5884640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0263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851395" y="7428217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3346181" y="5156200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704" name="Shape 704"/>
          <p:cNvSpPr/>
          <p:nvPr/>
        </p:nvSpPr>
        <p:spPr>
          <a:xfrm>
            <a:off x="7395435" y="26462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0148961" y="26462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7732397" y="20791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707" name="Shape 707"/>
          <p:cNvSpPr/>
          <p:nvPr/>
        </p:nvSpPr>
        <p:spPr>
          <a:xfrm>
            <a:off x="10485923" y="20791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708" name="Shape 708"/>
          <p:cNvSpPr/>
          <p:nvPr/>
        </p:nvSpPr>
        <p:spPr>
          <a:xfrm>
            <a:off x="7469172" y="292293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1471212" y="239588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0" name="Shape 710"/>
          <p:cNvSpPr/>
          <p:nvPr/>
        </p:nvSpPr>
        <p:spPr>
          <a:xfrm>
            <a:off x="5103762" y="253558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711" name="Shape 711"/>
          <p:cNvSpPr/>
          <p:nvPr/>
        </p:nvSpPr>
        <p:spPr>
          <a:xfrm>
            <a:off x="830934" y="500724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1648149" y="49066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10263172" y="29229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2830022" y="5087381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731" name="Shape 731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732397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734" name="Shape 734"/>
          <p:cNvSpPr/>
          <p:nvPr/>
        </p:nvSpPr>
        <p:spPr>
          <a:xfrm>
            <a:off x="10485923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735" name="Shape 735"/>
          <p:cNvSpPr/>
          <p:nvPr/>
        </p:nvSpPr>
        <p:spPr>
          <a:xfrm>
            <a:off x="7469172" y="30181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1471212" y="24911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7" name="Shape 737"/>
          <p:cNvSpPr/>
          <p:nvPr/>
        </p:nvSpPr>
        <p:spPr>
          <a:xfrm>
            <a:off x="5103762" y="26308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738" name="Shape 738"/>
          <p:cNvSpPr/>
          <p:nvPr/>
        </p:nvSpPr>
        <p:spPr>
          <a:xfrm>
            <a:off x="830934" y="56358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1648149" y="55352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43" name="Shape 743"/>
          <p:cNvSpPr>
            <a:spLocks noGrp="1"/>
          </p:cNvSpPr>
          <p:nvPr>
            <p:ph type="body" idx="4294967295"/>
          </p:nvPr>
        </p:nvSpPr>
        <p:spPr>
          <a:xfrm>
            <a:off x="3060866" y="4987758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744" name="Shape 744"/>
          <p:cNvSpPr/>
          <p:nvPr/>
        </p:nvSpPr>
        <p:spPr>
          <a:xfrm>
            <a:off x="7395435" y="27033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0148961" y="27033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7732397" y="21363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747" name="Shape 747"/>
          <p:cNvSpPr/>
          <p:nvPr/>
        </p:nvSpPr>
        <p:spPr>
          <a:xfrm>
            <a:off x="10485923" y="21363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748" name="Shape 748"/>
          <p:cNvSpPr/>
          <p:nvPr/>
        </p:nvSpPr>
        <p:spPr>
          <a:xfrm>
            <a:off x="7469172" y="29800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1471212" y="2453039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0" name="Shape 750"/>
          <p:cNvSpPr/>
          <p:nvPr/>
        </p:nvSpPr>
        <p:spPr>
          <a:xfrm>
            <a:off x="5103762" y="2592739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751" name="Shape 751"/>
          <p:cNvSpPr/>
          <p:nvPr/>
        </p:nvSpPr>
        <p:spPr>
          <a:xfrm>
            <a:off x="830934" y="62073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1648149" y="61067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0263172" y="29800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56" name="Shape 756"/>
          <p:cNvSpPr>
            <a:spLocks noGrp="1"/>
          </p:cNvSpPr>
          <p:nvPr>
            <p:ph type="body" idx="4294967295"/>
          </p:nvPr>
        </p:nvSpPr>
        <p:spPr>
          <a:xfrm>
            <a:off x="3060866" y="5102630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A</a:t>
            </a:r>
            <a:endParaRPr sz="3800" dirty="0">
              <a:solidFill>
                <a:srgbClr val="1497FC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395435" y="2859090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148961" y="2859090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7732397" y="2292042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760" name="Shape 760"/>
          <p:cNvSpPr/>
          <p:nvPr/>
        </p:nvSpPr>
        <p:spPr>
          <a:xfrm>
            <a:off x="10485923" y="2292042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761" name="Shape 761"/>
          <p:cNvSpPr/>
          <p:nvPr/>
        </p:nvSpPr>
        <p:spPr>
          <a:xfrm>
            <a:off x="7469172" y="3135802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1471212" y="2608752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3" name="Shape 763"/>
          <p:cNvSpPr/>
          <p:nvPr/>
        </p:nvSpPr>
        <p:spPr>
          <a:xfrm>
            <a:off x="5103762" y="2748452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764" name="Shape 764"/>
          <p:cNvSpPr/>
          <p:nvPr/>
        </p:nvSpPr>
        <p:spPr>
          <a:xfrm>
            <a:off x="830934" y="674410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1648149" y="6643484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0263172" y="3135802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69" name="Shape 769"/>
          <p:cNvSpPr>
            <a:spLocks noGrp="1"/>
          </p:cNvSpPr>
          <p:nvPr>
            <p:ph type="body" idx="4294967295"/>
          </p:nvPr>
        </p:nvSpPr>
        <p:spPr>
          <a:xfrm>
            <a:off x="2904650" y="5267467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770" name="Shape 770"/>
          <p:cNvSpPr/>
          <p:nvPr/>
        </p:nvSpPr>
        <p:spPr>
          <a:xfrm>
            <a:off x="7395435" y="2819333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0148961" y="2819333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7732397" y="2252285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773" name="Shape 773"/>
          <p:cNvSpPr/>
          <p:nvPr/>
        </p:nvSpPr>
        <p:spPr>
          <a:xfrm>
            <a:off x="10485923" y="2252285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774" name="Shape 774"/>
          <p:cNvSpPr/>
          <p:nvPr/>
        </p:nvSpPr>
        <p:spPr>
          <a:xfrm>
            <a:off x="7469172" y="3096045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1471212" y="2568995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6" name="Shape 776"/>
          <p:cNvSpPr/>
          <p:nvPr/>
        </p:nvSpPr>
        <p:spPr>
          <a:xfrm>
            <a:off x="5103762" y="2708695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777" name="Shape 777"/>
          <p:cNvSpPr/>
          <p:nvPr/>
        </p:nvSpPr>
        <p:spPr>
          <a:xfrm>
            <a:off x="830934" y="670434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1648149" y="6603727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0263172" y="3096045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993387" y="7975956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3" name="Shape 783"/>
          <p:cNvSpPr>
            <a:spLocks noGrp="1"/>
          </p:cNvSpPr>
          <p:nvPr>
            <p:ph type="body" idx="4294967295"/>
          </p:nvPr>
        </p:nvSpPr>
        <p:spPr>
          <a:xfrm>
            <a:off x="2889400" y="5079203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7732397" y="22324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787" name="Shape 787"/>
          <p:cNvSpPr/>
          <p:nvPr/>
        </p:nvSpPr>
        <p:spPr>
          <a:xfrm>
            <a:off x="10485923" y="22324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49117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0" name="Shape 790"/>
          <p:cNvSpPr/>
          <p:nvPr/>
        </p:nvSpPr>
        <p:spPr>
          <a:xfrm>
            <a:off x="5103762" y="2688817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791" name="Shape 791"/>
          <p:cNvSpPr/>
          <p:nvPr/>
        </p:nvSpPr>
        <p:spPr>
          <a:xfrm>
            <a:off x="830934" y="629077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1448608" y="7880370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97" name="Shape 797"/>
          <p:cNvSpPr>
            <a:spLocks noGrp="1"/>
          </p:cNvSpPr>
          <p:nvPr>
            <p:ph type="body" idx="4294967295"/>
          </p:nvPr>
        </p:nvSpPr>
        <p:spPr>
          <a:xfrm>
            <a:off x="2904650" y="4944369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798" name="Shape 798"/>
          <p:cNvSpPr/>
          <p:nvPr/>
        </p:nvSpPr>
        <p:spPr>
          <a:xfrm>
            <a:off x="7395435" y="2739821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10148961" y="2739821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7732397" y="2172773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801" name="Shape 801"/>
          <p:cNvSpPr/>
          <p:nvPr/>
        </p:nvSpPr>
        <p:spPr>
          <a:xfrm>
            <a:off x="10485923" y="2172773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802" name="Shape 802"/>
          <p:cNvSpPr/>
          <p:nvPr/>
        </p:nvSpPr>
        <p:spPr>
          <a:xfrm>
            <a:off x="7469172" y="3016533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803" name="Shape 803"/>
          <p:cNvSpPr/>
          <p:nvPr/>
        </p:nvSpPr>
        <p:spPr>
          <a:xfrm>
            <a:off x="1471212" y="2489483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804" name="Shape 804"/>
          <p:cNvSpPr/>
          <p:nvPr/>
        </p:nvSpPr>
        <p:spPr>
          <a:xfrm>
            <a:off x="5103762" y="2629183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805" name="Shape 805"/>
          <p:cNvSpPr/>
          <p:nvPr/>
        </p:nvSpPr>
        <p:spPr>
          <a:xfrm>
            <a:off x="830934" y="623113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806" name="Shape 806"/>
          <p:cNvSpPr/>
          <p:nvPr/>
        </p:nvSpPr>
        <p:spPr>
          <a:xfrm>
            <a:off x="1648149" y="6130515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10263172" y="3016533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0" name="Shape 810"/>
          <p:cNvSpPr>
            <a:spLocks noGrp="1"/>
          </p:cNvSpPr>
          <p:nvPr>
            <p:ph type="body" idx="4294967295"/>
          </p:nvPr>
        </p:nvSpPr>
        <p:spPr>
          <a:xfrm>
            <a:off x="2904650" y="4984125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7732397" y="2192651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814" name="Shape 814"/>
          <p:cNvSpPr/>
          <p:nvPr/>
        </p:nvSpPr>
        <p:spPr>
          <a:xfrm>
            <a:off x="10485923" y="2192651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509361"/>
            <a:ext cx="28668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7" name="Shape 817"/>
          <p:cNvSpPr/>
          <p:nvPr/>
        </p:nvSpPr>
        <p:spPr>
          <a:xfrm>
            <a:off x="5103762" y="2649061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818" name="Shape 818"/>
          <p:cNvSpPr/>
          <p:nvPr/>
        </p:nvSpPr>
        <p:spPr>
          <a:xfrm>
            <a:off x="830934" y="674631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2756-9639-4960-A9FC-3E8AE615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did clocks speeds level off?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B692-623D-413B-975E-62E4A5BC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30046" tIns="65023" rIns="130046" bIns="65023" rtlCol="0" anchor="t">
            <a:normAutofit/>
          </a:bodyPr>
          <a:lstStyle/>
          <a:p>
            <a:pPr marL="401320" indent="-401320"/>
            <a:r>
              <a:rPr lang="en-US" dirty="0"/>
              <a:t>As clock speed increases, the chip dissipates more heat (especially as circuit elements shrink in size; in 2020, 5 nm circuit elements, compared with 800 nm in 1987, and 10 </a:t>
            </a:r>
            <a:r>
              <a:rPr lang="en-US" dirty="0">
                <a:latin typeface="Symbol"/>
                <a:sym typeface="Symbol"/>
              </a:rPr>
              <a:t>m</a:t>
            </a:r>
            <a:r>
              <a:rPr lang="en-US" dirty="0"/>
              <a:t>m in 1971: 2020 elements are </a:t>
            </a:r>
            <a:r>
              <a:rPr lang="en-US" b="1" i="1" dirty="0"/>
              <a:t>2000 times smaller </a:t>
            </a:r>
            <a:r>
              <a:rPr lang="en-US" dirty="0"/>
              <a:t>than in 1971!).</a:t>
            </a:r>
            <a:endParaRPr lang="en-US" dirty="0"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marL="401320" indent="-401320"/>
            <a:r>
              <a:rPr lang="en-US" dirty="0"/>
              <a:t>Without exotic cooling (fan(s), liquid cooling, etc.), at increasing clock speeds, the chip cannot be prevented from overheating and becoming unstable.</a:t>
            </a:r>
            <a:endParaRPr lang="en-US" dirty="0"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marL="401320" indent="-401320"/>
            <a:r>
              <a:rPr lang="en-US" dirty="0"/>
              <a:t>Exotic cooling is impractical in most modern systems (Imagine having a fan in your cell phone!)</a:t>
            </a:r>
            <a:endParaRPr lang="en-US" dirty="0"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939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0" name="Shape 810"/>
          <p:cNvSpPr>
            <a:spLocks noGrp="1"/>
          </p:cNvSpPr>
          <p:nvPr>
            <p:ph type="body" idx="4294967295"/>
          </p:nvPr>
        </p:nvSpPr>
        <p:spPr>
          <a:xfrm>
            <a:off x="2904650" y="4984125"/>
            <a:ext cx="7854950" cy="19653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7732397" y="2192651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1</a:t>
            </a:r>
          </a:p>
        </p:txBody>
      </p:sp>
      <p:sp>
        <p:nvSpPr>
          <p:cNvPr id="814" name="Shape 814"/>
          <p:cNvSpPr/>
          <p:nvPr/>
        </p:nvSpPr>
        <p:spPr>
          <a:xfrm>
            <a:off x="10485923" y="2192651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Thread 2</a:t>
            </a:r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7" name="Shape 817"/>
          <p:cNvSpPr/>
          <p:nvPr/>
        </p:nvSpPr>
        <p:spPr>
          <a:xfrm>
            <a:off x="5103762" y="2649061"/>
            <a:ext cx="18845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blocks:</a:t>
            </a:r>
          </a:p>
        </p:txBody>
      </p:sp>
      <p:sp>
        <p:nvSpPr>
          <p:cNvPr id="818" name="Shape 818"/>
          <p:cNvSpPr/>
          <p:nvPr/>
        </p:nvSpPr>
        <p:spPr>
          <a:xfrm>
            <a:off x="830934" y="674631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1453642" y="7754996"/>
            <a:ext cx="918841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WRONG</a:t>
            </a:r>
            <a:r>
              <a:rPr lang="en-US" sz="3600" dirty="0">
                <a:solidFill>
                  <a:schemeClr val="bg1"/>
                </a:solidFill>
              </a:rPr>
              <a:t> Result</a:t>
            </a:r>
            <a:r>
              <a:rPr sz="3600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Final value of balance is 101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 (only 1 greater than original)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258417" y="2309882"/>
            <a:ext cx="12483547" cy="591514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</a:t>
            </a:r>
            <a:r>
              <a:rPr lang="en-US" sz="3800" b="1" dirty="0">
                <a:latin typeface="Helvetica"/>
                <a:ea typeface="Helvetica"/>
                <a:cs typeface="Helvetica"/>
                <a:sym typeface="Helvetica"/>
              </a:rPr>
              <a:t> (add 1)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			Thread 2</a:t>
            </a:r>
            <a:r>
              <a:rPr lang="en-US" sz="3800" b="1" dirty="0">
                <a:latin typeface="Helvetica"/>
                <a:ea typeface="Helvetica"/>
                <a:cs typeface="Helvetica"/>
                <a:sym typeface="Helvetica"/>
              </a:rPr>
              <a:t> (add 2)</a:t>
            </a:r>
            <a:endParaRPr sz="3800" b="1" dirty="0"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</a:t>
            </a:r>
            <a:r>
              <a:rPr lang="en-US" sz="3800" dirty="0"/>
              <a:t>$</a:t>
            </a:r>
            <a:r>
              <a:rPr sz="3800" dirty="0"/>
              <a:t>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/>
              <a:t>add </a:t>
            </a:r>
            <a:r>
              <a:rPr lang="en-US" sz="3800" dirty="0">
                <a:solidFill>
                  <a:schemeClr val="bg1"/>
                </a:solidFill>
              </a:rPr>
              <a:t>$</a:t>
            </a:r>
            <a:r>
              <a:rPr sz="3800">
                <a:solidFill>
                  <a:schemeClr val="bg1"/>
                </a:solidFill>
              </a:rPr>
              <a:t>0x</a:t>
            </a:r>
            <a:r>
              <a:rPr lang="en-US" sz="3800" dirty="0">
                <a:solidFill>
                  <a:schemeClr val="bg1"/>
                </a:solidFill>
              </a:rPr>
              <a:t>2</a:t>
            </a:r>
            <a:r>
              <a:rPr sz="3800" dirty="0">
                <a:solidFill>
                  <a:schemeClr val="bg1"/>
                </a:solidFill>
              </a:rPr>
              <a:t>, </a:t>
            </a:r>
            <a:r>
              <a:rPr sz="3800" dirty="0"/>
              <a:t>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407369" y="8740255"/>
            <a:ext cx="77777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</a:t>
            </a:r>
            <a:r>
              <a:rPr sz="3600">
                <a:solidFill>
                  <a:schemeClr val="bg1"/>
                </a:solidFill>
              </a:rPr>
              <a:t>is added</a:t>
            </a:r>
            <a:r>
              <a:rPr lang="en-US" sz="3600">
                <a:solidFill>
                  <a:schemeClr val="bg1"/>
                </a:solidFill>
              </a:rPr>
              <a:t> to shared variable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8814" y="874025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556591" y="2588178"/>
            <a:ext cx="12304644" cy="591971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556591" y="8704401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377687" y="2210490"/>
            <a:ext cx="12364278" cy="62377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426027" y="8677785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377686" y="2190612"/>
            <a:ext cx="12404035" cy="62377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3624809" y="8797054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2319" y="880731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377687" y="2309882"/>
            <a:ext cx="12344400" cy="60787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3803713" y="8737419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Non-Determinism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3" y="2600961"/>
            <a:ext cx="12085983" cy="679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can lead to </a:t>
            </a:r>
            <a:r>
              <a:rPr lang="en-US" b="1" i="1" dirty="0"/>
              <a:t>non-deterministic</a:t>
            </a:r>
            <a:r>
              <a:rPr lang="en-US" dirty="0"/>
              <a:t> results</a:t>
            </a:r>
          </a:p>
          <a:p>
            <a:pPr marL="877140" lvl="1" indent="-457200"/>
            <a:r>
              <a:rPr lang="en-US" dirty="0"/>
              <a:t>Non-deterministic result: different results even with same inputs</a:t>
            </a:r>
          </a:p>
          <a:p>
            <a:pPr marL="877140" lvl="1" indent="-457200"/>
            <a:r>
              <a:rPr lang="en-US" dirty="0"/>
              <a:t>Race conditions: access to </a:t>
            </a:r>
            <a:r>
              <a:rPr lang="en-US" b="1" i="1" dirty="0"/>
              <a:t>shared data </a:t>
            </a:r>
            <a:r>
              <a:rPr lang="en-US" dirty="0"/>
              <a:t>is the key</a:t>
            </a:r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r>
              <a:rPr lang="en-US" dirty="0"/>
              <a:t>Passing tests means little/nothing</a:t>
            </a:r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7E09-8261-4DBD-988C-9DA08A63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FFFF"/>
                </a:solidFill>
              </a:rPr>
              <a:t>Non-Determinism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91B0-2DEC-44C8-A9B8-4D98899C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multiple runs of same program:</a:t>
            </a:r>
          </a:p>
          <a:p>
            <a:r>
              <a:rPr lang="en-US" dirty="0"/>
              <a:t>Different inputs and different outputs (OK);</a:t>
            </a:r>
          </a:p>
          <a:p>
            <a:r>
              <a:rPr lang="en-US" dirty="0"/>
              <a:t>Different inputs and same output (OK);</a:t>
            </a:r>
          </a:p>
          <a:p>
            <a:r>
              <a:rPr lang="en-US" dirty="0"/>
              <a:t>Same input and same output (OK - expected);</a:t>
            </a:r>
          </a:p>
          <a:p>
            <a:r>
              <a:rPr lang="en-US" dirty="0"/>
              <a:t>Same input and different outputs (NOT OK - unexpected): This is </a:t>
            </a:r>
            <a:r>
              <a:rPr lang="en-US" b="1" i="1" dirty="0"/>
              <a:t>non-deterministic behavior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8551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748966" y="2607319"/>
            <a:ext cx="11504612" cy="15890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</a:t>
            </a:r>
            <a:r>
              <a:rPr lang="en-US" sz="3800" dirty="0"/>
              <a:t>3</a:t>
            </a:r>
            <a:r>
              <a:rPr sz="3800" dirty="0"/>
              <a:t> instructions to execute</a:t>
            </a:r>
            <a:r>
              <a:rPr lang="en-US" sz="3800" dirty="0"/>
              <a:t> as </a:t>
            </a:r>
            <a:r>
              <a:rPr lang="en-US" sz="3800" b="1" dirty="0"/>
              <a:t>an </a:t>
            </a:r>
            <a:r>
              <a:rPr lang="en-US" sz="3800" b="1" i="1" dirty="0"/>
              <a:t>uninterruptable</a:t>
            </a:r>
            <a:r>
              <a:rPr lang="en-US" sz="3800" b="1" dirty="0"/>
              <a:t> group </a:t>
            </a:r>
            <a:endParaRPr sz="3800" b="1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That is, we want them to be </a:t>
            </a:r>
            <a:r>
              <a:rPr sz="3800" b="1" i="1" dirty="0"/>
              <a:t>atomic</a:t>
            </a:r>
            <a:r>
              <a:rPr lang="en-US" sz="3800" b="1" i="1" dirty="0"/>
              <a:t> (“indivisible”)</a:t>
            </a:r>
            <a:endParaRPr sz="3800" b="1" i="1" dirty="0"/>
          </a:p>
        </p:txBody>
      </p:sp>
      <p:sp>
        <p:nvSpPr>
          <p:cNvPr id="871" name="Shape 871"/>
          <p:cNvSpPr/>
          <p:nvPr/>
        </p:nvSpPr>
        <p:spPr>
          <a:xfrm>
            <a:off x="4068698" y="4494203"/>
            <a:ext cx="3768660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</a:rPr>
              <a:t>mov 0x123,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</a:rPr>
              <a:t>add %0x1,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</a:rPr>
              <a:t>mov %eax,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8624894" y="5145168"/>
            <a:ext cx="2917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3918548" y="4495562"/>
            <a:ext cx="4263759" cy="200149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172454" y="5486340"/>
            <a:ext cx="3606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1488511" y="6866528"/>
            <a:ext cx="10025522" cy="158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More generally: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Need </a:t>
            </a:r>
            <a:r>
              <a:rPr sz="2400" b="1" i="1" dirty="0">
                <a:solidFill>
                  <a:schemeClr val="bg2"/>
                </a:solidFill>
              </a:rPr>
              <a:t>mutual exclusion </a:t>
            </a:r>
            <a:r>
              <a:rPr sz="2400" dirty="0">
                <a:solidFill>
                  <a:schemeClr val="bg2"/>
                </a:solidFill>
              </a:rPr>
              <a:t>for critical sections</a:t>
            </a:r>
          </a:p>
          <a:p>
            <a:pPr marL="571500" lvl="2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I</a:t>
            </a:r>
            <a:r>
              <a:rPr sz="2400" dirty="0">
                <a:solidFill>
                  <a:schemeClr val="bg2"/>
                </a:solidFill>
              </a:rPr>
              <a:t>f </a:t>
            </a:r>
            <a:r>
              <a:rPr lang="en-US" sz="2400" dirty="0">
                <a:solidFill>
                  <a:schemeClr val="bg2"/>
                </a:solidFill>
              </a:rPr>
              <a:t>process A</a:t>
            </a:r>
            <a:r>
              <a:rPr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is in critical section C</a:t>
            </a:r>
            <a:r>
              <a:rPr sz="2400" dirty="0">
                <a:solidFill>
                  <a:schemeClr val="bg2"/>
                </a:solidFill>
              </a:rPr>
              <a:t>, </a:t>
            </a:r>
            <a:r>
              <a:rPr lang="en-US" sz="2400" dirty="0">
                <a:solidFill>
                  <a:schemeClr val="bg2"/>
                </a:solidFill>
              </a:rPr>
              <a:t>process B </a:t>
            </a:r>
            <a:r>
              <a:rPr sz="2400" dirty="0">
                <a:solidFill>
                  <a:schemeClr val="bg2"/>
                </a:solidFill>
              </a:rPr>
              <a:t>can’t</a:t>
            </a:r>
            <a:r>
              <a:rPr lang="en-US" sz="2400" dirty="0">
                <a:solidFill>
                  <a:schemeClr val="bg2"/>
                </a:solidFill>
              </a:rPr>
              <a:t> be</a:t>
            </a: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	(okay if other processes do unrelated work, that is, work not</a:t>
            </a: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		in critical sections)</a:t>
            </a:r>
            <a:endParaRPr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/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Motivation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0287"/>
            <a:ext cx="12307957" cy="8643729"/>
          </a:xfrm>
        </p:spPr>
        <p:txBody>
          <a:bodyPr vert="horz" lIns="130046" tIns="65023" rIns="130046" bIns="65023" rtlCol="0" anchor="t"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2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Trend (starting about 2005): </a:t>
            </a:r>
            <a:r>
              <a:rPr lang="en-US" sz="3200" b="1" i="1" dirty="0"/>
              <a:t>Same speed</a:t>
            </a:r>
            <a:r>
              <a:rPr lang="en-US" sz="3200" dirty="0"/>
              <a:t>, but </a:t>
            </a:r>
            <a:r>
              <a:rPr lang="en-US" sz="3200" b="1" i="1" dirty="0"/>
              <a:t>multiple cores </a:t>
            </a:r>
            <a:endParaRPr lang="en-US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New Goal: </a:t>
            </a:r>
            <a:r>
              <a:rPr lang="en-US" sz="3200" dirty="0"/>
              <a:t>Write applications that </a:t>
            </a:r>
            <a:r>
              <a:rPr lang="en-US" sz="3200" i="1" dirty="0"/>
              <a:t>fully utilize multiple cores</a:t>
            </a:r>
            <a:endParaRPr lang="en-US" sz="3200" i="1" dirty="0"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8000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836" y="2600961"/>
            <a:ext cx="11966712" cy="666230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Goal: Provide </a:t>
            </a:r>
            <a:r>
              <a:rPr lang="en-US" altLang="en-US" sz="3413" b="1" dirty="0"/>
              <a:t>mut</a:t>
            </a:r>
            <a:r>
              <a:rPr lang="en-US" altLang="en-US" sz="3413" dirty="0"/>
              <a:t>ual </a:t>
            </a:r>
            <a:r>
              <a:rPr lang="en-US" altLang="en-US" sz="3413" b="1" dirty="0"/>
              <a:t>ex</a:t>
            </a:r>
            <a:r>
              <a:rPr lang="en-US" altLang="en-US" sz="3413" dirty="0"/>
              <a:t>clusion (</a:t>
            </a:r>
            <a:r>
              <a:rPr lang="en-US" altLang="en-US" sz="3413" b="1" dirty="0" err="1"/>
              <a:t>mutex</a:t>
            </a:r>
            <a:r>
              <a:rPr lang="en-US" altLang="en-US" sz="3413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 err="1">
                <a:latin typeface="Courier" charset="0"/>
              </a:rPr>
              <a:t>Pthread_mutex_t</a:t>
            </a:r>
            <a:r>
              <a:rPr lang="en-US" altLang="en-US" sz="2560" dirty="0">
                <a:latin typeface="Courier" charset="0"/>
              </a:rPr>
              <a:t> </a:t>
            </a:r>
            <a:r>
              <a:rPr lang="en-US" altLang="en-US" sz="2560" dirty="0" err="1">
                <a:latin typeface="Courier" charset="0"/>
              </a:rPr>
              <a:t>mylock</a:t>
            </a:r>
            <a:r>
              <a:rPr lang="en-US" altLang="en-US" sz="256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Release</a:t>
            </a:r>
            <a:endParaRPr lang="en-US" altLang="en-US" sz="3413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Pthread_mutex_unlock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166" y="2600961"/>
            <a:ext cx="1142781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(or </a:t>
            </a:r>
            <a:r>
              <a:rPr lang="en-US"/>
              <a:t>other mechanisms) </a:t>
            </a:r>
            <a:r>
              <a:rPr lang="en-US" dirty="0"/>
              <a:t>to provide 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9F25-8E5D-4021-927B-B259CC3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FFFF"/>
                </a:solidFill>
              </a:rPr>
              <a:t>CONCURRENCY: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Option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0194-5612-4D2A-A20D-2422DB13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/>
              <a:t>Option 1: </a:t>
            </a:r>
            <a:r>
              <a:rPr lang="en-US" sz="3200" dirty="0"/>
              <a:t>Build apps from many communicating </a:t>
            </a:r>
            <a:r>
              <a:rPr lang="en-US" sz="3200" b="1" dirty="0"/>
              <a:t>processes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Example: Chrome (process per tab)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Communicate via pipe() or similar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Pros?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Cons?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Cumbersome programming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High communication overheads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Expensive context switching (why expensive?)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3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CONCURRENCY: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Option</a:t>
            </a:r>
            <a:r>
              <a:rPr sz="648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476250" y="2324100"/>
            <a:ext cx="12206080" cy="52276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00" b="1" dirty="0"/>
              <a:t>Option 2: </a:t>
            </a:r>
            <a:r>
              <a:rPr sz="3900" dirty="0"/>
              <a:t>New abstraction: </a:t>
            </a:r>
            <a:r>
              <a:rPr sz="3900" b="1" dirty="0"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Threads are like processes, </a:t>
            </a:r>
            <a:r>
              <a:rPr lang="en-US" sz="3900" b="1" i="1" dirty="0"/>
              <a:t>except</a:t>
            </a:r>
            <a:r>
              <a:rPr lang="en-US" sz="3900" dirty="0"/>
              <a:t>:</a:t>
            </a:r>
            <a:br>
              <a:rPr lang="en-US" sz="3900" dirty="0"/>
            </a:br>
            <a:r>
              <a:rPr lang="en-US" sz="3900" dirty="0"/>
              <a:t>	</a:t>
            </a:r>
            <a:r>
              <a:rPr lang="en-US" sz="3900" i="1" dirty="0"/>
              <a:t>Multiple threads of </a:t>
            </a:r>
            <a:r>
              <a:rPr lang="en-US" sz="3900" b="1" i="1" dirty="0"/>
              <a:t>same </a:t>
            </a:r>
            <a:r>
              <a:rPr lang="en-US" sz="3900" i="1" dirty="0"/>
              <a:t>process </a:t>
            </a:r>
            <a:r>
              <a:rPr sz="3900" b="1" i="1" dirty="0"/>
              <a:t>share </a:t>
            </a:r>
            <a:r>
              <a:rPr lang="en-US" sz="3900" b="1" i="1" dirty="0"/>
              <a:t>an </a:t>
            </a:r>
            <a:r>
              <a:rPr sz="3900" b="1" i="1" dirty="0"/>
              <a:t>address space</a:t>
            </a:r>
            <a:endParaRPr lang="en-US" sz="3900" b="1" i="1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9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900" dirty="0"/>
              <a:t>Divide large task across several cooperative threads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00" dirty="0"/>
              <a:t>Communicate through shared address space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104" y="2600961"/>
            <a:ext cx="11257871" cy="680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Multi-threaded programs tend to be structured in 1 of 3 ways:</a:t>
            </a:r>
          </a:p>
          <a:p>
            <a:pPr lvl="1"/>
            <a:r>
              <a:rPr lang="en-US" altLang="en-US" sz="3600" b="1" dirty="0"/>
              <a:t>Producer/consumer</a:t>
            </a:r>
            <a:br>
              <a:rPr lang="en-US" altLang="en-US" sz="3600" dirty="0"/>
            </a:br>
            <a:r>
              <a:rPr lang="en-US" altLang="en-US" sz="3600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3600" b="1" dirty="0"/>
              <a:t>Pipeline</a:t>
            </a:r>
            <a:br>
              <a:rPr lang="en-US" altLang="en-US" sz="3600" dirty="0"/>
            </a:br>
            <a:r>
              <a:rPr lang="en-US" altLang="en-US" sz="3600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3600" b="1" dirty="0"/>
              <a:t>Defer work with background thread</a:t>
            </a:r>
            <a:br>
              <a:rPr lang="en-US" altLang="en-US" sz="3600" b="1" dirty="0"/>
            </a:br>
            <a:r>
              <a:rPr lang="en-US" altLang="en-US" sz="3600" dirty="0"/>
              <a:t>One thread performs non-critical work in the background (when CPU idle)</a:t>
            </a:r>
          </a:p>
          <a:p>
            <a:pPr lvl="1"/>
            <a:endParaRPr lang="en-US" altLang="en-US" sz="2844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CS537-Theme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537-Theme" id="{A3B37B17-3632-DC45-8802-8C4EDBDFA1AF}" vid="{33C7E3AB-E050-6441-A050-2D3D49AF61B4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CS537-Theme</Template>
  <TotalTime>4832</TotalTime>
  <Words>3448</Words>
  <Application>Microsoft Office PowerPoint</Application>
  <PresentationFormat>Custom</PresentationFormat>
  <Paragraphs>816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CS537-Theme</vt:lpstr>
      <vt:lpstr>Concurrency: Threads</vt:lpstr>
      <vt:lpstr>Announcements</vt:lpstr>
      <vt:lpstr>Review: Easy Piece 1</vt:lpstr>
      <vt:lpstr>Motivation for Concurrency</vt:lpstr>
      <vt:lpstr>Why did clocks speeds level off?</vt:lpstr>
      <vt:lpstr>Motivation</vt:lpstr>
      <vt:lpstr>CONCURRENCY: Option 1</vt:lpstr>
      <vt:lpstr>CONCURRENCY: Option 2</vt:lpstr>
      <vt:lpstr>Common Programming Models</vt:lpstr>
      <vt:lpstr>Shared thread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THREAD VS. Process</vt:lpstr>
      <vt:lpstr>THREAD API</vt:lpstr>
      <vt:lpstr>OS Support:  Approach 1</vt:lpstr>
      <vt:lpstr>OS Support:  Approach 2</vt:lpstr>
      <vt:lpstr>one schedule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Another schedule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Non-Determinism</vt:lpstr>
      <vt:lpstr>What do we want?</vt:lpstr>
      <vt:lpstr>Synchronization</vt:lpstr>
      <vt:lpstr>Locks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Threads</dc:title>
  <dc:creator>green, george michael</dc:creator>
  <cp:lastModifiedBy>George Green</cp:lastModifiedBy>
  <cp:revision>86</cp:revision>
  <dcterms:modified xsi:type="dcterms:W3CDTF">2023-02-21T02:55:33Z</dcterms:modified>
</cp:coreProperties>
</file>