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8"/>
  </p:notesMasterIdLst>
  <p:sldIdLst>
    <p:sldId id="374" r:id="rId2"/>
    <p:sldId id="335" r:id="rId3"/>
    <p:sldId id="336" r:id="rId4"/>
    <p:sldId id="337" r:id="rId5"/>
    <p:sldId id="328" r:id="rId6"/>
    <p:sldId id="349" r:id="rId7"/>
    <p:sldId id="330" r:id="rId8"/>
    <p:sldId id="333" r:id="rId9"/>
    <p:sldId id="334" r:id="rId10"/>
    <p:sldId id="350" r:id="rId11"/>
    <p:sldId id="351" r:id="rId12"/>
    <p:sldId id="368" r:id="rId13"/>
    <p:sldId id="369" r:id="rId14"/>
    <p:sldId id="370" r:id="rId15"/>
    <p:sldId id="375" r:id="rId16"/>
    <p:sldId id="352" r:id="rId17"/>
    <p:sldId id="353" r:id="rId18"/>
    <p:sldId id="355" r:id="rId19"/>
    <p:sldId id="356" r:id="rId20"/>
    <p:sldId id="357" r:id="rId21"/>
    <p:sldId id="358" r:id="rId22"/>
    <p:sldId id="372" r:id="rId23"/>
    <p:sldId id="359" r:id="rId24"/>
    <p:sldId id="363" r:id="rId25"/>
    <p:sldId id="364" r:id="rId26"/>
    <p:sldId id="367" r:id="rId2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6"/>
    <p:restoredTop sz="94595"/>
  </p:normalViewPr>
  <p:slideViewPr>
    <p:cSldViewPr snapToGrid="0" snapToObjects="1">
      <p:cViewPr varScale="1">
        <p:scale>
          <a:sx n="55" d="100"/>
          <a:sy n="55" d="100"/>
        </p:scale>
        <p:origin x="1286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4876800"/>
            <a:ext cx="13004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2728459"/>
            <a:ext cx="10785405" cy="209070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4946924"/>
            <a:ext cx="10785404" cy="2492587"/>
          </a:xfrm>
        </p:spPr>
        <p:txBody>
          <a:bodyPr>
            <a:normAutofit/>
          </a:bodyPr>
          <a:lstStyle>
            <a:lvl1pPr marL="0" indent="0" algn="ctr">
              <a:spcBef>
                <a:spcPts val="853"/>
              </a:spcBef>
              <a:buNone/>
              <a:defRPr sz="26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8999"/>
            <a:ext cx="13004800" cy="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502400" y="63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545089" y="4785884"/>
            <a:ext cx="9749567" cy="17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vert="horz" lIns="130046" tIns="65023" rIns="130046" bIns="65023" rtlCol="0" anchor="b" anchorCtr="0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7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26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Font typeface="Calisto MT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402" y="9040143"/>
            <a:ext cx="2314854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244" y="9040143"/>
            <a:ext cx="2691994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994" y="8160895"/>
            <a:ext cx="1079398" cy="819302"/>
          </a:xfrm>
        </p:spPr>
        <p:txBody>
          <a:bodyPr vert="horz" lIns="130046" tIns="65023" rIns="130046" bIns="65023" rtlCol="0" anchor="ctr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54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5743787"/>
            <a:ext cx="10837333" cy="1408853"/>
          </a:xfrm>
        </p:spPr>
        <p:txBody>
          <a:bodyPr vert="horz" lIns="130046" tIns="65023" rIns="130046" bIns="65023" rtlCol="0" anchor="b" anchorCtr="0">
            <a:normAutofit/>
          </a:bodyPr>
          <a:lstStyle>
            <a:lvl1pPr algn="ctr">
              <a:defRPr sz="5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Font typeface="Calisto MT" pitchFamily="18" charset="0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130046" tIns="65023" rIns="130046" bIns="65023" rtlCol="0">
            <a:normAutofit/>
          </a:bodyPr>
          <a:lstStyle>
            <a:lvl1pPr marL="0" indent="0" algn="ctr" defTabSz="1300460" rtl="0" eaLnBrk="1" latinLnBrk="0" hangingPunct="1">
              <a:spcBef>
                <a:spcPts val="2844"/>
              </a:spcBef>
              <a:buFont typeface="Calisto MT" pitchFamily="18" charset="0"/>
              <a:buNone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4" y="7171766"/>
            <a:ext cx="10837333" cy="1606475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26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8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44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16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6374"/>
            <a:ext cx="11090648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4" y="650241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1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7" y="9040143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6288017" y="4785884"/>
            <a:ext cx="9749567" cy="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4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474354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32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4876800"/>
            <a:ext cx="13004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1122249"/>
            <a:ext cx="10785405" cy="209070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6719147"/>
            <a:ext cx="10785404" cy="1969845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8999"/>
            <a:ext cx="13004800" cy="177801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699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90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599"/>
            <a:ext cx="13004800" cy="177801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6502400"/>
            <a:ext cx="130048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4226561"/>
            <a:ext cx="10785404" cy="1937173"/>
          </a:xfrm>
        </p:spPr>
        <p:txBody>
          <a:bodyPr vert="horz" lIns="130046" tIns="65023" rIns="130046" bIns="65023" rtlCol="0" anchor="b" anchorCtr="0">
            <a:noAutofit/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sz="6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6719147"/>
            <a:ext cx="10785404" cy="1988969"/>
          </a:xfrm>
        </p:spPr>
        <p:txBody>
          <a:bodyPr vert="horz" lIns="130046" tIns="65023" rIns="130046" bIns="65023" rtlCol="0">
            <a:normAutofit/>
          </a:bodyPr>
          <a:lstStyle>
            <a:lvl1pPr marL="0" indent="0" algn="ctr" defTabSz="1300460" rtl="0" eaLnBrk="1" latinLnBrk="0" hangingPunct="1">
              <a:spcBef>
                <a:spcPts val="853"/>
              </a:spcBef>
              <a:buFont typeface="Calisto MT" pitchFamily="18" charset="0"/>
              <a:buNone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56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1"/>
            <a:ext cx="5071872" cy="611180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1"/>
            <a:ext cx="5071872" cy="611180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4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2027218"/>
            <a:ext cx="13004800" cy="7726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7"/>
            <a:ext cx="5071872" cy="119210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40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8"/>
            <a:ext cx="5071872" cy="53085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7"/>
            <a:ext cx="5071872" cy="119210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40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8"/>
            <a:ext cx="5071872" cy="53085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40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686"/>
            <a:ext cx="13004800" cy="17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2059093"/>
            <a:ext cx="13004800" cy="7700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69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94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502400" y="6374"/>
            <a:ext cx="65024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88337"/>
            <a:ext cx="5635413" cy="2403870"/>
          </a:xfrm>
        </p:spPr>
        <p:txBody>
          <a:bodyPr vert="horz" lIns="130046" tIns="65023" rIns="130046" bIns="65023" rtlCol="0" anchor="b" anchorCtr="0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39"/>
            <a:ext cx="5631078" cy="8324427"/>
          </a:xfrm>
        </p:spPr>
        <p:txBody>
          <a:bodyPr>
            <a:normAutofit/>
          </a:bodyPr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9038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t" anchorCtr="0">
            <a:normAutofit/>
          </a:bodyPr>
          <a:lstStyle>
            <a:lvl1pPr mar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None/>
              <a:defRPr sz="26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7" y="9040143"/>
            <a:ext cx="2307715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245" y="9040143"/>
            <a:ext cx="269020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7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994" y="8175414"/>
            <a:ext cx="1083733" cy="819573"/>
          </a:xfrm>
        </p:spPr>
        <p:txBody>
          <a:bodyPr vert="horz" lIns="130046" tIns="65023" rIns="130046" bIns="65023" rtlCol="0" anchor="ctr">
            <a:noAutofit/>
          </a:bodyPr>
          <a:lstStyle>
            <a:lvl1pPr marL="0" algn="ctr" defTabSz="1300460" rtl="0" eaLnBrk="1" latinLnBrk="0" hangingPunct="1">
              <a:spcBef>
                <a:spcPct val="0"/>
              </a:spcBef>
              <a:defRPr sz="51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545089" y="4785884"/>
            <a:ext cx="9749567" cy="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  <a:prstGeom prst="rect">
            <a:avLst/>
          </a:prstGeom>
        </p:spPr>
        <p:txBody>
          <a:bodyPr vert="horz" lIns="130046" tIns="65023" rIns="130046" bIns="65023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600961"/>
            <a:ext cx="10785405" cy="611180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103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196F663E-5ED1-47B2-8DFB-BADDA486BF96}" type="datetimeFigureOut">
              <a:rPr lang="en-US"/>
              <a:pPr/>
              <a:t>3/7/2023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44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88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ctr" defTabSz="1300460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1878" indent="-401878" algn="l" defTabSz="1300460" rtl="0" eaLnBrk="1" latinLnBrk="0" hangingPunct="1">
        <a:spcBef>
          <a:spcPts val="2844"/>
        </a:spcBef>
        <a:buFont typeface="Calisto MT" pitchFamily="18" charset="0"/>
        <a:buChar char="•"/>
        <a:defRPr sz="3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821818" indent="-419940" algn="l" defTabSz="1300460" rtl="0" eaLnBrk="1" latinLnBrk="0" hangingPunct="1">
        <a:spcBef>
          <a:spcPts val="853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31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23696" indent="-401878" algn="l" defTabSz="1300460" rtl="0" eaLnBrk="1" latinLnBrk="0" hangingPunct="1">
        <a:spcBef>
          <a:spcPts val="853"/>
        </a:spcBef>
        <a:buFont typeface="Calisto MT" pitchFamily="18" charset="0"/>
        <a:buChar char="•"/>
        <a:defRPr sz="2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625575" indent="-401878" algn="l" defTabSz="1300460" rtl="0" eaLnBrk="1" latinLnBrk="0" hangingPunct="1">
        <a:spcBef>
          <a:spcPts val="853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6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027453" indent="-401878" algn="l" defTabSz="1300460" rtl="0" eaLnBrk="1" latinLnBrk="0" hangingPunct="1">
        <a:spcBef>
          <a:spcPts val="853"/>
        </a:spcBef>
        <a:buFont typeface="Calisto MT" pitchFamily="18" charset="0"/>
        <a:buChar char="•"/>
        <a:defRPr sz="26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Locks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Review threads and mutual exclusion for critical sections</a:t>
            </a:r>
          </a:p>
          <a:p>
            <a:pPr marL="866973" indent="-866973" algn="l"/>
            <a:r>
              <a:rPr lang="en-US" dirty="0"/>
              <a:t>How can locks be used to protect shared data structures such as </a:t>
            </a:r>
            <a:r>
              <a:rPr lang="en-US" b="1" dirty="0"/>
              <a:t>linked lists</a:t>
            </a:r>
            <a:r>
              <a:rPr lang="en-US" dirty="0"/>
              <a:t>?</a:t>
            </a:r>
          </a:p>
          <a:p>
            <a:pPr marL="866973" indent="-866973" algn="l"/>
            <a:r>
              <a:rPr lang="en-US" dirty="0"/>
              <a:t>Can locks be implemented by </a:t>
            </a:r>
            <a:r>
              <a:rPr lang="en-US" b="1" dirty="0"/>
              <a:t>disabling interrupts</a:t>
            </a:r>
            <a:r>
              <a:rPr lang="en-US" dirty="0"/>
              <a:t>?</a:t>
            </a:r>
          </a:p>
          <a:p>
            <a:pPr marL="866973" indent="-866973" algn="l"/>
            <a:r>
              <a:rPr lang="en-US" dirty="0"/>
              <a:t>Can locks be implemented with </a:t>
            </a:r>
            <a:r>
              <a:rPr lang="en-US" b="1" dirty="0"/>
              <a:t>loads and stores</a:t>
            </a:r>
            <a:r>
              <a:rPr lang="en-US" dirty="0"/>
              <a:t>?</a:t>
            </a:r>
          </a:p>
          <a:p>
            <a:pPr marL="866973" indent="-866973" algn="l"/>
            <a:r>
              <a:rPr lang="en-US" dirty="0"/>
              <a:t>Can locks be implemented with </a:t>
            </a:r>
            <a:r>
              <a:rPr lang="en-US" b="1" dirty="0"/>
              <a:t>atomic hardware instructions</a:t>
            </a:r>
            <a:r>
              <a:rPr lang="en-US" dirty="0"/>
              <a:t>?</a:t>
            </a:r>
          </a:p>
          <a:p>
            <a:pPr marL="866973" indent="-866973" algn="l"/>
            <a:r>
              <a:rPr lang="en-US" dirty="0"/>
              <a:t>Are </a:t>
            </a:r>
            <a:r>
              <a:rPr lang="en-US" b="1" dirty="0"/>
              <a:t>spinlocks</a:t>
            </a:r>
            <a:r>
              <a:rPr lang="en-US" dirty="0"/>
              <a:t> a good idea?</a:t>
            </a:r>
          </a:p>
          <a:p>
            <a:pPr marL="866973" indent="-866973" algn="l"/>
            <a:endParaRPr lang="en-US" b="1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51200" y="541867"/>
            <a:ext cx="5960533" cy="7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76">
                <a:solidFill>
                  <a:schemeClr val="tx1"/>
                </a:solidFill>
              </a:rPr>
              <a:t>UNIVERSITY of WISCONSIN-MADISON</a:t>
            </a:r>
            <a:br>
              <a:rPr lang="en-US" sz="2276">
                <a:solidFill>
                  <a:schemeClr val="tx1"/>
                </a:solidFill>
              </a:rPr>
            </a:br>
            <a:r>
              <a:rPr lang="en-US" sz="2276">
                <a:solidFill>
                  <a:schemeClr val="tx1"/>
                </a:solidFill>
              </a:rPr>
              <a:t>Computer Sciences Department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25120" y="1625601"/>
            <a:ext cx="5093547" cy="7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91" dirty="0">
                <a:solidFill>
                  <a:schemeClr val="tx1"/>
                </a:solidFill>
              </a:rPr>
              <a:t>CSE 2431</a:t>
            </a:r>
            <a:br>
              <a:rPr lang="en-US" sz="1991" dirty="0">
                <a:solidFill>
                  <a:schemeClr val="tx1"/>
                </a:solidFill>
              </a:rPr>
            </a:br>
            <a:r>
              <a:rPr lang="en-US" sz="1991" dirty="0">
                <a:solidFill>
                  <a:schemeClr val="tx1"/>
                </a:solidFill>
              </a:rPr>
              <a:t>Systems 2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144126" y="1625601"/>
            <a:ext cx="6427181" cy="7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991" dirty="0">
                <a:solidFill>
                  <a:schemeClr val="tx1"/>
                </a:solidFill>
              </a:rPr>
              <a:t>Based on slides by Andrea C. </a:t>
            </a:r>
            <a:r>
              <a:rPr lang="en-US" sz="1991" dirty="0" err="1">
                <a:solidFill>
                  <a:schemeClr val="tx1"/>
                </a:solidFill>
              </a:rPr>
              <a:t>Arpaci-Dusseau</a:t>
            </a:r>
            <a:br>
              <a:rPr lang="en-US" sz="1991" dirty="0">
                <a:solidFill>
                  <a:schemeClr val="tx1"/>
                </a:solidFill>
              </a:rPr>
            </a:br>
            <a:r>
              <a:rPr lang="en-US" sz="1991" dirty="0" err="1">
                <a:solidFill>
                  <a:schemeClr val="tx1"/>
                </a:solidFill>
              </a:rPr>
              <a:t>Remzi</a:t>
            </a:r>
            <a:r>
              <a:rPr lang="en-US" sz="1991" dirty="0">
                <a:solidFill>
                  <a:schemeClr val="tx1"/>
                </a:solidFill>
              </a:rPr>
              <a:t> H. </a:t>
            </a:r>
            <a:r>
              <a:rPr lang="en-US" sz="1991" dirty="0" err="1">
                <a:solidFill>
                  <a:schemeClr val="tx1"/>
                </a:solidFill>
              </a:rPr>
              <a:t>Arpaci-Dusseau</a:t>
            </a:r>
            <a:endParaRPr lang="en-US" sz="199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Race Condition with LOAD and STORE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402336" y="2281047"/>
            <a:ext cx="12252960" cy="6917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latin typeface="Courier" charset="0"/>
                <a:ea typeface="Courier" charset="0"/>
                <a:cs typeface="Courier" charset="0"/>
              </a:rPr>
              <a:t>*lock == 0 initially</a:t>
            </a:r>
            <a:endParaRPr sz="38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872" y="7729656"/>
            <a:ext cx="11998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OOPS! Both threads grab lock!</a:t>
            </a:r>
          </a:p>
          <a:p>
            <a:r>
              <a:rPr lang="en-US" sz="4000" dirty="0"/>
              <a:t>Problem: </a:t>
            </a:r>
            <a:r>
              <a:rPr lang="en-US" sz="4000" b="1" dirty="0"/>
              <a:t>Testing lock </a:t>
            </a:r>
            <a:r>
              <a:rPr lang="en-US" sz="4000" dirty="0"/>
              <a:t>and </a:t>
            </a:r>
            <a:r>
              <a:rPr lang="en-US" sz="4000" b="1" dirty="0"/>
              <a:t>setting lock </a:t>
            </a:r>
            <a:r>
              <a:rPr lang="en-US" sz="4000" dirty="0"/>
              <a:t>are </a:t>
            </a:r>
            <a:r>
              <a:rPr lang="en-US" sz="4000" b="1" i="1" dirty="0"/>
              <a:t>not atomic</a:t>
            </a:r>
          </a:p>
        </p:txBody>
      </p:sp>
    </p:spTree>
    <p:extLst>
      <p:ext uri="{BB962C8B-B14F-4D97-AF65-F5344CB8AC3E}">
        <p14:creationId xmlns:p14="http://schemas.microsoft.com/office/powerpoint/2010/main" val="14939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Peterson’s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66544"/>
            <a:ext cx="12765024" cy="7479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500" dirty="0"/>
              <a:t>Assume only two threads (</a:t>
            </a:r>
            <a:r>
              <a:rPr lang="en-US" altLang="en-US" sz="3500" dirty="0" err="1"/>
              <a:t>tid</a:t>
            </a:r>
            <a:r>
              <a:rPr lang="en-US" altLang="en-US" sz="3500" dirty="0"/>
              <a:t> = 0, 1) and use just loads and stores</a:t>
            </a:r>
          </a:p>
          <a:p>
            <a:pPr marL="0" indent="0">
              <a:buNone/>
            </a:pPr>
            <a:r>
              <a:rPr lang="en-US" altLang="en-US" sz="2844" dirty="0" err="1">
                <a:latin typeface="Courier" charset="0"/>
              </a:rPr>
              <a:t>int</a:t>
            </a:r>
            <a:r>
              <a:rPr lang="en-US" altLang="en-US" sz="2844" dirty="0">
                <a:latin typeface="Courier" charset="0"/>
              </a:rPr>
              <a:t> turn = 0; // shared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Boolean lock[2] = {false, false}; // also shared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Void acquire() {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	lock[</a:t>
            </a:r>
            <a:r>
              <a:rPr lang="en-US" altLang="en-US" sz="2844" dirty="0" err="1">
                <a:latin typeface="Courier" charset="0"/>
              </a:rPr>
              <a:t>tid</a:t>
            </a:r>
            <a:r>
              <a:rPr lang="en-US" altLang="en-US" sz="2844" dirty="0">
                <a:latin typeface="Courier" charset="0"/>
              </a:rPr>
              <a:t>] = true;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	turn = 1-tid;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	while (lock[1-tid] &amp;&amp; turn == 1-tid) /* wait */ ;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Void release() {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	lock[</a:t>
            </a:r>
            <a:r>
              <a:rPr lang="en-US" altLang="en-US" sz="2844" dirty="0" err="1">
                <a:latin typeface="Courier" charset="0"/>
              </a:rPr>
              <a:t>tid</a:t>
            </a:r>
            <a:r>
              <a:rPr lang="en-US" altLang="en-US" sz="2844" dirty="0">
                <a:latin typeface="Courier" charset="0"/>
              </a:rPr>
              <a:t>] = false;</a:t>
            </a:r>
          </a:p>
          <a:p>
            <a:pPr marL="0" indent="0">
              <a:buNone/>
            </a:pPr>
            <a:r>
              <a:rPr lang="en-US" altLang="en-US" sz="2844" dirty="0">
                <a:latin typeface="Courier" charset="0"/>
              </a:rPr>
              <a:t>}</a:t>
            </a:r>
            <a:endParaRPr lang="en-US" altLang="en-US" sz="2844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Cases: </a:t>
            </a:r>
            <a:br>
              <a:rPr lang="en-US" dirty="0"/>
            </a:br>
            <a:r>
              <a:rPr lang="en-US" dirty="0"/>
              <a:t>All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2600961"/>
            <a:ext cx="6620255" cy="237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Lock[0] = true;</a:t>
            </a: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1;</a:t>
            </a: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while (lock[1] &amp;&amp; turn ==1);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0896" y="195463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thread 0 wants lock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0896" y="5661099"/>
            <a:ext cx="6620255" cy="381208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Lock[0] = true;</a:t>
            </a: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1;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while (lock[1] &amp;&amp; turn ==1);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3185" y="4961358"/>
            <a:ext cx="1178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 and thread 1 both want lock (white code is spin);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01272" y="6803136"/>
            <a:ext cx="6620255" cy="2670048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Lock[1] = true;</a:t>
            </a: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0;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1272" y="8949964"/>
            <a:ext cx="65024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</a:rPr>
              <a:t>while (lock[0] &amp;&amp; turn == 0);</a:t>
            </a:r>
          </a:p>
        </p:txBody>
      </p:sp>
    </p:spTree>
    <p:extLst>
      <p:ext uri="{BB962C8B-B14F-4D97-AF65-F5344CB8AC3E}">
        <p14:creationId xmlns:p14="http://schemas.microsoft.com/office/powerpoint/2010/main" val="26556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Cases:</a:t>
            </a:r>
            <a:br>
              <a:rPr lang="en-US" dirty="0"/>
            </a:br>
            <a:r>
              <a:rPr lang="en-US" dirty="0"/>
              <a:t>All Work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489" y="2917899"/>
            <a:ext cx="6620255" cy="507395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Lock[0] = true;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1;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</a:rPr>
              <a:t>while (lock[1] &amp;&amp; turn ==1);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1489" y="2213038"/>
            <a:ext cx="115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 and thread 1 both want lock (white code is spin);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4545" y="3730752"/>
            <a:ext cx="6620255" cy="2670048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Lock[1] = true;</a:t>
            </a: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0;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4545" y="7644812"/>
            <a:ext cx="65024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bg2"/>
                </a:solidFill>
                <a:latin typeface="Courier" charset="0"/>
              </a:rPr>
              <a:t>while (lock[0] &amp;&amp; turn == 0);</a:t>
            </a:r>
          </a:p>
        </p:txBody>
      </p:sp>
    </p:spTree>
    <p:extLst>
      <p:ext uri="{BB962C8B-B14F-4D97-AF65-F5344CB8AC3E}">
        <p14:creationId xmlns:p14="http://schemas.microsoft.com/office/powerpoint/2010/main" val="206003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Cases:</a:t>
            </a:r>
            <a:br>
              <a:rPr lang="en-US" dirty="0"/>
            </a:br>
            <a:r>
              <a:rPr lang="en-US" dirty="0"/>
              <a:t>All Work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624" y="3027627"/>
            <a:ext cx="6620255" cy="672597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Lock[0] = true;</a:t>
            </a: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1;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</a:rPr>
              <a:t>while (lock[1] &amp;&amp; turn ==1);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while (lock[1] &amp;&amp; turn ==1);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624" y="2340864"/>
            <a:ext cx="777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 and thread 1 both want lock;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1000" y="4169664"/>
            <a:ext cx="6620255" cy="471830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Lock[1] = true;</a:t>
            </a: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endParaRPr lang="en-US" altLang="en-US" sz="2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" charset="0"/>
              </a:rPr>
              <a:t>turn = 0;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</a:rPr>
              <a:t>while (lock[0] &amp;&amp; turn == 0);</a:t>
            </a:r>
          </a:p>
        </p:txBody>
      </p:sp>
    </p:spTree>
    <p:extLst>
      <p:ext uri="{BB962C8B-B14F-4D97-AF65-F5344CB8AC3E}">
        <p14:creationId xmlns:p14="http://schemas.microsoft.com/office/powerpoint/2010/main" val="199763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A3AE-41DD-4B41-B955-2E133A19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Peterson’s algorithm;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2CCF-4A2F-45E0-B2B0-3881B61B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processes/threads want lock (have set their element of lock array to 1), last process/thread to set turn has to wait for lock until</a:t>
            </a:r>
          </a:p>
          <a:p>
            <a:pPr lvl="1"/>
            <a:r>
              <a:rPr lang="en-US" dirty="0"/>
              <a:t>Other thread gets lock and calls/executes release</a:t>
            </a:r>
          </a:p>
        </p:txBody>
      </p:sp>
    </p:spTree>
    <p:extLst>
      <p:ext uri="{BB962C8B-B14F-4D97-AF65-F5344CB8AC3E}">
        <p14:creationId xmlns:p14="http://schemas.microsoft.com/office/powerpoint/2010/main" val="420962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84" y="89249"/>
            <a:ext cx="12380976" cy="1824949"/>
          </a:xfrm>
        </p:spPr>
        <p:txBody>
          <a:bodyPr/>
          <a:lstStyle/>
          <a:p>
            <a:r>
              <a:rPr lang="en-US" altLang="en-US"/>
              <a:t>Peterson’s Algorithm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Intuition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4" y="2600961"/>
            <a:ext cx="11564791" cy="611180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Mutual exclusion: Enter critical section if and only if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00" dirty="0"/>
              <a:t>Other thread does not want to enter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00" dirty="0"/>
              <a:t>Other thread wants to enter, but your turn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Progress: Both threads cannot wait forever at while() loop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00" dirty="0"/>
              <a:t>Completes if other process does not want to enter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00" dirty="0"/>
              <a:t>Other process (matching turn) will eventually finish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Bounded waiting (not shown in examples)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00" dirty="0"/>
              <a:t>Each process waits at most one critical section</a:t>
            </a:r>
          </a:p>
        </p:txBody>
      </p:sp>
      <p:sp>
        <p:nvSpPr>
          <p:cNvPr id="4" name="Shape 389"/>
          <p:cNvSpPr/>
          <p:nvPr/>
        </p:nvSpPr>
        <p:spPr>
          <a:xfrm>
            <a:off x="182880" y="7322971"/>
            <a:ext cx="1252728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971817"/>
                </a:solidFill>
              </a:rPr>
              <a:t>Problem: </a:t>
            </a:r>
            <a:r>
              <a:rPr sz="3200" dirty="0">
                <a:solidFill>
                  <a:srgbClr val="971817"/>
                </a:solidFill>
              </a:rPr>
              <a:t>doesn’t work on modern hardware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971817"/>
                </a:solidFill>
              </a:rPr>
              <a:t>(cache-consistency issues)</a:t>
            </a:r>
          </a:p>
        </p:txBody>
      </p:sp>
    </p:spTree>
    <p:extLst>
      <p:ext uri="{BB962C8B-B14F-4D97-AF65-F5344CB8AC3E}">
        <p14:creationId xmlns:p14="http://schemas.microsoft.com/office/powerpoint/2010/main" val="2028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57200" y="89249"/>
            <a:ext cx="12051792" cy="1824949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xchg: atomic exchange, </a:t>
            </a:r>
            <a:br>
              <a:rPr lang="en-US" sz="4880">
                <a:solidFill>
                  <a:srgbClr val="FFFFFF"/>
                </a:solidFill>
              </a:rPr>
            </a:br>
            <a:r>
              <a:rPr sz="4880">
                <a:solidFill>
                  <a:srgbClr val="FFFFFF"/>
                </a:solidFill>
              </a:rPr>
              <a:t>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321100" y="2181352"/>
            <a:ext cx="10267651" cy="4347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800" dirty="0" err="1"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(int *addr, int </a:t>
            </a:r>
            <a:r>
              <a:rPr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;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                  </a:t>
            </a:r>
            <a:br>
              <a:rPr lang="en-US" sz="2800" dirty="0">
                <a:latin typeface="Menlo"/>
                <a:ea typeface="Menlo"/>
                <a:cs typeface="Menlo"/>
                <a:sym typeface="Menlo"/>
              </a:rPr>
            </a:br>
            <a:r>
              <a:rPr sz="2800" dirty="0">
                <a:latin typeface="Menlo"/>
                <a:ea typeface="Menlo"/>
                <a:cs typeface="Menlo"/>
                <a:sym typeface="Menlo"/>
              </a:rPr>
              <a:t>// return 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value of *</a:t>
            </a:r>
            <a:r>
              <a:rPr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              </a:t>
            </a:r>
            <a:br>
              <a:rPr lang="en-US" sz="2800" dirty="0">
                <a:latin typeface="Menlo"/>
                <a:ea typeface="Menlo"/>
                <a:cs typeface="Menlo"/>
                <a:sym typeface="Menlo"/>
              </a:rPr>
            </a:br>
            <a:r>
              <a:rPr sz="2800" dirty="0">
                <a:latin typeface="Menlo"/>
                <a:ea typeface="Menlo"/>
                <a:cs typeface="Menlo"/>
                <a:sym typeface="Menlo"/>
              </a:rPr>
              <a:t>// at the same time, store newval into 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*</a:t>
            </a:r>
            <a:r>
              <a:rPr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  </a:t>
            </a:r>
            <a:endParaRPr lang="en-US" sz="2800" dirty="0"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28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8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8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28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28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2800" dirty="0"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63497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2091863"/>
            <a:ext cx="122753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4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4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4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24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XCHG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2138787"/>
            <a:ext cx="122753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4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4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while(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(&amp;lock-&gt;flag, 1) == 1) 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4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24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//release should not be called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					//by thread/process that does not have lock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24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105" name="Shape 10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107" name="Shape 10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108" name="Shape 10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109" name="Shape 10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114" name="Shape 11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116" name="Shape 11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117" name="Shape 11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18" name="Shape 11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119" name="Shape 11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120" name="Shape 12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121" name="Shape 12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122" name="Shape 122"/>
          <p:cNvSpPr/>
          <p:nvPr/>
        </p:nvSpPr>
        <p:spPr>
          <a:xfrm>
            <a:off x="4938303" y="5445094"/>
            <a:ext cx="7092000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B)</a:t>
            </a:r>
          </a:p>
        </p:txBody>
      </p:sp>
      <p:sp>
        <p:nvSpPr>
          <p:cNvPr id="124" name="Shape 12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125" name="Shape 12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126" name="Shape 126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127" name="Shape 127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128" name="Shape 128"/>
          <p:cNvSpPr/>
          <p:nvPr/>
        </p:nvSpPr>
        <p:spPr>
          <a:xfrm>
            <a:off x="378872" y="6751539"/>
            <a:ext cx="1224705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Review: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sz="3600" dirty="0">
                <a:solidFill>
                  <a:srgbClr val="FFFFFF"/>
                </a:solidFill>
              </a:rPr>
              <a:t>Which registers store the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same/different values across threads</a:t>
            </a:r>
            <a:r>
              <a:rPr lang="en-US" sz="3600" dirty="0">
                <a:solidFill>
                  <a:srgbClr val="FFFFFF"/>
                </a:solidFill>
              </a:rPr>
              <a:t> (assume the threads belong to the same process)</a:t>
            </a:r>
            <a:r>
              <a:rPr sz="36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733582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118" y="4575008"/>
            <a:ext cx="122753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sz="3200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sz="3200" dirty="0">
              <a:solidFill>
                <a:schemeClr val="bg2"/>
              </a:solidFill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sz="3200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sz="3200" dirty="0">
                <a:solidFill>
                  <a:schemeClr val="bg2"/>
                </a:solidFill>
                <a:latin typeface="Menlo" charset="0"/>
              </a:rPr>
              <a:t>(&amp;lock-&gt;flag, ?, ?)</a:t>
            </a:r>
            <a:br>
              <a:rPr lang="en-US" sz="3200" dirty="0">
                <a:solidFill>
                  <a:schemeClr val="bg2"/>
                </a:solidFill>
                <a:latin typeface="Menlo" charset="0"/>
              </a:rPr>
            </a:br>
            <a:r>
              <a:rPr lang="en-US" sz="3200" dirty="0">
                <a:solidFill>
                  <a:schemeClr val="bg2"/>
                </a:solidFill>
                <a:latin typeface="Menlo" charset="0"/>
              </a:rPr>
              <a:t>				 == ?) 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}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void release (</a:t>
            </a:r>
            <a:r>
              <a:rPr lang="en-US" sz="3200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	lock-&gt;flag = ?;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4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118" y="4602717"/>
            <a:ext cx="122753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sz="3200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sz="3200" dirty="0">
              <a:solidFill>
                <a:schemeClr val="bg2"/>
              </a:solidFill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sz="3200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sz="3200" dirty="0">
                <a:solidFill>
                  <a:schemeClr val="bg2"/>
                </a:solidFill>
                <a:latin typeface="Menlo" charset="0"/>
              </a:rPr>
              <a:t>(&amp;lock-&gt;flag, 0, 1)</a:t>
            </a:r>
            <a:br>
              <a:rPr lang="en-US" sz="3200" dirty="0">
                <a:solidFill>
                  <a:schemeClr val="bg2"/>
                </a:solidFill>
                <a:latin typeface="Menlo" charset="0"/>
              </a:rPr>
            </a:br>
            <a:r>
              <a:rPr lang="en-US" sz="3200" dirty="0">
                <a:solidFill>
                  <a:schemeClr val="bg2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}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void release (</a:t>
            </a:r>
            <a:r>
              <a:rPr lang="en-US" sz="3200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	lock-&gt;flag = 0;    	//set lock-&gt;flag back to expected; again, 									//not be called by thread/process without 								//lock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Menlo" charset="0"/>
              </a:rPr>
              <a:t>}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Lock </a:t>
            </a:r>
            <a:r>
              <a:rPr lang="en-US" sz="6480" dirty="0">
                <a:solidFill>
                  <a:srgbClr val="FFFFFF"/>
                </a:solidFill>
              </a:rPr>
              <a:t>Implementation </a:t>
            </a:r>
            <a:r>
              <a:rPr sz="648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493776" y="2103120"/>
            <a:ext cx="11099800" cy="7388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Correctness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/>
              <a:t>Fairness</a:t>
            </a:r>
            <a:endParaRPr lang="en-US" sz="3200" b="1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Each thread waits for same amount of time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Performance</a:t>
            </a:r>
            <a:r>
              <a:rPr lang="en-US" sz="3200" dirty="0"/>
              <a:t>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is not used unnecessarily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5514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2483596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68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2" name="Shape 402"/>
          <p:cNvSpPr/>
          <p:nvPr/>
        </p:nvSpPr>
        <p:spPr>
          <a:xfrm>
            <a:off x="5023596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22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4" name="Shape 404"/>
          <p:cNvSpPr/>
          <p:nvPr/>
        </p:nvSpPr>
        <p:spPr>
          <a:xfrm>
            <a:off x="7563597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76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6" name="Shape 406"/>
          <p:cNvSpPr/>
          <p:nvPr/>
        </p:nvSpPr>
        <p:spPr>
          <a:xfrm>
            <a:off x="10103597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030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Basic Spinlocks are Unfair</a:t>
            </a:r>
          </a:p>
        </p:txBody>
      </p:sp>
      <p:sp>
        <p:nvSpPr>
          <p:cNvPr id="409" name="Shape 409"/>
          <p:cNvSpPr/>
          <p:nvPr/>
        </p:nvSpPr>
        <p:spPr>
          <a:xfrm>
            <a:off x="113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10" name="Shape 410"/>
          <p:cNvSpPr/>
          <p:nvPr/>
        </p:nvSpPr>
        <p:spPr>
          <a:xfrm>
            <a:off x="240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1152099" y="6217017"/>
            <a:ext cx="101346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15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951150" y="627608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14" name="Shape 414"/>
          <p:cNvSpPr/>
          <p:nvPr/>
        </p:nvSpPr>
        <p:spPr>
          <a:xfrm>
            <a:off x="242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094048" y="627608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416" name="Shape 416"/>
          <p:cNvSpPr/>
          <p:nvPr/>
        </p:nvSpPr>
        <p:spPr>
          <a:xfrm>
            <a:off x="369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364048" y="627608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418" name="Shape 418"/>
          <p:cNvSpPr/>
          <p:nvPr/>
        </p:nvSpPr>
        <p:spPr>
          <a:xfrm>
            <a:off x="369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96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4634048" y="627608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421" name="Shape 421"/>
          <p:cNvSpPr/>
          <p:nvPr/>
        </p:nvSpPr>
        <p:spPr>
          <a:xfrm>
            <a:off x="623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904048" y="627608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80</a:t>
            </a:r>
          </a:p>
        </p:txBody>
      </p:sp>
      <p:sp>
        <p:nvSpPr>
          <p:cNvPr id="423" name="Shape 423"/>
          <p:cNvSpPr/>
          <p:nvPr/>
        </p:nvSpPr>
        <p:spPr>
          <a:xfrm>
            <a:off x="623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50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046947" y="6276086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426" name="Shape 426"/>
          <p:cNvSpPr/>
          <p:nvPr/>
        </p:nvSpPr>
        <p:spPr>
          <a:xfrm>
            <a:off x="877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8316947" y="6276086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120</a:t>
            </a:r>
          </a:p>
        </p:txBody>
      </p:sp>
      <p:sp>
        <p:nvSpPr>
          <p:cNvPr id="428" name="Shape 428"/>
          <p:cNvSpPr/>
          <p:nvPr/>
        </p:nvSpPr>
        <p:spPr>
          <a:xfrm>
            <a:off x="877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004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9586947" y="6276086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140</a:t>
            </a:r>
          </a:p>
        </p:txBody>
      </p:sp>
      <p:sp>
        <p:nvSpPr>
          <p:cNvPr id="431" name="Shape 431"/>
          <p:cNvSpPr/>
          <p:nvPr/>
        </p:nvSpPr>
        <p:spPr>
          <a:xfrm>
            <a:off x="11312099" y="621701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0856947" y="6276086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160</a:t>
            </a:r>
          </a:p>
        </p:txBody>
      </p:sp>
      <p:sp>
        <p:nvSpPr>
          <p:cNvPr id="433" name="Shape 433"/>
          <p:cNvSpPr/>
          <p:nvPr/>
        </p:nvSpPr>
        <p:spPr>
          <a:xfrm>
            <a:off x="367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4" name="Shape 434"/>
          <p:cNvSpPr/>
          <p:nvPr/>
        </p:nvSpPr>
        <p:spPr>
          <a:xfrm>
            <a:off x="494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621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6" name="Shape 436"/>
          <p:cNvSpPr/>
          <p:nvPr/>
        </p:nvSpPr>
        <p:spPr>
          <a:xfrm>
            <a:off x="748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37" name="Shape 437"/>
          <p:cNvSpPr/>
          <p:nvPr/>
        </p:nvSpPr>
        <p:spPr>
          <a:xfrm>
            <a:off x="875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1002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39" name="Shape 439"/>
          <p:cNvSpPr/>
          <p:nvPr/>
        </p:nvSpPr>
        <p:spPr>
          <a:xfrm>
            <a:off x="818550" y="4073843"/>
            <a:ext cx="692497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0" name="Shape 440"/>
          <p:cNvSpPr/>
          <p:nvPr/>
        </p:nvSpPr>
        <p:spPr>
          <a:xfrm>
            <a:off x="1169289" y="4534346"/>
            <a:ext cx="1" cy="31619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371707" y="3494300"/>
            <a:ext cx="692497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1727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1121511" y="3494300"/>
            <a:ext cx="1061188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2185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657707" y="3494300"/>
            <a:ext cx="692497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6" name="Shape 446"/>
          <p:cNvSpPr/>
          <p:nvPr/>
        </p:nvSpPr>
        <p:spPr>
          <a:xfrm>
            <a:off x="4013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3407511" y="3494300"/>
            <a:ext cx="1061188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4471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7451706" y="3494300"/>
            <a:ext cx="692497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50" name="Shape 450"/>
          <p:cNvSpPr/>
          <p:nvPr/>
        </p:nvSpPr>
        <p:spPr>
          <a:xfrm>
            <a:off x="6807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201511" y="3494300"/>
            <a:ext cx="1061188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52" name="Shape 452"/>
          <p:cNvSpPr/>
          <p:nvPr/>
        </p:nvSpPr>
        <p:spPr>
          <a:xfrm flipH="1">
            <a:off x="7265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9483706" y="3494300"/>
            <a:ext cx="692497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54" name="Shape 454"/>
          <p:cNvSpPr/>
          <p:nvPr/>
        </p:nvSpPr>
        <p:spPr>
          <a:xfrm>
            <a:off x="8839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8233511" y="3494300"/>
            <a:ext cx="1061188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56" name="Shape 456"/>
          <p:cNvSpPr/>
          <p:nvPr/>
        </p:nvSpPr>
        <p:spPr>
          <a:xfrm flipH="1">
            <a:off x="9297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049" y="7209631"/>
            <a:ext cx="106490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 is independent of locks/unlocks</a:t>
            </a:r>
          </a:p>
          <a:p>
            <a:r>
              <a:rPr lang="en-US" dirty="0"/>
              <a:t> (so scheduler may schedule a thread which is waiting</a:t>
            </a:r>
          </a:p>
          <a:p>
            <a:r>
              <a:rPr lang="en-US" dirty="0"/>
              <a:t> on a lock, and will just spin)</a:t>
            </a:r>
          </a:p>
        </p:txBody>
      </p:sp>
    </p:spTree>
    <p:extLst>
      <p:ext uri="{BB962C8B-B14F-4D97-AF65-F5344CB8AC3E}">
        <p14:creationId xmlns:p14="http://schemas.microsoft.com/office/powerpoint/2010/main" val="19743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10" grpId="0" animBg="1"/>
      <p:bldP spid="414" grpId="0" animBg="1"/>
      <p:bldP spid="416" grpId="0" animBg="1"/>
      <p:bldP spid="418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Spinlock Performance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idx="4294967295"/>
          </p:nvPr>
        </p:nvSpPr>
        <p:spPr>
          <a:xfrm>
            <a:off x="438912" y="2198116"/>
            <a:ext cx="11099800" cy="69255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Fast when…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many CPUs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locks held a short time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advantage: avoid context switch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Slow when…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one CPU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locks held a long time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disadvantage: spinning is wasteful</a:t>
            </a:r>
          </a:p>
        </p:txBody>
      </p:sp>
    </p:spTree>
    <p:extLst>
      <p:ext uri="{BB962C8B-B14F-4D97-AF65-F5344CB8AC3E}">
        <p14:creationId xmlns:p14="http://schemas.microsoft.com/office/powerpoint/2010/main" val="66045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3697695" y="3515467"/>
            <a:ext cx="1138988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3898164" y="3238438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71817"/>
                </a:solidFill>
              </a:rPr>
              <a:t>spin</a:t>
            </a:r>
          </a:p>
        </p:txBody>
      </p:sp>
      <p:sp>
        <p:nvSpPr>
          <p:cNvPr id="611" name="Shape 611"/>
          <p:cNvSpPr/>
          <p:nvPr/>
        </p:nvSpPr>
        <p:spPr>
          <a:xfrm>
            <a:off x="2427694" y="3515467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2628164" y="3238438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613" name="Shape 613"/>
          <p:cNvSpPr/>
          <p:nvPr/>
        </p:nvSpPr>
        <p:spPr>
          <a:xfrm>
            <a:off x="4967694" y="3515467"/>
            <a:ext cx="1138988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168164" y="3238438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8A433"/>
                </a:solidFill>
              </a:rPr>
              <a:t>spin</a:t>
            </a:r>
          </a:p>
        </p:txBody>
      </p:sp>
      <p:sp>
        <p:nvSpPr>
          <p:cNvPr id="615" name="Shape 615"/>
          <p:cNvSpPr/>
          <p:nvPr/>
        </p:nvSpPr>
        <p:spPr>
          <a:xfrm>
            <a:off x="8777695" y="3515467"/>
            <a:ext cx="1138988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8978164" y="3238438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71817"/>
                </a:solidFill>
              </a:rPr>
              <a:t>spin</a:t>
            </a:r>
          </a:p>
        </p:txBody>
      </p:sp>
      <p:sp>
        <p:nvSpPr>
          <p:cNvPr id="617" name="Shape 617"/>
          <p:cNvSpPr/>
          <p:nvPr/>
        </p:nvSpPr>
        <p:spPr>
          <a:xfrm>
            <a:off x="10047695" y="3515467"/>
            <a:ext cx="1138988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0248164" y="3238438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8A433"/>
                </a:solidFill>
              </a:rPr>
              <a:t>spin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CPU Scheduler is Ignorant</a:t>
            </a:r>
            <a:r>
              <a:rPr lang="en-US" sz="6480" dirty="0">
                <a:solidFill>
                  <a:srgbClr val="FFFFFF"/>
                </a:solidFill>
              </a:rPr>
              <a:t> of locks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083733" y="3672719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21" name="Shape 621"/>
          <p:cNvSpPr/>
          <p:nvPr/>
        </p:nvSpPr>
        <p:spPr>
          <a:xfrm>
            <a:off x="2353733" y="3672719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622" name="Shape 622"/>
          <p:cNvSpPr/>
          <p:nvPr/>
        </p:nvSpPr>
        <p:spPr>
          <a:xfrm>
            <a:off x="1096197" y="5035409"/>
            <a:ext cx="101346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9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895248" y="5094478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236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038146" y="509447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627" name="Shape 627"/>
          <p:cNvSpPr/>
          <p:nvPr/>
        </p:nvSpPr>
        <p:spPr>
          <a:xfrm>
            <a:off x="363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308146" y="509447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629" name="Shape 629"/>
          <p:cNvSpPr/>
          <p:nvPr/>
        </p:nvSpPr>
        <p:spPr>
          <a:xfrm>
            <a:off x="363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490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4578146" y="509447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632" name="Shape 632"/>
          <p:cNvSpPr/>
          <p:nvPr/>
        </p:nvSpPr>
        <p:spPr>
          <a:xfrm>
            <a:off x="617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848146" y="509447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80</a:t>
            </a:r>
          </a:p>
        </p:txBody>
      </p:sp>
      <p:sp>
        <p:nvSpPr>
          <p:cNvPr id="634" name="Shape 634"/>
          <p:cNvSpPr/>
          <p:nvPr/>
        </p:nvSpPr>
        <p:spPr>
          <a:xfrm>
            <a:off x="617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744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6991045" y="5094478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37" name="Shape 637"/>
          <p:cNvSpPr/>
          <p:nvPr/>
        </p:nvSpPr>
        <p:spPr>
          <a:xfrm>
            <a:off x="871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8261045" y="5094478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120</a:t>
            </a:r>
          </a:p>
        </p:txBody>
      </p:sp>
      <p:sp>
        <p:nvSpPr>
          <p:cNvPr id="639" name="Shape 639"/>
          <p:cNvSpPr/>
          <p:nvPr/>
        </p:nvSpPr>
        <p:spPr>
          <a:xfrm>
            <a:off x="871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998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531045" y="5094478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140</a:t>
            </a:r>
          </a:p>
        </p:txBody>
      </p:sp>
      <p:sp>
        <p:nvSpPr>
          <p:cNvPr id="642" name="Shape 642"/>
          <p:cNvSpPr/>
          <p:nvPr/>
        </p:nvSpPr>
        <p:spPr>
          <a:xfrm>
            <a:off x="1125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10801045" y="5094478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160</a:t>
            </a:r>
          </a:p>
        </p:txBody>
      </p:sp>
      <p:sp>
        <p:nvSpPr>
          <p:cNvPr id="644" name="Shape 644"/>
          <p:cNvSpPr/>
          <p:nvPr/>
        </p:nvSpPr>
        <p:spPr>
          <a:xfrm>
            <a:off x="3636433" y="3672719"/>
            <a:ext cx="1286911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4893733" y="3672719"/>
            <a:ext cx="12869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6163733" y="3672719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7433733" y="3672719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8716433" y="3672719"/>
            <a:ext cx="1286911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9973733" y="3672719"/>
            <a:ext cx="12869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D</a:t>
            </a:r>
          </a:p>
        </p:txBody>
      </p:sp>
      <p:sp>
        <p:nvSpPr>
          <p:cNvPr id="650" name="Shape 650"/>
          <p:cNvSpPr/>
          <p:nvPr/>
        </p:nvSpPr>
        <p:spPr>
          <a:xfrm>
            <a:off x="1215173" y="2365808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651" name="Shape 651"/>
          <p:cNvSpPr/>
          <p:nvPr/>
        </p:nvSpPr>
        <p:spPr>
          <a:xfrm>
            <a:off x="2002387" y="3352738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5535913" y="2300753"/>
            <a:ext cx="106118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653" name="Shape 653"/>
          <p:cNvSpPr/>
          <p:nvPr/>
        </p:nvSpPr>
        <p:spPr>
          <a:xfrm>
            <a:off x="6447386" y="3352738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644796" y="2316889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655" name="Shape 655"/>
          <p:cNvSpPr/>
          <p:nvPr/>
        </p:nvSpPr>
        <p:spPr>
          <a:xfrm>
            <a:off x="7568034" y="3352738"/>
            <a:ext cx="1" cy="316192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32050" y="6110835"/>
            <a:ext cx="8925520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CPU scheduler may run </a:t>
            </a:r>
            <a:r>
              <a:rPr sz="3600" b="1" dirty="0">
                <a:solidFill>
                  <a:srgbClr val="308B16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600" dirty="0">
                <a:solidFill>
                  <a:srgbClr val="FFFFFF"/>
                </a:solidFill>
              </a:rPr>
              <a:t> instead of </a:t>
            </a:r>
            <a:r>
              <a:rPr sz="3600" b="1" dirty="0">
                <a:solidFill>
                  <a:srgbClr val="11DBE3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endParaRPr sz="36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even though </a:t>
            </a:r>
            <a:r>
              <a:rPr sz="3600" b="1" dirty="0">
                <a:solidFill>
                  <a:srgbClr val="308B16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600" dirty="0">
                <a:solidFill>
                  <a:srgbClr val="FFFFFF"/>
                </a:solidFill>
              </a:rPr>
              <a:t> is waiting for </a:t>
            </a:r>
            <a:r>
              <a:rPr sz="3600" b="1" dirty="0">
                <a:solidFill>
                  <a:srgbClr val="11DBE3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rPr lang="en-US" sz="3600" b="1" dirty="0">
                <a:solidFill>
                  <a:srgbClr val="11DBE3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3600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(B is waiting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 for lock which A has)</a:t>
            </a:r>
            <a:endParaRPr sz="3600" dirty="0">
              <a:solidFill>
                <a:schemeClr val="tx1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446"/>
          <p:cNvSpPr/>
          <p:nvPr/>
        </p:nvSpPr>
        <p:spPr>
          <a:xfrm>
            <a:off x="1510398" y="2768158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1" name="Shape 446"/>
          <p:cNvSpPr/>
          <p:nvPr/>
        </p:nvSpPr>
        <p:spPr>
          <a:xfrm>
            <a:off x="6201531" y="2737582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2" name="Shape 446"/>
          <p:cNvSpPr/>
          <p:nvPr/>
        </p:nvSpPr>
        <p:spPr>
          <a:xfrm>
            <a:off x="6921182" y="2737582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Spinlock Performance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384048" y="2292287"/>
            <a:ext cx="11099800" cy="71991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Consider yield() system call, so that thread which is waiting for lock can yield (give up) CPU when scheduled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Waste…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Without yield: O(</a:t>
            </a:r>
            <a:r>
              <a:rPr sz="3200" dirty="0">
                <a:solidFill>
                  <a:schemeClr val="tx1"/>
                </a:solidFill>
              </a:rPr>
              <a:t>threads</a:t>
            </a:r>
            <a:r>
              <a:rPr sz="3200" dirty="0"/>
              <a:t> * </a:t>
            </a:r>
            <a:r>
              <a:rPr sz="3200" b="1" dirty="0">
                <a:solidFill>
                  <a:schemeClr val="bg1"/>
                </a:solidFill>
              </a:rPr>
              <a:t>time_slice</a:t>
            </a:r>
            <a:r>
              <a:rPr sz="3200" dirty="0"/>
              <a:t>)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With yield: O(</a:t>
            </a:r>
            <a:r>
              <a:rPr sz="3200" dirty="0">
                <a:solidFill>
                  <a:schemeClr val="tx1"/>
                </a:solidFill>
              </a:rPr>
              <a:t>threads</a:t>
            </a:r>
            <a:r>
              <a:rPr sz="3200" dirty="0"/>
              <a:t> * </a:t>
            </a:r>
            <a:r>
              <a:rPr sz="3200" b="1" dirty="0">
                <a:solidFill>
                  <a:schemeClr val="accent1"/>
                </a:solidFill>
              </a:rPr>
              <a:t>context_switch</a:t>
            </a:r>
            <a:r>
              <a:rPr sz="3200" dirty="0"/>
              <a:t>)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So even with yield, </a:t>
            </a:r>
            <a:r>
              <a:rPr lang="en-US" sz="3200" dirty="0"/>
              <a:t>spinning is </a:t>
            </a:r>
            <a:r>
              <a:rPr sz="3200" dirty="0"/>
              <a:t>slow with high </a:t>
            </a:r>
            <a:r>
              <a:rPr lang="en-US" sz="3200" dirty="0"/>
              <a:t>thread </a:t>
            </a:r>
            <a:r>
              <a:rPr sz="3200" dirty="0"/>
              <a:t>contentio</a:t>
            </a:r>
            <a:r>
              <a:rPr lang="en-US" sz="3200" dirty="0"/>
              <a:t>n (that is, when many threads are contending for the lock)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Next improvement: Block and put thread on waiting queue instead of spinning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85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132" name="Shape 13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135" name="Shape 13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136" name="Shape 13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141" name="Shape 14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143" name="Shape 14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144" name="Shape 14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45" name="Shape 14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146" name="Shape 146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165" name="Shape 165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1497FC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150" name="Shape 150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151" name="Shape 151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B)</a:t>
            </a:r>
          </a:p>
        </p:txBody>
      </p:sp>
      <p:sp>
        <p:nvSpPr>
          <p:cNvPr id="153" name="Shape 153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154" name="Shape 154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155" name="Shape 155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8881F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158" name="Shape 158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159" name="Shape 159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160" name="Shape 160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161" name="Shape 161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D4595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D45954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780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Review: </a:t>
            </a:r>
            <a:r>
              <a:rPr sz="6480" dirty="0">
                <a:solidFill>
                  <a:srgbClr val="FFFFFF"/>
                </a:solidFill>
              </a:rPr>
              <a:t>What </a:t>
            </a:r>
            <a:r>
              <a:rPr lang="en-US" sz="6480" dirty="0">
                <a:solidFill>
                  <a:srgbClr val="FFFFFF"/>
                </a:solidFill>
              </a:rPr>
              <a:t>is needed for CORRECTNESS?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182880" y="2249424"/>
            <a:ext cx="12673584" cy="207499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latin typeface="Courier" charset="0"/>
                <a:ea typeface="Courier" charset="0"/>
                <a:cs typeface="Courier" charset="0"/>
              </a:rPr>
              <a:t>Balance = balance + 1;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I</a:t>
            </a:r>
            <a:r>
              <a:rPr sz="3800" dirty="0"/>
              <a:t>nstructions </a:t>
            </a:r>
            <a:r>
              <a:rPr lang="en-US" sz="3800" dirty="0"/>
              <a:t>accessing shared memory </a:t>
            </a:r>
            <a:r>
              <a:rPr lang="en-US" sz="3800" b="1" dirty="0"/>
              <a:t>must</a:t>
            </a:r>
            <a:r>
              <a:rPr sz="3800" b="1" dirty="0"/>
              <a:t> execute</a:t>
            </a:r>
            <a:r>
              <a:rPr lang="en-US" sz="3800" b="1" dirty="0"/>
              <a:t> as uninterruptable group 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Need</a:t>
            </a:r>
            <a:r>
              <a:rPr sz="3500" dirty="0"/>
              <a:t> </a:t>
            </a:r>
            <a:r>
              <a:rPr lang="en-US" sz="3500" dirty="0"/>
              <a:t>instructions </a:t>
            </a:r>
            <a:r>
              <a:rPr sz="3500" dirty="0"/>
              <a:t>to be </a:t>
            </a:r>
            <a:r>
              <a:rPr sz="3500" b="1" dirty="0"/>
              <a:t>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768660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89" y="7091691"/>
            <a:ext cx="11504420" cy="158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</a:rPr>
              <a:t>More general: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</a:rPr>
              <a:t>Need </a:t>
            </a:r>
            <a:r>
              <a:rPr sz="3800" b="1" dirty="0">
                <a:solidFill>
                  <a:schemeClr val="bg2"/>
                </a:solidFill>
              </a:rPr>
              <a:t>mutual exclusion </a:t>
            </a:r>
            <a:r>
              <a:rPr sz="3800" dirty="0">
                <a:solidFill>
                  <a:schemeClr val="bg2"/>
                </a:solidFill>
              </a:rPr>
              <a:t>for critical sections</a:t>
            </a:r>
          </a:p>
          <a:p>
            <a:pPr marL="571500" lvl="2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2"/>
                </a:solidFill>
              </a:rPr>
              <a:t>if </a:t>
            </a:r>
            <a:r>
              <a:rPr lang="en-US" sz="3800" dirty="0">
                <a:solidFill>
                  <a:schemeClr val="bg2"/>
                </a:solidFill>
              </a:rPr>
              <a:t>process/thread A</a:t>
            </a:r>
            <a:r>
              <a:rPr sz="3800" dirty="0">
                <a:solidFill>
                  <a:schemeClr val="bg2"/>
                </a:solidFill>
              </a:rPr>
              <a:t> </a:t>
            </a:r>
            <a:r>
              <a:rPr lang="en-US" sz="3800" dirty="0">
                <a:solidFill>
                  <a:schemeClr val="bg2"/>
                </a:solidFill>
              </a:rPr>
              <a:t>is in critical section C</a:t>
            </a:r>
            <a:r>
              <a:rPr sz="3800" dirty="0">
                <a:solidFill>
                  <a:schemeClr val="bg2"/>
                </a:solidFill>
              </a:rPr>
              <a:t>, </a:t>
            </a:r>
            <a:r>
              <a:rPr lang="en-US" sz="3800" dirty="0">
                <a:solidFill>
                  <a:schemeClr val="bg2"/>
                </a:solidFill>
              </a:rPr>
              <a:t>process/thread B </a:t>
            </a:r>
            <a:r>
              <a:rPr sz="3800" dirty="0">
                <a:solidFill>
                  <a:schemeClr val="bg2"/>
                </a:solidFill>
              </a:rPr>
              <a:t>can’t</a:t>
            </a:r>
            <a:r>
              <a:rPr lang="en-US" sz="3800" dirty="0">
                <a:solidFill>
                  <a:schemeClr val="bg2"/>
                </a:solidFill>
              </a:rPr>
              <a:t> be also</a:t>
            </a: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</a:rPr>
              <a:t>	(okay if other threads/processes do unrelated work (that is, not in critical section))</a:t>
            </a:r>
            <a:endParaRPr sz="3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689321" y="4957792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678379" y="6684701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4897120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/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0231" y="4873706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/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615706" y="5849066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/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066840" y="5161425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 dirty="0"/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593409" y="6584830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/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948985" y="6557805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/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38420" y="6710565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 err="1"/>
              <a:t>Test&amp;Set</a:t>
            </a:r>
            <a:endParaRPr lang="en-US" altLang="en-US" sz="5120" dirty="0"/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702869" y="7355519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/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Lock </a:t>
            </a:r>
            <a:r>
              <a:rPr lang="en-US" sz="6480" dirty="0">
                <a:solidFill>
                  <a:srgbClr val="FFFFFF"/>
                </a:solidFill>
              </a:rPr>
              <a:t>Implementation </a:t>
            </a:r>
            <a:r>
              <a:rPr sz="648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493776" y="2103120"/>
            <a:ext cx="11099800" cy="7388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Correctness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(at most)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Fairness</a:t>
            </a:r>
            <a:endParaRPr lang="en-US" sz="32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Each thread waits for (roughly) same amount of time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Performance</a:t>
            </a:r>
            <a:r>
              <a:rPr lang="en-US" sz="3200" dirty="0"/>
              <a:t>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is not used unnecessarily (e.g., spinning)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529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984" y="2340865"/>
            <a:ext cx="11237992" cy="7132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 (this means: no other instructions can be executed after the atomic operation begins and before it ends)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314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IDEA: 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between interrupts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acquire(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  <a:br>
              <a:rPr lang="en-US" altLang="en-US" sz="2844" dirty="0">
                <a:latin typeface="Courier" charset="0"/>
              </a:rPr>
            </a:b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disableInterrupts</a:t>
            </a:r>
            <a:r>
              <a:rPr lang="en-US" altLang="en-US" sz="2844" dirty="0">
                <a:latin typeface="Courier" charset="0"/>
              </a:rPr>
              <a:t>();</a:t>
            </a:r>
            <a:br>
              <a:rPr lang="en-US" altLang="en-US" sz="2844" dirty="0">
                <a:latin typeface="Courier" charset="0"/>
              </a:rPr>
            </a:b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>
                <a:latin typeface="Courier" charset="0"/>
              </a:rPr>
              <a:t>Void release(</a:t>
            </a:r>
            <a:r>
              <a:rPr lang="en-US" altLang="en-US" sz="2844" dirty="0" err="1">
                <a:latin typeface="Courier" charset="0"/>
              </a:rPr>
              <a:t>lockT</a:t>
            </a:r>
            <a:r>
              <a:rPr lang="en-US" altLang="en-US" sz="2844" dirty="0">
                <a:latin typeface="Courier" charset="0"/>
              </a:rPr>
              <a:t> *l) {</a:t>
            </a:r>
            <a:br>
              <a:rPr lang="en-US" altLang="en-US" sz="2844" dirty="0">
                <a:latin typeface="Courier" charset="0"/>
              </a:rPr>
            </a:br>
            <a:r>
              <a:rPr lang="en-US" altLang="en-US" sz="2844" dirty="0">
                <a:latin typeface="Courier" charset="0"/>
              </a:rPr>
              <a:t>	</a:t>
            </a:r>
            <a:r>
              <a:rPr lang="en-US" altLang="en-US" sz="2844" dirty="0" err="1">
                <a:latin typeface="Courier" charset="0"/>
              </a:rPr>
              <a:t>enableInterrupts</a:t>
            </a:r>
            <a:r>
              <a:rPr lang="en-US" altLang="en-US" sz="2844" dirty="0">
                <a:latin typeface="Courier" charset="0"/>
              </a:rPr>
              <a:t>();</a:t>
            </a:r>
            <a:br>
              <a:rPr lang="en-US" altLang="en-US" sz="2844" dirty="0">
                <a:latin typeface="Courier" charset="0"/>
              </a:rPr>
            </a:br>
            <a:r>
              <a:rPr lang="en-US" altLang="en-US" sz="2844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  <p:sp>
        <p:nvSpPr>
          <p:cNvPr id="2" name="TextBox 1"/>
          <p:cNvSpPr txBox="1"/>
          <p:nvPr/>
        </p:nvSpPr>
        <p:spPr>
          <a:xfrm>
            <a:off x="1108570" y="7712117"/>
            <a:ext cx="96808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Only works on uniprocessors</a:t>
            </a:r>
          </a:p>
          <a:p>
            <a:pPr algn="l"/>
            <a:r>
              <a:rPr lang="en-US" sz="3200" dirty="0"/>
              <a:t>Process can keep control of CPU for arbitrary time</a:t>
            </a:r>
          </a:p>
          <a:p>
            <a:pPr algn="l"/>
            <a:r>
              <a:rPr lang="en-US" sz="3200" dirty="0"/>
              <a:t>Cannot perform other necessary work (if no interrupts)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3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174" y="2146852"/>
            <a:ext cx="12448562" cy="7354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</a:t>
            </a:r>
            <a:r>
              <a:rPr lang="en-US" altLang="en-US" sz="3413" b="1" dirty="0"/>
              <a:t>shared</a:t>
            </a:r>
            <a:r>
              <a:rPr lang="en-US" altLang="en-US" sz="3413" dirty="0"/>
              <a:t>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(*lock)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release(Boolean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 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213403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CS537-Theme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537-Theme" id="{A3B37B17-3632-DC45-8802-8C4EDBDFA1AF}" vid="{33C7E3AB-E050-6441-A050-2D3D49AF61B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CS537-Theme</Template>
  <TotalTime>8538</TotalTime>
  <Words>1962</Words>
  <Application>Microsoft Office PowerPoint</Application>
  <PresentationFormat>Custom</PresentationFormat>
  <Paragraphs>348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CS537-Theme</vt:lpstr>
      <vt:lpstr>Concurrency: Locks</vt:lpstr>
      <vt:lpstr>PowerPoint Presentation</vt:lpstr>
      <vt:lpstr>PowerPoint Presentation</vt:lpstr>
      <vt:lpstr>Review: What is needed for CORRECTNESS?</vt:lpstr>
      <vt:lpstr>Implementing Synchronization</vt:lpstr>
      <vt:lpstr>Lock Implementation Goals</vt:lpstr>
      <vt:lpstr>Implementing Synchronization</vt:lpstr>
      <vt:lpstr>Implementing Locks: W/ Interrupts</vt:lpstr>
      <vt:lpstr>Implementing LOCKS: w/ Load+Store</vt:lpstr>
      <vt:lpstr>Race Condition with LOAD and STORE</vt:lpstr>
      <vt:lpstr>Peterson’s Algorithm</vt:lpstr>
      <vt:lpstr>Different Cases:  All work</vt:lpstr>
      <vt:lpstr>Different Cases: All Work</vt:lpstr>
      <vt:lpstr>Different Cases: All Work</vt:lpstr>
      <vt:lpstr>Peterson’s algorithm; summary</vt:lpstr>
      <vt:lpstr>Peterson’s Algorithm: Intuition</vt:lpstr>
      <vt:lpstr>xchg: atomic exchange,  or test-and-set</vt:lpstr>
      <vt:lpstr>LOCK Implementation with XCHG</vt:lpstr>
      <vt:lpstr>XCHG Implementation</vt:lpstr>
      <vt:lpstr>Other Atomic HW Instructions</vt:lpstr>
      <vt:lpstr>Other Atomic HW Instructions</vt:lpstr>
      <vt:lpstr>Lock Implementation Goals</vt:lpstr>
      <vt:lpstr>Basic Spinlocks are Unfair</vt:lpstr>
      <vt:lpstr>Spinlock Performance</vt:lpstr>
      <vt:lpstr>CPU Scheduler is Ignorant of locks</vt:lpstr>
      <vt:lpstr>Spinlock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dc:creator>green, george michael</dc:creator>
  <cp:lastModifiedBy>George Green</cp:lastModifiedBy>
  <cp:revision>73</cp:revision>
  <dcterms:modified xsi:type="dcterms:W3CDTF">2023-03-07T20:02:34Z</dcterms:modified>
</cp:coreProperties>
</file>