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77" r:id="rId6"/>
    <p:sldId id="273" r:id="rId7"/>
    <p:sldId id="279" r:id="rId8"/>
    <p:sldId id="274" r:id="rId9"/>
    <p:sldId id="276" r:id="rId10"/>
    <p:sldId id="270" r:id="rId11"/>
    <p:sldId id="272" r:id="rId1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Marker Fel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Marker Fel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Marker Fel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Marker Fel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Marker Fel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2"/>
        </a:solidFill>
        <a:latin typeface="Marker Fel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2"/>
        </a:solidFill>
        <a:latin typeface="Marker Fel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2"/>
        </a:solidFill>
        <a:latin typeface="Marker Fel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2"/>
        </a:solidFill>
        <a:latin typeface="Marker Fel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64F74-F818-D748-FA2C-BBEF6CB504E8}" v="22" dt="2023-01-10T02:39:15.383"/>
    <p1510:client id="{83331DA1-7A3B-40F9-9926-B9A257CBD8FA}" v="2" dt="2022-01-10T03:50:21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595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halkboard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halkboard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halkboard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halkboard" charset="0"/>
              </a:defRPr>
            </a:lvl1pPr>
          </a:lstStyle>
          <a:p>
            <a:fld id="{302228AB-7B77-E643-B591-50C5201E5C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88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1588D-0F5B-4A7F-834E-7F0F539D5CE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B1931-78EF-4F12-8F91-E8785F9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0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B1931-78EF-4F12-8F91-E8785F9DD2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4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94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427-DF30-9849-B4D6-07CA059A5E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90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427-DF30-9849-B4D6-07CA059A5E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632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427-DF30-9849-B4D6-07CA059A5EC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2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427-DF30-9849-B4D6-07CA059A5E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189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427-DF30-9849-B4D6-07CA059A5E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11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427-DF30-9849-B4D6-07CA059A5E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760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67B3-6626-0448-981C-E65C155C49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945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B93F-15FA-2240-BCFB-4A19EF163A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4EDBE-CF1A-4D44-956A-84981FD198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37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B172D-7630-E94E-BAB9-8644EA6209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65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668-1961-0C49-91AF-53448F9C68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9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ECCF-E9C7-AE44-ACEE-B1E9FEA56A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9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4261-D37C-9A44-8A21-3BBCA202C2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4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0431-98AA-174E-8473-AE3BD8ED02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47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3247-84A6-1A48-BA4B-296CA79648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06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59E2-0C43-484A-89C0-13E98B2448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4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E1427-DF30-9849-B4D6-07CA059A5E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71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7147"/>
            <a:ext cx="7772400" cy="1143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6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Introduction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21614"/>
            <a:ext cx="8458200" cy="3200400"/>
          </a:xfrm>
        </p:spPr>
        <p:txBody>
          <a:bodyPr>
            <a:normAutofit/>
          </a:bodyPr>
          <a:lstStyle/>
          <a:p>
            <a:pPr marL="609600" indent="-609600" algn="l" eaLnBrk="1" hangingPunct="1"/>
            <a:r>
              <a:rPr lang="en-US" altLang="en-US" sz="2400" b="1" dirty="0">
                <a:effectLst/>
                <a:ea typeface="ＭＳ Ｐゴシック" charset="-128"/>
              </a:rPr>
              <a:t>Questions answered in this lecture:</a:t>
            </a:r>
          </a:p>
          <a:p>
            <a:pPr marL="990600" lvl="1" indent="-533400" algn="l" eaLnBrk="1" hangingPunct="1"/>
            <a:r>
              <a:rPr lang="en-US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What will you study in this course?</a:t>
            </a:r>
          </a:p>
          <a:p>
            <a:pPr marL="990600" lvl="1" indent="-533400" algn="l" eaLnBrk="1" hangingPunct="1"/>
            <a:r>
              <a:rPr lang="en-US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What is an OS and why do we want one?</a:t>
            </a:r>
          </a:p>
          <a:p>
            <a:pPr marL="990600" lvl="1" indent="-533400" algn="l" eaLnBrk="1" hangingPunct="1"/>
            <a:r>
              <a:rPr lang="en-US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Why study operating systems?</a:t>
            </a:r>
          </a:p>
          <a:p>
            <a:pPr marL="990600" lvl="1" indent="-533400" algn="l" eaLnBrk="1" hangingPunct="1"/>
            <a:endParaRPr lang="en-US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  <a:p>
            <a:pPr marL="533400" indent="-533400" algn="l" eaLnBrk="1" hangingPunct="1"/>
            <a:endParaRPr lang="en-US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  <a:p>
            <a:pPr marL="609600" indent="-609600" algn="l" eaLnBrk="1" hangingPunct="1"/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86000" y="381000"/>
            <a:ext cx="4191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</a:rPr>
              <a:t>Ohio State University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</a:rPr>
              <a:t>Computer Science and Engineering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28600" y="1143000"/>
            <a:ext cx="3581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</a:rPr>
              <a:t>CSE 2431</a:t>
            </a:r>
            <a:br>
              <a:rPr lang="en-US" sz="1400" dirty="0">
                <a:solidFill>
                  <a:schemeClr val="tx1"/>
                </a:solidFill>
                <a:latin typeface="+mn-lt"/>
                <a:ea typeface="+mn-ea"/>
              </a:rPr>
            </a:b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</a:rPr>
              <a:t>Introduction to Operating Systems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257800" y="1143000"/>
            <a:ext cx="3581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</a:rPr>
              <a:t>Michael Green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Advanced Topics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Current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Multiprocessors (we will only discuss these in some limited ways)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Networked and distributed systems (covered in graduate OS course)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Virtual machines (covered in other advanced courses)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Why study Operating Systems?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058150" cy="4297363"/>
          </a:xfrm>
        </p:spPr>
        <p:txBody>
          <a:bodyPr>
            <a:normAutofit/>
          </a:bodyPr>
          <a:lstStyle/>
          <a:p>
            <a:pPr eaLnBrk="1" hangingPunct="1">
              <a:buFont typeface="Calisto MT" charset="0"/>
              <a:buNone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Build, modify, or administer an operating system</a:t>
            </a:r>
          </a:p>
          <a:p>
            <a:pPr eaLnBrk="1" hangingPunct="1">
              <a:buFont typeface="Calisto MT" charset="0"/>
              <a:buNone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Understand system performance</a:t>
            </a:r>
          </a:p>
          <a:p>
            <a:pPr lvl="1"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Behavior of OS impacts entire machine</a:t>
            </a:r>
          </a:p>
          <a:p>
            <a:pPr lvl="1"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Tune workload performance</a:t>
            </a:r>
          </a:p>
          <a:p>
            <a:pPr lvl="1"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Apply knowledge across many layers</a:t>
            </a:r>
          </a:p>
          <a:p>
            <a:pPr lvl="2" eaLnBrk="1" hangingPunct="1"/>
            <a:r>
              <a:rPr lang="en-US" altLang="en-US" sz="18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Computer architecture, programming languages, data structures and algorithms, and performance modeling</a:t>
            </a:r>
          </a:p>
          <a:p>
            <a:pPr eaLnBrk="1" hangingPunct="1">
              <a:buFont typeface="Calisto MT" charset="0"/>
              <a:buNone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Fun and challenging to understand large, complex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1430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What is an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105400"/>
            <a:ext cx="8839200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SzPct val="90000"/>
              <a:buNone/>
            </a:pPr>
            <a:r>
              <a:rPr lang="en-US" altLang="en-US" dirty="0">
                <a:effectLst/>
                <a:ea typeface="ＭＳ Ｐゴシック"/>
              </a:rPr>
              <a:t>Operating System (OS</a:t>
            </a:r>
            <a:r>
              <a:rPr lang="en-US" altLang="en-US" dirty="0">
                <a:ea typeface="ＭＳ Ｐゴシック"/>
              </a:rPr>
              <a:t>) (widely accepted definition):</a:t>
            </a:r>
            <a:br>
              <a:rPr lang="en-US" altLang="en-US" dirty="0">
                <a:effectLst/>
                <a:ea typeface="ＭＳ Ｐゴシック" charset="-128"/>
              </a:rPr>
            </a:br>
            <a:r>
              <a:rPr lang="en-US" altLang="en-US" dirty="0">
                <a:effectLst/>
                <a:ea typeface="ＭＳ Ｐゴシック"/>
              </a:rPr>
              <a:t>Software that converts hardware into a useful form for applications: Make sure the system operates correctly and efficiently in an easy to use manner.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81000" y="1524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1pPr>
            <a:lvl2pPr marL="37931725" indent="-37474525"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2pPr>
            <a:lvl3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3pPr>
            <a:lvl4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4pPr>
            <a:lvl5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>
                <a:solidFill>
                  <a:schemeClr val="tx1"/>
                </a:solidFill>
                <a:latin typeface="Calisto MT" charset="0"/>
              </a:rPr>
              <a:t>Not easy to define precisely…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>
              <a:solidFill>
                <a:schemeClr val="tx1"/>
              </a:solidFill>
              <a:latin typeface="Calisto MT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667000" y="2286000"/>
            <a:ext cx="32766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4400" dirty="0">
              <a:latin typeface="+mn-lt"/>
              <a:ea typeface="+mn-ea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667000" y="4229100"/>
            <a:ext cx="32766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667000" y="3581400"/>
            <a:ext cx="32766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+mn-lt"/>
                <a:ea typeface="+mn-ea"/>
              </a:rPr>
              <a:t>Operating System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667000" y="2933700"/>
            <a:ext cx="32766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4400" dirty="0"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2362200"/>
            <a:ext cx="1600200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1pPr>
            <a:lvl2pPr marL="37931725" indent="-37474525"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2pPr>
            <a:lvl3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3pPr>
            <a:lvl4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4pPr>
            <a:lvl5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9pPr>
          </a:lstStyle>
          <a:p>
            <a:pPr algn="ctr"/>
            <a:r>
              <a:rPr lang="en-US" altLang="en-US">
                <a:latin typeface="Calisto MT" charset="0"/>
              </a:rPr>
              <a:t>Users</a:t>
            </a:r>
            <a:endParaRPr lang="en-US" altLang="en-US" sz="4400">
              <a:latin typeface="Calisto M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3048000"/>
            <a:ext cx="2152650" cy="5238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1pPr>
            <a:lvl2pPr marL="37931725" indent="-37474525"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2pPr>
            <a:lvl3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3pPr>
            <a:lvl4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4pPr>
            <a:lvl5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9pPr>
          </a:lstStyle>
          <a:p>
            <a:pPr algn="ctr"/>
            <a:r>
              <a:rPr lang="en-US" altLang="en-US">
                <a:latin typeface="Calisto MT" charset="0"/>
              </a:rPr>
              <a:t>Applications</a:t>
            </a:r>
            <a:endParaRPr lang="en-US" altLang="en-US" sz="4400">
              <a:latin typeface="Calisto MT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4267200"/>
            <a:ext cx="17113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ChangeArrowheads="1"/>
          </p:cNvSpPr>
          <p:nvPr/>
        </p:nvSpPr>
        <p:spPr bwMode="auto">
          <a:xfrm>
            <a:off x="6908800" y="21193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1pPr>
            <a:lvl2pPr marL="37931725" indent="-37474525"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2pPr>
            <a:lvl3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3pPr>
            <a:lvl4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4pPr>
            <a:lvl5pPr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arker Felt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What DOES OS Provide?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52578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sz="1800" dirty="0">
                <a:effectLst/>
                <a:ea typeface="ＭＳ Ｐゴシック" charset="-128"/>
              </a:rPr>
              <a:t>Role #1: Abstraction - Provide standard library for resources</a:t>
            </a:r>
          </a:p>
          <a:p>
            <a:pPr marL="533400" indent="-533400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sz="1800" dirty="0">
                <a:effectLst/>
                <a:ea typeface="ＭＳ Ｐゴシック" charset="-128"/>
              </a:rPr>
              <a:t>What is a </a:t>
            </a:r>
            <a:r>
              <a:rPr lang="en-US" altLang="en-US" sz="1800" dirty="0">
                <a:solidFill>
                  <a:schemeClr val="hlink"/>
                </a:solidFill>
                <a:effectLst/>
                <a:ea typeface="ＭＳ Ｐゴシック" charset="-128"/>
              </a:rPr>
              <a:t>resource?</a:t>
            </a:r>
          </a:p>
          <a:p>
            <a:pPr marL="914400" lvl="1" indent="-457200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dirty="0">
                <a:effectLst/>
                <a:ea typeface="ＭＳ Ｐゴシック" charset="-128"/>
              </a:rPr>
              <a:t>Anything valuable (e.g., CPU, memory, disk)</a:t>
            </a:r>
          </a:p>
          <a:p>
            <a:pPr marL="533400" indent="-533400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sz="1800" dirty="0">
                <a:effectLst/>
                <a:ea typeface="ＭＳ Ｐゴシック" charset="-128"/>
              </a:rPr>
              <a:t>What abstraction does modern OS typically provide for each resource?</a:t>
            </a:r>
          </a:p>
          <a:p>
            <a:pPr marL="839788" lvl="2" indent="-255588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sz="1800" u="sng" dirty="0">
                <a:ea typeface="ＭＳ Ｐゴシック" charset="-128"/>
              </a:rPr>
              <a:t>Resource</a:t>
            </a:r>
            <a:r>
              <a:rPr lang="en-US" altLang="en-US" sz="1800" dirty="0">
                <a:ea typeface="ＭＳ Ｐゴシック" charset="-128"/>
              </a:rPr>
              <a:t>		</a:t>
            </a:r>
            <a:r>
              <a:rPr lang="en-US" altLang="en-US" sz="1800" u="sng" dirty="0">
                <a:ea typeface="ＭＳ Ｐゴシック" charset="-128"/>
              </a:rPr>
              <a:t>Abstraction</a:t>
            </a:r>
          </a:p>
          <a:p>
            <a:pPr marL="839788" lvl="2" indent="-255588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sz="1800" dirty="0">
                <a:effectLst/>
                <a:ea typeface="ＭＳ Ｐゴシック" charset="-128"/>
              </a:rPr>
              <a:t>CPU			process and/or thread</a:t>
            </a:r>
          </a:p>
          <a:p>
            <a:pPr marL="839788" lvl="2" indent="-255588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sz="1800" dirty="0">
                <a:effectLst/>
                <a:ea typeface="ＭＳ Ｐゴシック" charset="-128"/>
              </a:rPr>
              <a:t>Memory		address space</a:t>
            </a:r>
          </a:p>
          <a:p>
            <a:pPr marL="839788" lvl="2" indent="-255588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sz="1800" dirty="0">
                <a:effectLst/>
                <a:ea typeface="ＭＳ Ｐゴシック" charset="-128"/>
              </a:rPr>
              <a:t>Disk			files</a:t>
            </a:r>
          </a:p>
          <a:p>
            <a:pPr marL="533400" indent="-533400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sz="1800" dirty="0">
                <a:effectLst/>
                <a:ea typeface="ＭＳ Ｐゴシック" charset="-128"/>
              </a:rPr>
              <a:t>Advantages of OS providing abstraction?</a:t>
            </a:r>
          </a:p>
          <a:p>
            <a:pPr marL="914400" lvl="1" indent="-457200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dirty="0">
                <a:effectLst/>
                <a:ea typeface="ＭＳ Ｐゴシック" charset="-128"/>
              </a:rPr>
              <a:t>Allow applications to reuse common facilities</a:t>
            </a:r>
          </a:p>
          <a:p>
            <a:pPr marL="914400" lvl="1" indent="-457200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dirty="0">
                <a:effectLst/>
                <a:ea typeface="ＭＳ Ｐゴシック" charset="-128"/>
              </a:rPr>
              <a:t>Make different devices look the same</a:t>
            </a:r>
          </a:p>
          <a:p>
            <a:pPr marL="914400" lvl="1" indent="-457200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dirty="0">
                <a:effectLst/>
                <a:ea typeface="ＭＳ Ｐゴシック" charset="-128"/>
              </a:rPr>
              <a:t>Provide higher-level or more useful functionality</a:t>
            </a:r>
          </a:p>
          <a:p>
            <a:pPr marL="533400" indent="-533400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sz="1800" dirty="0">
                <a:effectLst/>
                <a:ea typeface="ＭＳ Ｐゴシック" charset="-128"/>
              </a:rPr>
              <a:t>Challenges</a:t>
            </a:r>
          </a:p>
          <a:p>
            <a:pPr marL="914400" lvl="1" indent="-457200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dirty="0">
                <a:effectLst/>
                <a:ea typeface="ＭＳ Ｐゴシック" charset="-128"/>
              </a:rPr>
              <a:t>What are the correct abstractions?</a:t>
            </a:r>
          </a:p>
          <a:p>
            <a:pPr marL="914400" lvl="1" indent="-457200" eaLnBrk="1" hangingPunct="1">
              <a:lnSpc>
                <a:spcPct val="60000"/>
              </a:lnSpc>
              <a:buFont typeface="Calisto MT" charset="0"/>
              <a:buNone/>
            </a:pPr>
            <a:r>
              <a:rPr lang="en-US" altLang="en-US" dirty="0">
                <a:effectLst/>
                <a:ea typeface="ＭＳ Ｐゴシック" charset="-128"/>
              </a:rPr>
              <a:t>How much of hardware should be exposed?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What DOES OS PROVIDE?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8058150" cy="4297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Calisto MT" charset="0"/>
              <a:buNone/>
            </a:pPr>
            <a:r>
              <a:rPr lang="en-US" altLang="en-US" dirty="0">
                <a:effectLst/>
                <a:ea typeface="ＭＳ Ｐゴシック" charset="-128"/>
              </a:rPr>
              <a:t>Role #2: Resource management – Share resources well</a:t>
            </a:r>
          </a:p>
          <a:p>
            <a:pPr eaLnBrk="1" hangingPunct="1">
              <a:lnSpc>
                <a:spcPct val="90000"/>
              </a:lnSpc>
              <a:buFont typeface="Calisto MT" charset="0"/>
              <a:buNone/>
            </a:pPr>
            <a:r>
              <a:rPr lang="en-US" altLang="en-US" dirty="0">
                <a:effectLst/>
                <a:ea typeface="ＭＳ Ｐゴシック" charset="-128"/>
              </a:rPr>
              <a:t>Advantages of OS providing resource management?</a:t>
            </a:r>
          </a:p>
          <a:p>
            <a:pPr lvl="1" eaLnBrk="1" hangingPunct="1">
              <a:lnSpc>
                <a:spcPct val="90000"/>
              </a:lnSpc>
              <a:buFont typeface="Calisto MT" charset="0"/>
              <a:buNone/>
            </a:pPr>
            <a:r>
              <a:rPr lang="en-US" altLang="en-US" sz="2000" dirty="0">
                <a:effectLst/>
                <a:ea typeface="ＭＳ Ｐゴシック" charset="-128"/>
              </a:rPr>
              <a:t>Protect applications from one another</a:t>
            </a:r>
          </a:p>
          <a:p>
            <a:pPr lvl="1" eaLnBrk="1" hangingPunct="1">
              <a:lnSpc>
                <a:spcPct val="90000"/>
              </a:lnSpc>
              <a:buFont typeface="Calisto MT" charset="0"/>
              <a:buNone/>
            </a:pPr>
            <a:r>
              <a:rPr lang="en-US" altLang="en-US" sz="2000" dirty="0">
                <a:effectLst/>
                <a:ea typeface="ＭＳ Ｐゴシック" charset="-128"/>
              </a:rPr>
              <a:t>Provide efficient access to resources (cost, time, energy)</a:t>
            </a:r>
          </a:p>
          <a:p>
            <a:pPr lvl="1" eaLnBrk="1" hangingPunct="1">
              <a:lnSpc>
                <a:spcPct val="90000"/>
              </a:lnSpc>
              <a:buFont typeface="Calisto MT" charset="0"/>
              <a:buNone/>
            </a:pPr>
            <a:r>
              <a:rPr lang="en-US" altLang="en-US" sz="2000" dirty="0">
                <a:effectLst/>
                <a:ea typeface="ＭＳ Ｐゴシック" charset="-128"/>
              </a:rPr>
              <a:t>Provide fair access to resources</a:t>
            </a:r>
          </a:p>
          <a:p>
            <a:pPr eaLnBrk="1" hangingPunct="1">
              <a:lnSpc>
                <a:spcPct val="90000"/>
              </a:lnSpc>
              <a:buFont typeface="Calisto MT" charset="0"/>
              <a:buNone/>
            </a:pPr>
            <a:r>
              <a:rPr lang="en-US" altLang="en-US" dirty="0">
                <a:effectLst/>
                <a:ea typeface="ＭＳ Ｐゴシック" charset="-128"/>
              </a:rPr>
              <a:t>Challenges</a:t>
            </a:r>
          </a:p>
          <a:p>
            <a:pPr lvl="1" eaLnBrk="1" hangingPunct="1">
              <a:lnSpc>
                <a:spcPct val="90000"/>
              </a:lnSpc>
              <a:buFont typeface="Calisto MT" charset="0"/>
              <a:buNone/>
            </a:pPr>
            <a:r>
              <a:rPr lang="en-US" altLang="en-US" sz="2000" dirty="0">
                <a:effectLst/>
                <a:ea typeface="ＭＳ Ｐゴシック" charset="-128"/>
              </a:rPr>
              <a:t>What are the correct policies (</a:t>
            </a:r>
            <a:r>
              <a:rPr lang="en-US" altLang="en-US" sz="2000" b="1" dirty="0">
                <a:effectLst/>
                <a:ea typeface="ＭＳ Ｐゴシック" charset="-128"/>
              </a:rPr>
              <a:t>What</a:t>
            </a:r>
            <a:r>
              <a:rPr lang="en-US" altLang="en-US" sz="2000" dirty="0">
                <a:effectLst/>
                <a:ea typeface="ＭＳ Ｐゴシック" charset="-128"/>
              </a:rPr>
              <a:t> should be done)?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charset="-128"/>
              </a:rPr>
              <a:t>What are the correct mechanisms (</a:t>
            </a:r>
            <a:r>
              <a:rPr lang="en-US" altLang="en-US" sz="2000" b="1" dirty="0">
                <a:ea typeface="ＭＳ Ｐゴシック" charset="-128"/>
              </a:rPr>
              <a:t>How</a:t>
            </a:r>
            <a:r>
              <a:rPr lang="en-US" altLang="en-US" sz="2000" dirty="0">
                <a:ea typeface="ＭＳ Ｐゴシック" charset="-128"/>
              </a:rPr>
              <a:t> should it be done)?</a:t>
            </a:r>
          </a:p>
          <a:p>
            <a:pPr lvl="1" eaLnBrk="1" hangingPunct="1">
              <a:lnSpc>
                <a:spcPct val="90000"/>
              </a:lnSpc>
              <a:buFont typeface="Calisto MT" charset="0"/>
              <a:buNone/>
            </a:pPr>
            <a:endParaRPr lang="en-US" altLang="en-US" dirty="0">
              <a:effectLst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How to cover all the topics relevant to operating systems?</a:t>
            </a:r>
          </a:p>
          <a:p>
            <a:r>
              <a:rPr lang="en-US" sz="2400" dirty="0"/>
              <a:t>The text we are using divides what all modern OSes do into three areas, or “pieces”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1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Three PIECES: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905750" cy="42973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Virtualization</a:t>
            </a:r>
          </a:p>
          <a:p>
            <a:pPr lvl="1" eaLnBrk="1" hangingPunct="1"/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Make the system behave so that each application can run as though it has certain critical resources to itself; i.e., make it believe it has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exclusive use 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of each critical resource in the system (</a:t>
            </a: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no sharing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).</a:t>
            </a:r>
          </a:p>
          <a:p>
            <a:pPr lvl="1" eaLnBrk="1" hangingPunct="1"/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For example, make each application believe it has exclusive use of the CPU, and exclusive use of all of memory.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  <a:p>
            <a:pPr>
              <a:buClr>
                <a:srgbClr val="858585"/>
              </a:buClr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To create the illusion that each application has exclusive use of each system resource, the OS must manage the resources; thus, the OS is also referred to as a resource manager.</a:t>
            </a:r>
          </a:p>
          <a:p>
            <a:pPr marL="0" indent="0">
              <a:buClr>
                <a:srgbClr val="858585"/>
              </a:buClr>
              <a:buNone/>
            </a:pP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720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Three PIECES: SECOND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4297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Concurrency: </a:t>
            </a:r>
            <a:br>
              <a:rPr lang="en-US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</a:br>
            <a:r>
              <a:rPr lang="en-US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Events are occurring simultaneously and may interact with one another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OS must be able to handle concurrent events which can interact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Easier case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Hide concurrency from </a:t>
            </a:r>
            <a:r>
              <a:rPr lang="en-US" altLang="en-US" sz="1900" b="1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independent</a:t>
            </a:r>
            <a:r>
              <a:rPr lang="en-US" altLang="en-US" sz="19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 processes (those which do not interact)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Much t</a:t>
            </a:r>
            <a:r>
              <a:rPr lang="en-US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rickier case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Manage concurrency with</a:t>
            </a:r>
            <a:r>
              <a:rPr lang="en-US" altLang="en-US" sz="1900" b="1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 interacting </a:t>
            </a:r>
            <a:r>
              <a:rPr lang="en-US" altLang="en-US" sz="19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processes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Provide abstractions (locks, semaphores, condition variables, shared memory, critical sections) to processes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Decide how to handle the possibility that processes may deadlock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1900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900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Three PIECES: THIRD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134350" cy="4297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Persistence:</a:t>
            </a:r>
            <a:r>
              <a:rPr lang="en-US" altLang="en-US" sz="22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 Preserve information permanently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Lifetime of information is longer than lifetime of any one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Machine may be rebooted, machine may lose power or crash unexpectedly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Issues: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Provide abstraction so applications do not know how data is stored : Files, directories (folders), links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Correctness with unexpected failures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Performance: disks are very slow; many optimizations needed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7257</TotalTime>
  <Words>646</Words>
  <Application>Microsoft Office PowerPoint</Application>
  <PresentationFormat>On-screen Show (4:3)</PresentationFormat>
  <Paragraphs>82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Introduction</vt:lpstr>
      <vt:lpstr>What is an  Operating System?</vt:lpstr>
      <vt:lpstr>What DOES OS Provide?</vt:lpstr>
      <vt:lpstr>What DOES OS PROVIDE?</vt:lpstr>
      <vt:lpstr>OS Organization</vt:lpstr>
      <vt:lpstr>Three PIECES: FIRST</vt:lpstr>
      <vt:lpstr>Resource management</vt:lpstr>
      <vt:lpstr>Three PIECES: SECOND</vt:lpstr>
      <vt:lpstr>Three PIECES: THIRD</vt:lpstr>
      <vt:lpstr>Advanced Topics</vt:lpstr>
      <vt:lpstr>Why study Operating Systems?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ANDREA C ARPACI-DUSSEAU</dc:creator>
  <cp:lastModifiedBy>George Green</cp:lastModifiedBy>
  <cp:revision>36</cp:revision>
  <cp:lastPrinted>2015-09-04T16:36:30Z</cp:lastPrinted>
  <dcterms:created xsi:type="dcterms:W3CDTF">2015-09-03T14:40:13Z</dcterms:created>
  <dcterms:modified xsi:type="dcterms:W3CDTF">2023-01-10T02:40:07Z</dcterms:modified>
</cp:coreProperties>
</file>