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1D79A-E1C7-FA4B-A7CF-783EFE6824D6}" type="datetimeFigureOut">
              <a:rPr lang="en-US" smtClean="0"/>
              <a:t>16/04/2015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03EA-577E-3641-8123-F13B12BE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books/NBK176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ncbi.nlm.nih.gov/blast/d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books/n/helpblast/blast_glossary/def-item/blast_glossary.BLAST/" TargetMode="External"/><Relationship Id="rId3" Type="http://schemas.openxmlformats.org/officeDocument/2006/relationships/hyperlink" Target="http://www.ncbi.nlm.nih.gov/books/n/helpblast/blast_glossary/def-item/blast_glossary.FAS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ways to run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locally </a:t>
            </a:r>
            <a:r>
              <a:rPr lang="en-GB" dirty="0"/>
              <a:t>from the shell command </a:t>
            </a:r>
            <a:r>
              <a:rPr lang="en-GB" dirty="0" smtClean="0"/>
              <a:t>line; </a:t>
            </a:r>
          </a:p>
          <a:p>
            <a:r>
              <a:rPr lang="en-GB" dirty="0" smtClean="0"/>
              <a:t>locally </a:t>
            </a:r>
            <a:r>
              <a:rPr lang="en-GB" dirty="0"/>
              <a:t>from a Python script or interactive Python </a:t>
            </a:r>
            <a:r>
              <a:rPr lang="en-GB" dirty="0" smtClean="0"/>
              <a:t>session; </a:t>
            </a:r>
          </a:p>
          <a:p>
            <a:r>
              <a:rPr lang="en-GB" dirty="0" smtClean="0"/>
              <a:t>locally </a:t>
            </a:r>
            <a:r>
              <a:rPr lang="en-GB" dirty="0"/>
              <a:t>using </a:t>
            </a:r>
            <a:r>
              <a:rPr lang="en-GB" dirty="0" err="1" smtClean="0"/>
              <a:t>Biopython</a:t>
            </a:r>
            <a:r>
              <a:rPr lang="en-GB" dirty="0" smtClean="0"/>
              <a:t>; </a:t>
            </a:r>
          </a:p>
          <a:p>
            <a:r>
              <a:rPr lang="en-GB" dirty="0" smtClean="0"/>
              <a:t>through </a:t>
            </a:r>
            <a:r>
              <a:rPr lang="en-GB" dirty="0"/>
              <a:t>the NCBI web server using </a:t>
            </a:r>
            <a:r>
              <a:rPr lang="en-GB" dirty="0" err="1" smtClean="0"/>
              <a:t>Biopython</a:t>
            </a:r>
            <a:r>
              <a:rPr lang="en-GB" dirty="0" smtClean="0"/>
              <a:t>;</a:t>
            </a:r>
            <a:r>
              <a:rPr lang="en-US" dirty="0" smtClean="0"/>
              <a:t> </a:t>
            </a:r>
          </a:p>
          <a:p>
            <a:r>
              <a:rPr lang="en-GB" dirty="0"/>
              <a:t>using your browser and the BLAST web </a:t>
            </a:r>
            <a:r>
              <a:rPr lang="en-GB" dirty="0" smtClean="0"/>
              <a:t>page.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5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"/>
                <a:cs typeface="Courier"/>
              </a:rPr>
              <a:t>blastp</a:t>
            </a:r>
            <a:r>
              <a:rPr lang="en-GB" dirty="0"/>
              <a:t> aligns protein sequences, </a:t>
            </a:r>
            <a:r>
              <a:rPr lang="en-GB" dirty="0" smtClean="0"/>
              <a:t>nr.00 </a:t>
            </a:r>
            <a:r>
              <a:rPr lang="en-GB" dirty="0"/>
              <a:t>is the name of the BLAST-formatted database</a:t>
            </a:r>
            <a:r>
              <a:rPr lang="en-GB" dirty="0" smtClean="0"/>
              <a:t>,</a:t>
            </a:r>
          </a:p>
          <a:p>
            <a:r>
              <a:rPr lang="en-GB" dirty="0" err="1" smtClean="0">
                <a:latin typeface="Courier"/>
                <a:cs typeface="Courier"/>
              </a:rPr>
              <a:t>blast_output</a:t>
            </a:r>
            <a:r>
              <a:rPr lang="en-GB" dirty="0" smtClean="0"/>
              <a:t> </a:t>
            </a:r>
            <a:r>
              <a:rPr lang="en-GB" dirty="0"/>
              <a:t>is the name you have chosen for the BLAST </a:t>
            </a:r>
            <a:r>
              <a:rPr lang="en-GB" dirty="0" smtClean="0"/>
              <a:t>output </a:t>
            </a:r>
          </a:p>
          <a:p>
            <a:r>
              <a:rPr lang="en-GB" dirty="0" smtClean="0">
                <a:latin typeface="Courier"/>
                <a:cs typeface="Courier"/>
              </a:rPr>
              <a:t>P05480</a:t>
            </a:r>
            <a:r>
              <a:rPr lang="en-GB" dirty="0">
                <a:latin typeface="Courier"/>
                <a:cs typeface="Courier"/>
              </a:rPr>
              <a:t>.fasta </a:t>
            </a:r>
            <a:r>
              <a:rPr lang="en-GB" dirty="0"/>
              <a:t>is a file that contains your query sequence in FASTA format.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5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st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9144000" cy="37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st-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st-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1608" y="1406301"/>
            <a:ext cx="561034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0 </a:t>
            </a:r>
            <a:r>
              <a:rPr lang="en-US" sz="2400" dirty="0"/>
              <a:t>= pairwise,</a:t>
            </a:r>
          </a:p>
          <a:p>
            <a:r>
              <a:rPr lang="en-US" sz="2400" dirty="0"/>
              <a:t>1 = query-anchored showing identities,</a:t>
            </a:r>
          </a:p>
          <a:p>
            <a:r>
              <a:rPr lang="en-US" sz="2400" dirty="0"/>
              <a:t>2 = query-anchored no identities,</a:t>
            </a:r>
          </a:p>
          <a:p>
            <a:r>
              <a:rPr lang="en-US" sz="2400" dirty="0"/>
              <a:t>3 = flat query-anchored, show identities,</a:t>
            </a:r>
          </a:p>
          <a:p>
            <a:r>
              <a:rPr lang="en-US" sz="2400" dirty="0"/>
              <a:t>4 = flat query-anchored, no identities,</a:t>
            </a:r>
          </a:p>
          <a:p>
            <a:r>
              <a:rPr lang="en-US" sz="2400" dirty="0"/>
              <a:t>5 = XML Blast output,</a:t>
            </a:r>
          </a:p>
          <a:p>
            <a:r>
              <a:rPr lang="en-US" sz="2400" dirty="0"/>
              <a:t>6 = tabular,</a:t>
            </a:r>
          </a:p>
          <a:p>
            <a:r>
              <a:rPr lang="en-US" sz="2400" dirty="0"/>
              <a:t>7 = tabular with comment lines,</a:t>
            </a:r>
          </a:p>
          <a:p>
            <a:r>
              <a:rPr lang="en-US" sz="2400" dirty="0"/>
              <a:t>8 = Text ASN.1,</a:t>
            </a:r>
          </a:p>
          <a:p>
            <a:r>
              <a:rPr lang="en-US" sz="2400" dirty="0"/>
              <a:t>9 = Binary ASN.1</a:t>
            </a:r>
          </a:p>
          <a:p>
            <a:r>
              <a:rPr lang="en-US" sz="2400" dirty="0"/>
              <a:t>10 = Comma-separated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700" y="920297"/>
            <a:ext cx="726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option for the output format is </a:t>
            </a:r>
            <a:r>
              <a:rPr lang="en-US" sz="2400" b="1" dirty="0" smtClean="0">
                <a:latin typeface="Courier"/>
                <a:cs typeface="Courier"/>
              </a:rPr>
              <a:t>-</a:t>
            </a:r>
            <a:r>
              <a:rPr lang="en-US" sz="2400" b="1" dirty="0" err="1" smtClean="0">
                <a:latin typeface="Courier"/>
                <a:cs typeface="Courier"/>
              </a:rPr>
              <a:t>outfmt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781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advantages of running BLAST locally?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can search a query sequence in a customised database, e.g. in a newly sequenced genome you are studying, or a set of protein sequences of your interest (e.g. only protein kinases). </a:t>
            </a:r>
            <a:endParaRPr lang="en-GB" dirty="0" smtClean="0"/>
          </a:p>
          <a:p>
            <a:r>
              <a:rPr lang="en-GB" dirty="0"/>
              <a:t>you may want to insert the program in a pipeline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GB" dirty="0"/>
              <a:t>only by running BLAST locally you have full control over the sequence database and by that, reproducibility of your search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6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Blast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1814" cy="4525963"/>
          </a:xfrm>
        </p:spPr>
        <p:txBody>
          <a:bodyPr/>
          <a:lstStyle/>
          <a:p>
            <a:r>
              <a:rPr lang="en-GB" dirty="0" smtClean="0"/>
              <a:t>Download </a:t>
            </a:r>
            <a:r>
              <a:rPr lang="en-GB" dirty="0"/>
              <a:t>and install the BLAST+ package (</a:t>
            </a:r>
            <a:r>
              <a:rPr lang="pl-PL" dirty="0"/>
              <a:t>http://</a:t>
            </a:r>
            <a:r>
              <a:rPr lang="pl-PL" dirty="0" err="1"/>
              <a:t>blast</a:t>
            </a:r>
            <a:r>
              <a:rPr lang="pl-PL" dirty="0"/>
              <a:t>.</a:t>
            </a:r>
            <a:r>
              <a:rPr lang="en-GB" dirty="0" err="1"/>
              <a:t>ncbi.nlm.nih.gov</a:t>
            </a:r>
            <a:r>
              <a:rPr lang="en-GB" dirty="0"/>
              <a:t>/</a:t>
            </a:r>
            <a:r>
              <a:rPr lang="en-GB" dirty="0" err="1"/>
              <a:t>Blast.cgi?CMD</a:t>
            </a:r>
            <a:r>
              <a:rPr lang="en-GB" dirty="0"/>
              <a:t>=</a:t>
            </a:r>
            <a:r>
              <a:rPr lang="en-GB" dirty="0" err="1"/>
              <a:t>Web&amp;PAGE_TYPE</a:t>
            </a:r>
            <a:r>
              <a:rPr lang="en-GB" dirty="0"/>
              <a:t>=</a:t>
            </a:r>
            <a:r>
              <a:rPr lang="en-GB" dirty="0" err="1"/>
              <a:t>BlastDocs&amp;DOC_TYPE</a:t>
            </a:r>
            <a:r>
              <a:rPr lang="en-GB" dirty="0"/>
              <a:t>=Download).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GB" u="sng" dirty="0">
                <a:hlinkClick r:id="rId2"/>
              </a:rPr>
              <a:t>http://www.ncbi.nlm.nih.gov/books/NBK1762/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7711"/>
            <a:ext cx="8229600" cy="5628492"/>
          </a:xfrm>
        </p:spPr>
        <p:txBody>
          <a:bodyPr>
            <a:normAutofit fontScale="92500"/>
          </a:bodyPr>
          <a:lstStyle/>
          <a:p>
            <a:r>
              <a:rPr lang="en-GB" dirty="0"/>
              <a:t>The downloaded files are unpacked into a BLAST directory, and you have to add the path of this directory to the PATH environment variable of your computer </a:t>
            </a:r>
            <a:r>
              <a:rPr lang="en-GB" dirty="0" smtClean="0"/>
              <a:t>(i.e. tell </a:t>
            </a:r>
            <a:r>
              <a:rPr lang="en-GB" dirty="0"/>
              <a:t>your system where to look for the installed BLAST </a:t>
            </a:r>
            <a:r>
              <a:rPr lang="en-GB" dirty="0" smtClean="0"/>
              <a:t>programs)</a:t>
            </a:r>
            <a:endParaRPr lang="en-GB" dirty="0"/>
          </a:p>
          <a:p>
            <a:r>
              <a:rPr lang="en-GB" dirty="0"/>
              <a:t>Otherwise, you have to change to the BLAST directory on the shell and run BLAST from there.</a:t>
            </a:r>
            <a:r>
              <a:rPr lang="en-US" dirty="0"/>
              <a:t> </a:t>
            </a:r>
            <a:endParaRPr lang="en-GB" dirty="0" smtClean="0"/>
          </a:p>
          <a:p>
            <a:r>
              <a:rPr lang="en-GB" dirty="0" smtClean="0"/>
              <a:t>Inform </a:t>
            </a:r>
            <a:r>
              <a:rPr lang="en-GB" dirty="0"/>
              <a:t>the BLAST programs which directory to search for the databases. </a:t>
            </a:r>
            <a:endParaRPr lang="en-GB" dirty="0" smtClean="0"/>
          </a:p>
          <a:p>
            <a:r>
              <a:rPr lang="en-GB" dirty="0" smtClean="0"/>
              <a:t>In other words you have to modify </a:t>
            </a:r>
            <a:r>
              <a:rPr lang="en-GB" dirty="0"/>
              <a:t>two environment variables: PATH and BLASTDB.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5350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745" y="4306540"/>
            <a:ext cx="6187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PATH=$PATH:</a:t>
            </a:r>
            <a:r>
              <a:rPr lang="en-US" sz="2000" dirty="0">
                <a:latin typeface="Courier"/>
                <a:cs typeface="Courier"/>
              </a:rPr>
              <a:t>/home</a:t>
            </a:r>
            <a:r>
              <a:rPr lang="en-US" sz="2000" dirty="0" smtClean="0">
                <a:latin typeface="Courier"/>
                <a:cs typeface="Courier"/>
              </a:rPr>
              <a:t>/john/</a:t>
            </a:r>
            <a:r>
              <a:rPr lang="en-US" sz="2000" dirty="0">
                <a:latin typeface="Courier"/>
                <a:cs typeface="Courier"/>
              </a:rPr>
              <a:t>blast-2.2.23+/bin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0745" y="4721280"/>
            <a:ext cx="1877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export </a:t>
            </a:r>
            <a:r>
              <a:rPr lang="en-US" sz="2000" dirty="0" smtClean="0">
                <a:latin typeface="Courier"/>
                <a:cs typeface="Courier"/>
              </a:rPr>
              <a:t>PATH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679" y="3906430"/>
            <a:ext cx="4545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u="sng" dirty="0" smtClean="0"/>
              <a:t>Under </a:t>
            </a:r>
            <a:r>
              <a:rPr lang="en-GB" sz="2000" u="sng" dirty="0"/>
              <a:t>the bash </a:t>
            </a:r>
            <a:r>
              <a:rPr lang="en-GB" sz="2000" u="sng" dirty="0" smtClean="0"/>
              <a:t>shell</a:t>
            </a:r>
            <a:r>
              <a:rPr lang="en-GB" sz="2000" dirty="0" smtClean="0"/>
              <a:t> (</a:t>
            </a:r>
            <a:r>
              <a:rPr lang="en-GB" sz="2000" dirty="0">
                <a:latin typeface="Courier"/>
                <a:cs typeface="Courier"/>
              </a:rPr>
              <a:t>.</a:t>
            </a:r>
            <a:r>
              <a:rPr lang="en-GB" sz="2000" dirty="0" err="1" smtClean="0">
                <a:latin typeface="Courier"/>
                <a:cs typeface="Courier"/>
              </a:rPr>
              <a:t>bash_profile</a:t>
            </a:r>
            <a:r>
              <a:rPr lang="en-GB" sz="2000" dirty="0" smtClean="0"/>
              <a:t>)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8140" y="1009936"/>
            <a:ext cx="7842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/>
              <a:t>When </a:t>
            </a:r>
            <a:r>
              <a:rPr lang="en-GB" sz="2000" dirty="0"/>
              <a:t>you install the program from </a:t>
            </a:r>
            <a:r>
              <a:rPr lang="en-GB" sz="2000" dirty="0" smtClean="0"/>
              <a:t>source, you will have to</a:t>
            </a:r>
            <a:r>
              <a:rPr lang="en-US" sz="2000" dirty="0" smtClean="0"/>
              <a:t> p</a:t>
            </a:r>
            <a:r>
              <a:rPr lang="en-GB" sz="2000" dirty="0" smtClean="0"/>
              <a:t>lace </a:t>
            </a:r>
            <a:r>
              <a:rPr lang="en-GB" sz="2000" dirty="0"/>
              <a:t>the downloaded package under a desired directory, e.g. </a:t>
            </a:r>
            <a:r>
              <a:rPr lang="en-GB" sz="2000" dirty="0">
                <a:latin typeface="Courier"/>
                <a:cs typeface="Courier"/>
              </a:rPr>
              <a:t>/home/</a:t>
            </a:r>
            <a:r>
              <a:rPr lang="en-GB" sz="2000" dirty="0" smtClean="0">
                <a:latin typeface="Courier"/>
                <a:cs typeface="Courier"/>
              </a:rPr>
              <a:t>john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39" y="1819900"/>
            <a:ext cx="8147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/>
              <a:t>When you unpack the package, a BLAST directory will appear in </a:t>
            </a:r>
            <a:r>
              <a:rPr lang="en-GB" sz="2000" dirty="0">
                <a:latin typeface="Courier"/>
                <a:cs typeface="Courier"/>
              </a:rPr>
              <a:t>/home/john </a:t>
            </a:r>
            <a:r>
              <a:rPr lang="en-GB" sz="2000" dirty="0"/>
              <a:t>(e.g. </a:t>
            </a:r>
            <a:r>
              <a:rPr lang="en-GB" sz="2000" dirty="0">
                <a:latin typeface="Courier"/>
                <a:cs typeface="Courier"/>
              </a:rPr>
              <a:t>/home/john/ncbi-blast-2.2.23+</a:t>
            </a:r>
            <a:r>
              <a:rPr lang="en-GB" sz="2000" dirty="0"/>
              <a:t>).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8140" y="2758464"/>
            <a:ext cx="7991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/>
              <a:t>You have to add to the PATH environment variable the bin directory under this BLAST directory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679" y="5301934"/>
            <a:ext cx="3624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u="sng" dirty="0"/>
              <a:t>Under the </a:t>
            </a:r>
            <a:r>
              <a:rPr lang="en-GB" sz="2000" u="sng" dirty="0" err="1"/>
              <a:t>tcsh</a:t>
            </a:r>
            <a:r>
              <a:rPr lang="en-GB" sz="2000" u="sng" dirty="0"/>
              <a:t> </a:t>
            </a:r>
            <a:r>
              <a:rPr lang="en-GB" sz="2000" u="sng" dirty="0" smtClean="0"/>
              <a:t>shell </a:t>
            </a:r>
            <a:r>
              <a:rPr lang="en-GB" sz="2000" dirty="0" smtClean="0"/>
              <a:t>(</a:t>
            </a:r>
            <a:r>
              <a:rPr lang="en-GB" sz="2000" dirty="0" smtClean="0">
                <a:latin typeface="Courier"/>
                <a:cs typeface="Courier"/>
              </a:rPr>
              <a:t>.</a:t>
            </a:r>
            <a:r>
              <a:rPr lang="en-GB" sz="2000" dirty="0" err="1" smtClean="0">
                <a:latin typeface="Courier"/>
                <a:cs typeface="Courier"/>
              </a:rPr>
              <a:t>cshrc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GB" sz="2000" dirty="0" smtClean="0"/>
              <a:t>):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59494" y="5903006"/>
            <a:ext cx="83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/>
                <a:cs typeface="Courier"/>
              </a:rPr>
              <a:t>setenv</a:t>
            </a:r>
            <a:r>
              <a:rPr lang="en-GB" sz="2000" dirty="0">
                <a:latin typeface="Courier"/>
                <a:cs typeface="Courier"/>
              </a:rPr>
              <a:t> PATH ${PATH}:/home/john/ncbi-blast-2.2.23+/bin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363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Modify </a:t>
            </a:r>
            <a:r>
              <a:rPr lang="en-GB" sz="2800" b="1" dirty="0"/>
              <a:t>the </a:t>
            </a:r>
            <a:r>
              <a:rPr lang="en-GB" sz="2800" b="1" dirty="0" smtClean="0"/>
              <a:t>PATH environment </a:t>
            </a:r>
            <a:r>
              <a:rPr lang="en-GB" sz="2800" b="1" dirty="0"/>
              <a:t>variable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96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166" y="1928636"/>
            <a:ext cx="84245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Notice that when you use the </a:t>
            </a:r>
            <a:r>
              <a:rPr lang="en-GB" sz="2800" dirty="0" err="1"/>
              <a:t>dmg</a:t>
            </a:r>
            <a:r>
              <a:rPr lang="en-GB" sz="2800" dirty="0"/>
              <a:t> disk to install BLAST+ on Mac OS X (10.4 or higher), all BLAST+ programs will be installed under </a:t>
            </a:r>
            <a:r>
              <a:rPr lang="en-GB" sz="2800" dirty="0">
                <a:latin typeface="Courier"/>
                <a:cs typeface="Courier"/>
              </a:rPr>
              <a:t>/</a:t>
            </a:r>
            <a:r>
              <a:rPr lang="en-GB" sz="2800" dirty="0" err="1">
                <a:latin typeface="Courier"/>
                <a:cs typeface="Courier"/>
              </a:rPr>
              <a:t>usr</a:t>
            </a:r>
            <a:r>
              <a:rPr lang="en-GB" sz="2800" dirty="0">
                <a:latin typeface="Courier"/>
                <a:cs typeface="Courier"/>
              </a:rPr>
              <a:t>/local/</a:t>
            </a:r>
            <a:r>
              <a:rPr lang="en-GB" sz="2800" dirty="0" err="1">
                <a:latin typeface="Courier"/>
                <a:cs typeface="Courier"/>
              </a:rPr>
              <a:t>ncbi</a:t>
            </a:r>
            <a:r>
              <a:rPr lang="en-GB" sz="2800" dirty="0">
                <a:latin typeface="Courier"/>
                <a:cs typeface="Courier"/>
              </a:rPr>
              <a:t>/blast/bin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786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Modify </a:t>
            </a:r>
            <a:r>
              <a:rPr lang="en-GB" sz="2800" b="1" dirty="0"/>
              <a:t>the BLASTDB environment variable</a:t>
            </a:r>
            <a:r>
              <a:rPr lang="en-US" sz="28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/>
              <a:t>Create </a:t>
            </a:r>
            <a:r>
              <a:rPr lang="en-GB" sz="2800" dirty="0"/>
              <a:t>the BLAST database directory </a:t>
            </a:r>
            <a:r>
              <a:rPr lang="en-GB" sz="2800" dirty="0">
                <a:latin typeface="Courier"/>
                <a:cs typeface="Courier"/>
              </a:rPr>
              <a:t>/blast/</a:t>
            </a:r>
            <a:r>
              <a:rPr lang="en-GB" sz="2800" dirty="0" err="1">
                <a:latin typeface="Courier"/>
                <a:cs typeface="Courier"/>
              </a:rPr>
              <a:t>db</a:t>
            </a:r>
            <a:r>
              <a:rPr lang="en-GB" sz="2800" dirty="0">
                <a:latin typeface="Courier"/>
                <a:cs typeface="Courier"/>
              </a:rPr>
              <a:t> </a:t>
            </a:r>
            <a:r>
              <a:rPr lang="en-GB" sz="2800" dirty="0"/>
              <a:t>in your home directory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GB" sz="2800" dirty="0" smtClean="0"/>
              <a:t>		</a:t>
            </a:r>
            <a:r>
              <a:rPr lang="en-GB" sz="2800" dirty="0" err="1" smtClean="0">
                <a:latin typeface="Courier"/>
                <a:cs typeface="Courier"/>
              </a:rPr>
              <a:t>mkdir</a:t>
            </a:r>
            <a:r>
              <a:rPr lang="en-GB" sz="2800" dirty="0" smtClean="0">
                <a:latin typeface="Courier"/>
                <a:cs typeface="Courier"/>
              </a:rPr>
              <a:t> </a:t>
            </a:r>
            <a:r>
              <a:rPr lang="en-GB" sz="2800" dirty="0">
                <a:latin typeface="Courier"/>
                <a:cs typeface="Courier"/>
              </a:rPr>
              <a:t>/home/john/blast/</a:t>
            </a:r>
            <a:r>
              <a:rPr lang="en-GB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GB" sz="2800" dirty="0"/>
              <a:t>This is the directory where you will put all the databases (either downloaded from the BLAST website or your custom ones) that you will use with BLAST. </a:t>
            </a:r>
            <a:endParaRPr lang="en-GB" sz="2800" dirty="0" smtClean="0"/>
          </a:p>
          <a:p>
            <a:r>
              <a:rPr lang="en-GB" sz="2800" dirty="0"/>
              <a:t>Save at least a database in </a:t>
            </a:r>
            <a:r>
              <a:rPr lang="en-GB" sz="2800" dirty="0">
                <a:latin typeface="Courier"/>
                <a:cs typeface="Courier"/>
              </a:rPr>
              <a:t>/home/john/blast/db</a:t>
            </a:r>
            <a:r>
              <a:rPr lang="en-GB" sz="2800" dirty="0"/>
              <a:t>. </a:t>
            </a:r>
            <a:endParaRPr lang="en-GB" sz="2800" dirty="0" smtClean="0"/>
          </a:p>
          <a:p>
            <a:r>
              <a:rPr lang="en-GB" sz="2800" dirty="0" smtClean="0"/>
              <a:t>If </a:t>
            </a:r>
            <a:r>
              <a:rPr lang="en-GB" sz="2800" dirty="0"/>
              <a:t>you want to download a database from NCBI, go to </a:t>
            </a:r>
            <a:r>
              <a:rPr lang="en-US" sz="2800" u="sng" dirty="0">
                <a:hlinkClick r:id="rId2" action="ppaction://hlinkfile"/>
              </a:rPr>
              <a:t>ftp://ftp.ncbi.nlm.nih.gov/blast/db</a:t>
            </a:r>
            <a:r>
              <a:rPr lang="en-GB" sz="2800" dirty="0"/>
              <a:t>. </a:t>
            </a:r>
            <a:endParaRPr lang="en-US" sz="2800" dirty="0"/>
          </a:p>
          <a:p>
            <a:endParaRPr lang="en-GB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9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a </a:t>
            </a:r>
            <a:r>
              <a:rPr lang="en-GB" sz="2800" dirty="0">
                <a:latin typeface="Courier"/>
                <a:cs typeface="Courier"/>
              </a:rPr>
              <a:t>.</a:t>
            </a:r>
            <a:r>
              <a:rPr lang="en-GB" sz="2800" dirty="0" err="1">
                <a:latin typeface="Courier"/>
                <a:cs typeface="Courier"/>
              </a:rPr>
              <a:t>ncbirc</a:t>
            </a:r>
            <a:r>
              <a:rPr lang="en-GB" sz="2800" dirty="0">
                <a:latin typeface="Courier"/>
                <a:cs typeface="Courier"/>
              </a:rPr>
              <a:t> </a:t>
            </a:r>
            <a:r>
              <a:rPr lang="en-GB" sz="2800" dirty="0"/>
              <a:t>text file in your home directory having the following path specification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58" y="2301038"/>
            <a:ext cx="8906858" cy="1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/>
                <a:cs typeface="Courier"/>
              </a:rPr>
              <a:t>; Start the section for BLAST configuration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b="1" dirty="0">
                <a:latin typeface="Courier"/>
                <a:cs typeface="Courier"/>
              </a:rPr>
              <a:t>[BLAST]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"/>
                <a:cs typeface="Courier"/>
              </a:rPr>
              <a:t>; Specifies </a:t>
            </a:r>
            <a:r>
              <a:rPr lang="en-GB" sz="2000" b="1" dirty="0">
                <a:latin typeface="Courier"/>
                <a:cs typeface="Courier"/>
              </a:rPr>
              <a:t>the path where BLAST databases are installed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b="1" dirty="0">
                <a:latin typeface="Courier"/>
                <a:cs typeface="Courier"/>
              </a:rPr>
              <a:t>BLASTDB=/home/john/blast/</a:t>
            </a:r>
            <a:r>
              <a:rPr lang="en-GB" sz="2000" b="1" dirty="0" err="1">
                <a:latin typeface="Courier"/>
                <a:cs typeface="Courier"/>
              </a:rPr>
              <a:t>db</a:t>
            </a:r>
            <a:r>
              <a:rPr lang="en-US" sz="2000" b="1" dirty="0">
                <a:latin typeface="Courier"/>
                <a:cs typeface="Courier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426" y="5061852"/>
            <a:ext cx="8628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semicolon at the beginning of the first and third lines indicates a comment.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231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154" y="790064"/>
            <a:ext cx="9260561" cy="535058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Unless you use a pre-formatted database downloaded from the NCBI ftp site, you will need to format your custom sequence file. </a:t>
            </a:r>
            <a:endParaRPr lang="x-none" dirty="0" smtClean="0"/>
          </a:p>
          <a:p>
            <a:r>
              <a:rPr lang="en-US" dirty="0" err="1" smtClean="0">
                <a:latin typeface="Courier"/>
                <a:cs typeface="Courier"/>
              </a:rPr>
              <a:t>makeblastdb</a:t>
            </a:r>
            <a:r>
              <a:rPr lang="en-US" dirty="0" smtClean="0"/>
              <a:t> produces </a:t>
            </a:r>
            <a:r>
              <a:rPr lang="en-US" dirty="0">
                <a:hlinkClick r:id="rId2"/>
              </a:rPr>
              <a:t>BLAST</a:t>
            </a:r>
            <a:r>
              <a:rPr lang="en-US" dirty="0"/>
              <a:t> databases from </a:t>
            </a:r>
            <a:r>
              <a:rPr lang="en-US" dirty="0">
                <a:hlinkClick r:id="rId3"/>
              </a:rPr>
              <a:t>FASTA</a:t>
            </a:r>
            <a:r>
              <a:rPr lang="en-US" dirty="0"/>
              <a:t> </a:t>
            </a:r>
            <a:r>
              <a:rPr lang="en-US" dirty="0" smtClean="0"/>
              <a:t>files</a:t>
            </a:r>
            <a:r>
              <a:rPr lang="en-GB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900" b="1" dirty="0" err="1" smtClean="0">
                <a:latin typeface="Courier"/>
                <a:cs typeface="Courier"/>
              </a:rPr>
              <a:t>makeblastdb</a:t>
            </a:r>
            <a:r>
              <a:rPr lang="en-US" sz="2900" b="1" dirty="0" smtClean="0">
                <a:latin typeface="Courier"/>
                <a:cs typeface="Courier"/>
              </a:rPr>
              <a:t> –in </a:t>
            </a:r>
            <a:r>
              <a:rPr lang="en-US" sz="2900" b="1" dirty="0" err="1" smtClean="0">
                <a:latin typeface="Courier"/>
                <a:cs typeface="Courier"/>
              </a:rPr>
              <a:t>genome.fasta</a:t>
            </a:r>
            <a:r>
              <a:rPr lang="en-US" sz="2900" b="1" dirty="0" smtClean="0">
                <a:latin typeface="Courier"/>
                <a:cs typeface="Courier"/>
              </a:rPr>
              <a:t> </a:t>
            </a:r>
            <a:r>
              <a:rPr lang="en-US" sz="2900" b="1" dirty="0">
                <a:latin typeface="Courier"/>
                <a:cs typeface="Courier"/>
              </a:rPr>
              <a:t>-</a:t>
            </a:r>
            <a:r>
              <a:rPr lang="en-US" sz="2900" b="1" dirty="0" err="1">
                <a:latin typeface="Courier"/>
                <a:cs typeface="Courier"/>
              </a:rPr>
              <a:t>parse_seqids</a:t>
            </a:r>
            <a:r>
              <a:rPr lang="en-US" sz="2900" b="1" dirty="0">
                <a:latin typeface="Courier"/>
                <a:cs typeface="Courier"/>
              </a:rPr>
              <a:t> -</a:t>
            </a:r>
            <a:r>
              <a:rPr lang="en-US" sz="2900" b="1" dirty="0" err="1">
                <a:latin typeface="Courier"/>
                <a:cs typeface="Courier"/>
              </a:rPr>
              <a:t>dbtype</a:t>
            </a:r>
            <a:r>
              <a:rPr lang="en-US" sz="2900" b="1" dirty="0">
                <a:latin typeface="Courier"/>
                <a:cs typeface="Courier"/>
              </a:rPr>
              <a:t> </a:t>
            </a:r>
            <a:r>
              <a:rPr lang="en-US" sz="2900" b="1" dirty="0" err="1">
                <a:latin typeface="Courier"/>
                <a:cs typeface="Courier"/>
              </a:rPr>
              <a:t>prot</a:t>
            </a:r>
            <a:endParaRPr lang="en-US" sz="2900" b="1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-in </a:t>
            </a:r>
            <a:r>
              <a:rPr lang="en-US" dirty="0"/>
              <a:t>is the option for the input file</a:t>
            </a:r>
            <a:r>
              <a:rPr lang="en-US" dirty="0" smtClean="0"/>
              <a:t>,</a:t>
            </a:r>
          </a:p>
          <a:p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parse_seqids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/>
              <a:t>enables parsing of sequence </a:t>
            </a:r>
            <a:r>
              <a:rPr lang="en-US" dirty="0" smtClean="0"/>
              <a:t>ids</a:t>
            </a:r>
          </a:p>
          <a:p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dbtype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/>
              <a:t>type </a:t>
            </a:r>
            <a:r>
              <a:rPr lang="en-US" dirty="0"/>
              <a:t>of input molecules (</a:t>
            </a:r>
            <a:r>
              <a:rPr lang="en-US" dirty="0" err="1"/>
              <a:t>nucl</a:t>
            </a:r>
            <a:r>
              <a:rPr lang="en-US" dirty="0"/>
              <a:t> or </a:t>
            </a:r>
            <a:r>
              <a:rPr lang="en-US" dirty="0" err="1"/>
              <a:t>prot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query sequence can be in FASTA format and this is the structure of the command </a:t>
            </a:r>
            <a:r>
              <a:rPr lang="en-GB" dirty="0" smtClean="0"/>
              <a:t>line: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GB" sz="2900" b="1" dirty="0" err="1" smtClean="0">
                <a:latin typeface="Courier"/>
                <a:cs typeface="Courier"/>
              </a:rPr>
              <a:t>blastProgram</a:t>
            </a:r>
            <a:r>
              <a:rPr lang="en-GB" sz="2900" b="1" dirty="0" smtClean="0">
                <a:latin typeface="Courier"/>
                <a:cs typeface="Courier"/>
              </a:rPr>
              <a:t> </a:t>
            </a:r>
            <a:r>
              <a:rPr lang="en-GB" sz="2900" b="1" dirty="0">
                <a:latin typeface="Courier"/>
                <a:cs typeface="Courier"/>
              </a:rPr>
              <a:t>-query </a:t>
            </a:r>
            <a:r>
              <a:rPr lang="en-GB" sz="2900" b="1" dirty="0" err="1" smtClean="0">
                <a:latin typeface="Courier"/>
                <a:cs typeface="Courier"/>
              </a:rPr>
              <a:t>InSeq.fasta</a:t>
            </a:r>
            <a:r>
              <a:rPr lang="en-GB" sz="2900" b="1" dirty="0" smtClean="0">
                <a:latin typeface="Courier"/>
                <a:cs typeface="Courier"/>
              </a:rPr>
              <a:t> </a:t>
            </a:r>
            <a:r>
              <a:rPr lang="en-GB" sz="2900" b="1" dirty="0">
                <a:latin typeface="Courier"/>
                <a:cs typeface="Courier"/>
              </a:rPr>
              <a:t>-</a:t>
            </a:r>
            <a:r>
              <a:rPr lang="en-GB" sz="2900" b="1" dirty="0" err="1">
                <a:latin typeface="Courier"/>
                <a:cs typeface="Courier"/>
              </a:rPr>
              <a:t>db</a:t>
            </a:r>
            <a:r>
              <a:rPr lang="en-GB" sz="2900" b="1" dirty="0">
                <a:latin typeface="Courier"/>
                <a:cs typeface="Courier"/>
              </a:rPr>
              <a:t> Database -out </a:t>
            </a:r>
            <a:r>
              <a:rPr lang="en-GB" sz="2900" b="1" dirty="0" err="1" smtClean="0">
                <a:latin typeface="Courier"/>
                <a:cs typeface="Courier"/>
              </a:rPr>
              <a:t>OutFile</a:t>
            </a:r>
            <a:endParaRPr lang="en-US" sz="29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/>
              <a:t>example,</a:t>
            </a:r>
            <a:endParaRPr lang="en-US" dirty="0"/>
          </a:p>
          <a:p>
            <a:pPr marL="0" indent="0">
              <a:buNone/>
            </a:pPr>
            <a:r>
              <a:rPr lang="en-GB" b="1" dirty="0" err="1">
                <a:latin typeface="Courier"/>
                <a:cs typeface="Courier"/>
              </a:rPr>
              <a:t>blastp</a:t>
            </a:r>
            <a:r>
              <a:rPr lang="en-GB" b="1" dirty="0">
                <a:latin typeface="Courier"/>
                <a:cs typeface="Courier"/>
              </a:rPr>
              <a:t> -query P05480.fasta </a:t>
            </a:r>
            <a:r>
              <a:rPr lang="en-GB" b="1" dirty="0" smtClean="0">
                <a:latin typeface="Courier"/>
                <a:cs typeface="Courier"/>
              </a:rPr>
              <a:t>-</a:t>
            </a:r>
            <a:r>
              <a:rPr lang="en-GB" b="1" dirty="0">
                <a:latin typeface="Courier"/>
                <a:cs typeface="Courier"/>
              </a:rPr>
              <a:t>out </a:t>
            </a:r>
            <a:r>
              <a:rPr lang="en-GB" b="1" dirty="0" err="1" smtClean="0">
                <a:latin typeface="Courier"/>
                <a:cs typeface="Courier"/>
              </a:rPr>
              <a:t>blast_output</a:t>
            </a:r>
            <a:r>
              <a:rPr lang="en-GB" b="1" dirty="0">
                <a:latin typeface="Courier"/>
                <a:cs typeface="Courier"/>
              </a:rPr>
              <a:t> -</a:t>
            </a:r>
            <a:r>
              <a:rPr lang="en-GB" b="1" dirty="0" err="1">
                <a:latin typeface="Courier"/>
                <a:cs typeface="Courier"/>
              </a:rPr>
              <a:t>db</a:t>
            </a:r>
            <a:r>
              <a:rPr lang="en-GB" b="1" dirty="0">
                <a:latin typeface="Courier"/>
                <a:cs typeface="Courier"/>
              </a:rPr>
              <a:t> nr.00 </a:t>
            </a:r>
            <a:endParaRPr lang="en-US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3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752</Words>
  <Application>Microsoft Macintosh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Five ways to run BLAST</vt:lpstr>
      <vt:lpstr>What are the advantages of running BLAST locally? </vt:lpstr>
      <vt:lpstr>Running Blast locally</vt:lpstr>
      <vt:lpstr>PowerPoint Presentation</vt:lpstr>
      <vt:lpstr>Modify the PATH environment variable </vt:lpstr>
      <vt:lpstr>PowerPoint Presentation</vt:lpstr>
      <vt:lpstr>Modify the BLASTDB environment variable </vt:lpstr>
      <vt:lpstr>Create a .ncbirc text file in your home directory having the following path specification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advantages of running BLAST locally? </dc:title>
  <dc:creator>Allegra Via</dc:creator>
  <cp:lastModifiedBy>Allegra Via</cp:lastModifiedBy>
  <cp:revision>3</cp:revision>
  <cp:lastPrinted>2015-04-16T11:09:31Z</cp:lastPrinted>
  <dcterms:created xsi:type="dcterms:W3CDTF">2015-04-16T10:55:23Z</dcterms:created>
  <dcterms:modified xsi:type="dcterms:W3CDTF">2015-04-16T11:09:46Z</dcterms:modified>
</cp:coreProperties>
</file>