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Alice"/>
      <p:regular r:id="rId23"/>
    </p:embeddedFont>
    <p:embeddedFont>
      <p:font typeface="Lor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Lora-regular.fntdata"/><Relationship Id="rId23" Type="http://schemas.openxmlformats.org/officeDocument/2006/relationships/font" Target="fonts/Alic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ora-italic.fntdata"/><Relationship Id="rId25" Type="http://schemas.openxmlformats.org/officeDocument/2006/relationships/font" Target="fonts/Lora-bold.fntdata"/><Relationship Id="rId27" Type="http://schemas.openxmlformats.org/officeDocument/2006/relationships/font" Target="fonts/Lor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163bcac2f_2_50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5163bcac2f_2_50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3" name="Google Shape;103;g35163bcac2f_2_50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163bcac2f_2_98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35163bcac2f_2_98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43" name="Google Shape;243;g35163bcac2f_2_98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163bcac2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163bcac2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163bcac2f_2_119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35163bcac2f_2_119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63" name="Google Shape;263;g35163bcac2f_2_119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163bcac2f_2_137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35163bcac2f_2_137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93" name="Google Shape;293;g35163bcac2f_2_137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163bcac2f_2_237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35163bcac2f_2_237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20" name="Google Shape;320;g35163bcac2f_2_237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163bcac2f_2_256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35163bcac2f_2_256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40" name="Google Shape;340;g35163bcac2f_2_256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163bcac2f_0_160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35163bcac2f_0_160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47" name="Google Shape;347;g35163bcac2f_0_160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163bcac2f_2_58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35163bcac2f_2_58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1" name="Google Shape;111;g35163bcac2f_2_58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163bcac2f_2_75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5163bcac2f_2_75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2" name="Google Shape;132;g35163bcac2f_2_75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163bcac2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163bcac2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163bcac2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163bcac2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163bcac2f_2_83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35163bcac2f_2_83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1" name="Google Shape;151;g35163bcac2f_2_83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163bcac2f_2_199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35163bcac2f_2_199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7" name="Google Shape;167;g35163bcac2f_2_199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163bcac2f_2_164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35163bcac2f_2_164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2" name="Google Shape;192;g35163bcac2f_2_164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163bcac2f_2_223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35163bcac2f_2_223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28" name="Google Shape;228;g35163bcac2f_2_223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4" name="Google Shape;54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8" name="Google Shape;58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2" name="Google Shape;62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6" name="Google Shape;66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0" name="Google Shape;70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4" name="Google Shape;74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8" name="Google Shape;78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2" name="Google Shape;82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6" name="Google Shape;86;p2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0" name="Google Shape;90;p2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1 master">
  <p:cSld name="Slide 11 mast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4" name="Google Shape;94;p2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2 master">
  <p:cSld name="Slide 12 mast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8" name="Google Shape;98;p2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49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Relationship Id="rId9" Type="http://schemas.openxmlformats.org/officeDocument/2006/relationships/image" Target="../media/image34.png"/><Relationship Id="rId5" Type="http://schemas.openxmlformats.org/officeDocument/2006/relationships/image" Target="../media/image37.png"/><Relationship Id="rId6" Type="http://schemas.openxmlformats.org/officeDocument/2006/relationships/image" Target="../media/image31.png"/><Relationship Id="rId7" Type="http://schemas.openxmlformats.org/officeDocument/2006/relationships/image" Target="../media/image29.png"/><Relationship Id="rId8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3.png"/><Relationship Id="rId4" Type="http://schemas.openxmlformats.org/officeDocument/2006/relationships/image" Target="../media/image30.png"/><Relationship Id="rId5" Type="http://schemas.openxmlformats.org/officeDocument/2006/relationships/image" Target="../media/image38.png"/><Relationship Id="rId6" Type="http://schemas.openxmlformats.org/officeDocument/2006/relationships/image" Target="../media/image4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0.png"/><Relationship Id="rId6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36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5" name="Google Shape;10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7"/>
          <p:cNvSpPr/>
          <p:nvPr/>
        </p:nvSpPr>
        <p:spPr>
          <a:xfrm>
            <a:off x="496119" y="1909018"/>
            <a:ext cx="3544119" cy="885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2800"/>
              <a:buFont typeface="Alice"/>
              <a:buNone/>
            </a:pPr>
            <a:r>
              <a:rPr b="0" i="0" lang="ko" sz="2800" u="none" cap="none" strike="noStrike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SKN 14th </a:t>
            </a:r>
            <a:br>
              <a:rPr b="0" i="0" lang="ko" sz="2800" u="none" cap="none" strike="noStrike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</a:br>
            <a:r>
              <a:rPr b="0" i="0" lang="ko" sz="2800" u="none" cap="none" strike="noStrike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Project team5</a:t>
            </a:r>
            <a:endParaRPr b="0" i="0" sz="2800" u="none" cap="none" strike="noStrike"/>
          </a:p>
        </p:txBody>
      </p:sp>
      <p:sp>
        <p:nvSpPr>
          <p:cNvPr id="107" name="Google Shape;107;p27"/>
          <p:cNvSpPr/>
          <p:nvPr/>
        </p:nvSpPr>
        <p:spPr>
          <a:xfrm>
            <a:off x="496119" y="3007593"/>
            <a:ext cx="4722763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/>
          <p:nvPr/>
        </p:nvSpPr>
        <p:spPr>
          <a:xfrm>
            <a:off x="496129" y="314350"/>
            <a:ext cx="60741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2800"/>
              <a:buFont typeface="Alice"/>
              <a:buNone/>
            </a:pPr>
            <a:r>
              <a:rPr i="0" lang="ko" sz="2800" u="none" cap="none" strike="noStrike">
                <a:solidFill>
                  <a:srgbClr val="233E32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 스택 구성 ( </a:t>
            </a:r>
            <a:r>
              <a:rPr lang="ko" sz="2800">
                <a:solidFill>
                  <a:srgbClr val="233E32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추가예정)</a:t>
            </a:r>
            <a:endParaRPr i="0" sz="28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preencoded.png" id="246" name="Google Shape;24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133" y="1541072"/>
            <a:ext cx="2853109" cy="28531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7" name="Google Shape;24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2432" y="2017993"/>
            <a:ext cx="212080" cy="2651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8" name="Google Shape;248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6133" y="1541072"/>
            <a:ext cx="2853109" cy="28531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9" name="Google Shape;249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33603" y="2260805"/>
            <a:ext cx="212080" cy="2651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0" name="Google Shape;250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6133" y="1541072"/>
            <a:ext cx="2853109" cy="28531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1" name="Google Shape;251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90789" y="3651976"/>
            <a:ext cx="212080" cy="2651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2" name="Google Shape;252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6133" y="1541072"/>
            <a:ext cx="2853109" cy="28531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3" name="Google Shape;253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99619" y="3409163"/>
            <a:ext cx="212080" cy="26513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6"/>
          <p:cNvSpPr txBox="1"/>
          <p:nvPr/>
        </p:nvSpPr>
        <p:spPr>
          <a:xfrm>
            <a:off x="3977700" y="1228800"/>
            <a:ext cx="4817400" cy="3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프론트엔드:</a:t>
            </a:r>
            <a:r>
              <a:rPr lang="ko" sz="16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Streamlit</a:t>
            </a:r>
            <a:endParaRPr sz="16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백엔드</a:t>
            </a:r>
            <a:r>
              <a:rPr lang="ko" sz="16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Python</a:t>
            </a:r>
            <a:endParaRPr sz="16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LLM</a:t>
            </a:r>
            <a:r>
              <a:rPr lang="ko" sz="16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OpenAI GPT-3.5 (텍스트 요약)</a:t>
            </a:r>
            <a:endParaRPr sz="16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TTS</a:t>
            </a:r>
            <a:r>
              <a:rPr lang="ko" sz="16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Google TTS (gTTS)</a:t>
            </a:r>
            <a:endParaRPr sz="16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r>
              <a:rPr lang="ko" sz="16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MySQL</a:t>
            </a:r>
            <a:endParaRPr sz="16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크롤링:</a:t>
            </a:r>
            <a:r>
              <a:rPr lang="ko" sz="16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BeautifulSoup, requests</a:t>
            </a:r>
            <a:endParaRPr sz="16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/>
        </p:nvSpPr>
        <p:spPr>
          <a:xfrm>
            <a:off x="328400" y="591550"/>
            <a:ext cx="8014200" cy="3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기대효과: </a:t>
            </a:r>
            <a:endParaRPr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서비스를 통해 여행자는 출발 전에 </a:t>
            </a:r>
            <a:r>
              <a:rPr b="1" lang="ko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사고 위험 지역을 미리 인지</a:t>
            </a:r>
            <a:r>
              <a:rPr lang="ko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 수 있어 보다 </a:t>
            </a:r>
            <a:r>
              <a:rPr b="1" lang="ko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안전한 경로 선택</a:t>
            </a:r>
            <a:r>
              <a:rPr lang="ko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b="1" lang="ko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사고 예방</a:t>
            </a:r>
            <a:r>
              <a:rPr lang="ko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가능합니다.</a:t>
            </a:r>
            <a:endParaRPr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143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특히, 운전 중에도 </a:t>
            </a:r>
            <a:r>
              <a:rPr b="1" lang="ko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음성으로 정보를 제공</a:t>
            </a:r>
            <a:r>
              <a:rPr lang="ko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함으로써 주행 중 시야 분산을 최소화하고, </a:t>
            </a:r>
            <a:r>
              <a:rPr b="1" lang="ko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안전성</a:t>
            </a:r>
            <a:r>
              <a:rPr lang="ko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높이는 데 기여할 수 있습니다.</a:t>
            </a:r>
            <a:endParaRPr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/>
          <p:nvPr/>
        </p:nvSpPr>
        <p:spPr>
          <a:xfrm>
            <a:off x="191644" y="97026"/>
            <a:ext cx="35442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2800"/>
              <a:buFont typeface="Alice"/>
              <a:buNone/>
            </a:pPr>
            <a:r>
              <a:rPr lang="ko" sz="2800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전체 </a:t>
            </a:r>
            <a:r>
              <a:rPr b="0" i="0" lang="ko" sz="2800" u="none" cap="none" strike="noStrike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서비스 흐름도</a:t>
            </a:r>
            <a:endParaRPr b="0" i="0" sz="2800" u="none" cap="none" strike="noStrike"/>
          </a:p>
        </p:txBody>
      </p:sp>
      <p:pic>
        <p:nvPicPr>
          <p:cNvPr descr="preencoded.png" id="266" name="Google Shape;26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6094" y="1154964"/>
            <a:ext cx="708794" cy="850553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8"/>
          <p:cNvSpPr/>
          <p:nvPr/>
        </p:nvSpPr>
        <p:spPr>
          <a:xfrm>
            <a:off x="5397489" y="1296723"/>
            <a:ext cx="17721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b="0" i="0" lang="ko" sz="1400" u="none" cap="none" strike="noStrike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데이터 전처리</a:t>
            </a:r>
            <a:endParaRPr b="0" i="0" sz="1400" u="none" cap="none" strike="noStrike"/>
          </a:p>
        </p:txBody>
      </p:sp>
      <p:sp>
        <p:nvSpPr>
          <p:cNvPr id="268" name="Google Shape;268;p38"/>
          <p:cNvSpPr/>
          <p:nvPr/>
        </p:nvSpPr>
        <p:spPr>
          <a:xfrm>
            <a:off x="5397489" y="1603234"/>
            <a:ext cx="38013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공공데이터 지역코드 전처리 후 MySQL 지역테이블 생성</a:t>
            </a:r>
            <a:endParaRPr b="0" i="0" sz="1100" u="none" cap="none" strike="noStrike"/>
          </a:p>
        </p:txBody>
      </p:sp>
      <p:pic>
        <p:nvPicPr>
          <p:cNvPr descr="preencoded.png" id="269" name="Google Shape;26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6094" y="2005516"/>
            <a:ext cx="708794" cy="85055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8"/>
          <p:cNvSpPr/>
          <p:nvPr/>
        </p:nvSpPr>
        <p:spPr>
          <a:xfrm>
            <a:off x="5397489" y="2147275"/>
            <a:ext cx="17721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b="0" i="0" lang="ko" sz="1400" u="none" cap="none" strike="noStrike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지도 시각화</a:t>
            </a:r>
            <a:endParaRPr b="0" i="0" sz="1400" u="none" cap="none" strike="noStrike"/>
          </a:p>
        </p:txBody>
      </p:sp>
      <p:sp>
        <p:nvSpPr>
          <p:cNvPr id="271" name="Google Shape;271;p38"/>
          <p:cNvSpPr/>
          <p:nvPr/>
        </p:nvSpPr>
        <p:spPr>
          <a:xfrm>
            <a:off x="5397489" y="2453786"/>
            <a:ext cx="38013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교통사고 데이터와 지역코드 연결하여 지도에 매핑</a:t>
            </a:r>
            <a:endParaRPr b="0" i="0" sz="1100" u="none" cap="none" strike="noStrike"/>
          </a:p>
        </p:txBody>
      </p:sp>
      <p:pic>
        <p:nvPicPr>
          <p:cNvPr descr="preencoded.png" id="272" name="Google Shape;272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76094" y="2856069"/>
            <a:ext cx="708794" cy="85055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8"/>
          <p:cNvSpPr/>
          <p:nvPr/>
        </p:nvSpPr>
        <p:spPr>
          <a:xfrm>
            <a:off x="5397489" y="2997828"/>
            <a:ext cx="17721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b="0" i="0" lang="ko" sz="1400" u="none" cap="none" strike="noStrike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뉴스 크롤링</a:t>
            </a:r>
            <a:endParaRPr b="0" i="0" sz="1400" u="none" cap="none" strike="noStrike"/>
          </a:p>
        </p:txBody>
      </p:sp>
      <p:sp>
        <p:nvSpPr>
          <p:cNvPr id="274" name="Google Shape;274;p38"/>
          <p:cNvSpPr/>
          <p:nvPr/>
        </p:nvSpPr>
        <p:spPr>
          <a:xfrm>
            <a:off x="5397489" y="3304339"/>
            <a:ext cx="38013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선택된 지역명과 '교통사고' 키워드로 네이버 뉴스 검색 및 저장</a:t>
            </a:r>
            <a:endParaRPr b="0" i="0" sz="1100" u="none" cap="none" strike="noStrike"/>
          </a:p>
        </p:txBody>
      </p:sp>
      <p:pic>
        <p:nvPicPr>
          <p:cNvPr descr="preencoded.png" id="275" name="Google Shape;275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76094" y="3706622"/>
            <a:ext cx="708794" cy="850553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8"/>
          <p:cNvSpPr/>
          <p:nvPr/>
        </p:nvSpPr>
        <p:spPr>
          <a:xfrm>
            <a:off x="5397489" y="3848381"/>
            <a:ext cx="17721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b="0" i="0" lang="ko" sz="1400" u="none" cap="none" strike="noStrike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AI 요약</a:t>
            </a:r>
            <a:endParaRPr b="0" i="0" sz="1400" u="none" cap="none" strike="noStrike"/>
          </a:p>
        </p:txBody>
      </p:sp>
      <p:sp>
        <p:nvSpPr>
          <p:cNvPr id="277" name="Google Shape;277;p38"/>
          <p:cNvSpPr/>
          <p:nvPr/>
        </p:nvSpPr>
        <p:spPr>
          <a:xfrm>
            <a:off x="5397489" y="4154892"/>
            <a:ext cx="38013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LLM 모델을 활용한 뉴스 기사 요약 및 음성 변환</a:t>
            </a:r>
            <a:endParaRPr b="0" i="0" sz="1100" u="none" cap="none" strike="noStrike"/>
          </a:p>
        </p:txBody>
      </p:sp>
      <p:pic>
        <p:nvPicPr>
          <p:cNvPr descr="preencoded.png" id="278" name="Google Shape;27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644" y="1154964"/>
            <a:ext cx="708794" cy="850553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8"/>
          <p:cNvSpPr/>
          <p:nvPr/>
        </p:nvSpPr>
        <p:spPr>
          <a:xfrm>
            <a:off x="1113039" y="1296723"/>
            <a:ext cx="17721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b="0" i="0" lang="ko" sz="1400" u="none" cap="none" strike="noStrike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데이터 전처리</a:t>
            </a:r>
            <a:endParaRPr b="0" i="0" sz="1400" u="none" cap="none" strike="noStrike"/>
          </a:p>
        </p:txBody>
      </p:sp>
      <p:sp>
        <p:nvSpPr>
          <p:cNvPr id="280" name="Google Shape;280;p38"/>
          <p:cNvSpPr/>
          <p:nvPr/>
        </p:nvSpPr>
        <p:spPr>
          <a:xfrm>
            <a:off x="1113039" y="1603234"/>
            <a:ext cx="38013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공공데이터 지역코드 전처리 후 MySQL 지역테이블 생성</a:t>
            </a:r>
            <a:endParaRPr b="0" i="0" sz="1100" u="none" cap="none" strike="noStrike"/>
          </a:p>
        </p:txBody>
      </p:sp>
      <p:pic>
        <p:nvPicPr>
          <p:cNvPr descr="preencoded.png" id="281" name="Google Shape;28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644" y="2005516"/>
            <a:ext cx="708794" cy="85055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/>
          <p:nvPr/>
        </p:nvSpPr>
        <p:spPr>
          <a:xfrm>
            <a:off x="1113039" y="2147275"/>
            <a:ext cx="17721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b="0" i="0" lang="ko" sz="1400" u="none" cap="none" strike="noStrike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지도 시각화</a:t>
            </a:r>
            <a:endParaRPr b="0" i="0" sz="1400" u="none" cap="none" strike="noStrike"/>
          </a:p>
        </p:txBody>
      </p:sp>
      <p:sp>
        <p:nvSpPr>
          <p:cNvPr id="283" name="Google Shape;283;p38"/>
          <p:cNvSpPr/>
          <p:nvPr/>
        </p:nvSpPr>
        <p:spPr>
          <a:xfrm>
            <a:off x="1113039" y="2453786"/>
            <a:ext cx="38013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교통사고 데이터와 지역코드 연결하여 지도에 매핑</a:t>
            </a:r>
            <a:endParaRPr b="0" i="0" sz="1100" u="none" cap="none" strike="noStrike"/>
          </a:p>
        </p:txBody>
      </p:sp>
      <p:pic>
        <p:nvPicPr>
          <p:cNvPr descr="preencoded.png" id="284" name="Google Shape;284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1644" y="2856069"/>
            <a:ext cx="708794" cy="850553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8"/>
          <p:cNvSpPr/>
          <p:nvPr/>
        </p:nvSpPr>
        <p:spPr>
          <a:xfrm>
            <a:off x="1113039" y="2997828"/>
            <a:ext cx="17721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b="0" i="0" lang="ko" sz="1400" u="none" cap="none" strike="noStrike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뉴스 크롤링</a:t>
            </a:r>
            <a:endParaRPr b="0" i="0" sz="1400" u="none" cap="none" strike="noStrike"/>
          </a:p>
        </p:txBody>
      </p:sp>
      <p:sp>
        <p:nvSpPr>
          <p:cNvPr id="286" name="Google Shape;286;p38"/>
          <p:cNvSpPr/>
          <p:nvPr/>
        </p:nvSpPr>
        <p:spPr>
          <a:xfrm>
            <a:off x="1113039" y="3304339"/>
            <a:ext cx="38013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선택된 지역명과 '교통사고' 키워드로 네이버 뉴스 검색 및 저장</a:t>
            </a:r>
            <a:endParaRPr b="0" i="0" sz="1100" u="none" cap="none" strike="noStrike"/>
          </a:p>
        </p:txBody>
      </p:sp>
      <p:pic>
        <p:nvPicPr>
          <p:cNvPr descr="preencoded.png" id="287" name="Google Shape;287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644" y="3706622"/>
            <a:ext cx="708794" cy="85055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8"/>
          <p:cNvSpPr/>
          <p:nvPr/>
        </p:nvSpPr>
        <p:spPr>
          <a:xfrm>
            <a:off x="1113039" y="3848381"/>
            <a:ext cx="17721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b="0" i="0" lang="ko" sz="1400" u="none" cap="none" strike="noStrike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AI 요약</a:t>
            </a:r>
            <a:endParaRPr b="0" i="0" sz="1400" u="none" cap="none" strike="noStrike"/>
          </a:p>
        </p:txBody>
      </p:sp>
      <p:sp>
        <p:nvSpPr>
          <p:cNvPr id="289" name="Google Shape;289;p38"/>
          <p:cNvSpPr/>
          <p:nvPr/>
        </p:nvSpPr>
        <p:spPr>
          <a:xfrm>
            <a:off x="1113039" y="4154892"/>
            <a:ext cx="38013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LLM 모델을 활용한 뉴스 기사 요약 및 음성 변환</a:t>
            </a:r>
            <a:endParaRPr b="0" i="0" sz="1100" u="none" cap="none" strike="noStrik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/>
          <p:nvPr/>
        </p:nvSpPr>
        <p:spPr>
          <a:xfrm>
            <a:off x="2544094" y="147494"/>
            <a:ext cx="35442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2800"/>
              <a:buFont typeface="Alice"/>
              <a:buNone/>
            </a:pPr>
            <a:r>
              <a:rPr b="0" i="0" lang="ko" sz="2800" u="none" cap="none" strike="noStrike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시스템 아키텍처</a:t>
            </a:r>
            <a:endParaRPr b="0" i="0" sz="2800" u="none" cap="none" strike="noStrike"/>
          </a:p>
        </p:txBody>
      </p:sp>
      <p:sp>
        <p:nvSpPr>
          <p:cNvPr id="296" name="Google Shape;296;p39"/>
          <p:cNvSpPr/>
          <p:nvPr/>
        </p:nvSpPr>
        <p:spPr>
          <a:xfrm>
            <a:off x="365613" y="1053183"/>
            <a:ext cx="19200" cy="3692700"/>
          </a:xfrm>
          <a:prstGeom prst="roundRect">
            <a:avLst>
              <a:gd fmla="val 111628" name="adj"/>
            </a:avLst>
          </a:prstGeom>
          <a:solidFill>
            <a:srgbClr val="D6D3CC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9"/>
          <p:cNvSpPr/>
          <p:nvPr/>
        </p:nvSpPr>
        <p:spPr>
          <a:xfrm>
            <a:off x="506032" y="1362596"/>
            <a:ext cx="425400" cy="19200"/>
          </a:xfrm>
          <a:prstGeom prst="roundRect">
            <a:avLst>
              <a:gd fmla="val 111628" name="adj"/>
            </a:avLst>
          </a:prstGeom>
          <a:solidFill>
            <a:srgbClr val="D6D3CC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9"/>
          <p:cNvSpPr/>
          <p:nvPr/>
        </p:nvSpPr>
        <p:spPr>
          <a:xfrm>
            <a:off x="206144" y="1212652"/>
            <a:ext cx="318900" cy="318900"/>
          </a:xfrm>
          <a:prstGeom prst="roundRect">
            <a:avLst>
              <a:gd fmla="val 6667" name="adj"/>
            </a:avLst>
          </a:prstGeom>
          <a:solidFill>
            <a:srgbClr val="F0EDE6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9" name="Google Shape;29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13" y="1239218"/>
            <a:ext cx="212601" cy="265807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9"/>
          <p:cNvSpPr/>
          <p:nvPr/>
        </p:nvSpPr>
        <p:spPr>
          <a:xfrm>
            <a:off x="1074407" y="1194941"/>
            <a:ext cx="17721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b="0" i="0" lang="ko" sz="1400" u="none" cap="none" strike="noStrike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데이터 추출</a:t>
            </a:r>
            <a:endParaRPr b="0" i="0" sz="1400" u="none" cap="none" strike="noStrike"/>
          </a:p>
        </p:txBody>
      </p:sp>
      <p:sp>
        <p:nvSpPr>
          <p:cNvPr id="301" name="Google Shape;301;p39"/>
          <p:cNvSpPr/>
          <p:nvPr/>
        </p:nvSpPr>
        <p:spPr>
          <a:xfrm>
            <a:off x="1074407" y="1501452"/>
            <a:ext cx="3854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뉴스 기사 URL 입력 → HTML 데이터 추출 → 텍스트 전처리</a:t>
            </a:r>
            <a:endParaRPr b="0" i="0" sz="1100" u="none" cap="none" strike="noStrike"/>
          </a:p>
        </p:txBody>
      </p:sp>
      <p:sp>
        <p:nvSpPr>
          <p:cNvPr id="302" name="Google Shape;302;p39"/>
          <p:cNvSpPr/>
          <p:nvPr/>
        </p:nvSpPr>
        <p:spPr>
          <a:xfrm>
            <a:off x="506032" y="2321198"/>
            <a:ext cx="425400" cy="19200"/>
          </a:xfrm>
          <a:prstGeom prst="roundRect">
            <a:avLst>
              <a:gd fmla="val 111628" name="adj"/>
            </a:avLst>
          </a:prstGeom>
          <a:solidFill>
            <a:srgbClr val="D6D3CC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9"/>
          <p:cNvSpPr/>
          <p:nvPr/>
        </p:nvSpPr>
        <p:spPr>
          <a:xfrm>
            <a:off x="206144" y="2171254"/>
            <a:ext cx="318900" cy="318900"/>
          </a:xfrm>
          <a:prstGeom prst="roundRect">
            <a:avLst>
              <a:gd fmla="val 6667" name="adj"/>
            </a:avLst>
          </a:prstGeom>
          <a:solidFill>
            <a:srgbClr val="F0EDE6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04" name="Google Shape;30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313" y="2197819"/>
            <a:ext cx="212601" cy="265807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9"/>
          <p:cNvSpPr/>
          <p:nvPr/>
        </p:nvSpPr>
        <p:spPr>
          <a:xfrm>
            <a:off x="1074407" y="2153543"/>
            <a:ext cx="17721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b="0" i="0" lang="ko" sz="1400" u="none" cap="none" strike="noStrike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텍스트 요약</a:t>
            </a:r>
            <a:endParaRPr b="0" i="0" sz="1400" u="none" cap="none" strike="noStrike"/>
          </a:p>
        </p:txBody>
      </p:sp>
      <p:sp>
        <p:nvSpPr>
          <p:cNvPr id="306" name="Google Shape;306;p39"/>
          <p:cNvSpPr/>
          <p:nvPr/>
        </p:nvSpPr>
        <p:spPr>
          <a:xfrm>
            <a:off x="1074407" y="2460054"/>
            <a:ext cx="3854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LLM을 활용한 기사 내용 핵심 요약</a:t>
            </a:r>
            <a:endParaRPr b="0" i="0" sz="1100" u="none" cap="none" strike="noStrike"/>
          </a:p>
        </p:txBody>
      </p:sp>
      <p:sp>
        <p:nvSpPr>
          <p:cNvPr id="307" name="Google Shape;307;p39"/>
          <p:cNvSpPr/>
          <p:nvPr/>
        </p:nvSpPr>
        <p:spPr>
          <a:xfrm>
            <a:off x="506032" y="3279800"/>
            <a:ext cx="425400" cy="19200"/>
          </a:xfrm>
          <a:prstGeom prst="roundRect">
            <a:avLst>
              <a:gd fmla="val 111628" name="adj"/>
            </a:avLst>
          </a:prstGeom>
          <a:solidFill>
            <a:srgbClr val="D6D3CC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9"/>
          <p:cNvSpPr/>
          <p:nvPr/>
        </p:nvSpPr>
        <p:spPr>
          <a:xfrm>
            <a:off x="206144" y="3129856"/>
            <a:ext cx="318900" cy="318900"/>
          </a:xfrm>
          <a:prstGeom prst="roundRect">
            <a:avLst>
              <a:gd fmla="val 6667" name="adj"/>
            </a:avLst>
          </a:prstGeom>
          <a:solidFill>
            <a:srgbClr val="F0EDE6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09" name="Google Shape;309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313" y="3156421"/>
            <a:ext cx="212601" cy="265807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9"/>
          <p:cNvSpPr/>
          <p:nvPr/>
        </p:nvSpPr>
        <p:spPr>
          <a:xfrm>
            <a:off x="1074407" y="3112145"/>
            <a:ext cx="17721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b="0" i="0" lang="ko" sz="1400" u="none" cap="none" strike="noStrike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음성 합성</a:t>
            </a:r>
            <a:endParaRPr b="0" i="0" sz="1400" u="none" cap="none" strike="noStrike"/>
          </a:p>
        </p:txBody>
      </p:sp>
      <p:sp>
        <p:nvSpPr>
          <p:cNvPr id="311" name="Google Shape;311;p39"/>
          <p:cNvSpPr/>
          <p:nvPr/>
        </p:nvSpPr>
        <p:spPr>
          <a:xfrm>
            <a:off x="1074407" y="3418656"/>
            <a:ext cx="3854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요약된 텍스트를 TTS로 음성 변환</a:t>
            </a:r>
            <a:endParaRPr b="0" i="0" sz="1100" u="none" cap="none" strike="noStrike"/>
          </a:p>
        </p:txBody>
      </p:sp>
      <p:sp>
        <p:nvSpPr>
          <p:cNvPr id="312" name="Google Shape;312;p39"/>
          <p:cNvSpPr/>
          <p:nvPr/>
        </p:nvSpPr>
        <p:spPr>
          <a:xfrm>
            <a:off x="506032" y="4238402"/>
            <a:ext cx="425400" cy="19200"/>
          </a:xfrm>
          <a:prstGeom prst="roundRect">
            <a:avLst>
              <a:gd fmla="val 111628" name="adj"/>
            </a:avLst>
          </a:prstGeom>
          <a:solidFill>
            <a:srgbClr val="D6D3CC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206144" y="4088458"/>
            <a:ext cx="318900" cy="318900"/>
          </a:xfrm>
          <a:prstGeom prst="roundRect">
            <a:avLst>
              <a:gd fmla="val 6667" name="adj"/>
            </a:avLst>
          </a:prstGeom>
          <a:solidFill>
            <a:srgbClr val="F0EDE6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14" name="Google Shape;314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9313" y="4115023"/>
            <a:ext cx="212601" cy="26580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9"/>
          <p:cNvSpPr/>
          <p:nvPr/>
        </p:nvSpPr>
        <p:spPr>
          <a:xfrm>
            <a:off x="1074407" y="4070747"/>
            <a:ext cx="17721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b="0" i="0" lang="ko" sz="1400" u="none" cap="none" strike="noStrike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사용자 제공</a:t>
            </a:r>
            <a:endParaRPr b="0" i="0" sz="1400" u="none" cap="none" strike="noStrike"/>
          </a:p>
        </p:txBody>
      </p:sp>
      <p:sp>
        <p:nvSpPr>
          <p:cNvPr id="316" name="Google Shape;316;p39"/>
          <p:cNvSpPr/>
          <p:nvPr/>
        </p:nvSpPr>
        <p:spPr>
          <a:xfrm>
            <a:off x="1074407" y="4377258"/>
            <a:ext cx="3854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요약 텍스트와 음성 정보 사용자에게 전달</a:t>
            </a:r>
            <a:endParaRPr b="0" i="0" sz="1100" u="none" cap="none" strike="noStrik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/>
          <p:nvPr/>
        </p:nvSpPr>
        <p:spPr>
          <a:xfrm>
            <a:off x="496125" y="129480"/>
            <a:ext cx="38013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2800"/>
              <a:buFont typeface="Alice"/>
              <a:buNone/>
            </a:pPr>
            <a:r>
              <a:rPr b="1" i="0" lang="ko" sz="3200" u="none" cap="none" strike="noStrike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결론 및 향후 발전 방향</a:t>
            </a:r>
            <a:endParaRPr b="1" i="0" sz="3200" u="none" cap="none" strike="noStrike"/>
          </a:p>
        </p:txBody>
      </p:sp>
      <p:sp>
        <p:nvSpPr>
          <p:cNvPr id="323" name="Google Shape;323;p40"/>
          <p:cNvSpPr/>
          <p:nvPr/>
        </p:nvSpPr>
        <p:spPr>
          <a:xfrm>
            <a:off x="496119" y="1638896"/>
            <a:ext cx="1358578" cy="816843"/>
          </a:xfrm>
          <a:prstGeom prst="roundRect">
            <a:avLst>
              <a:gd fmla="val 2603" name="adj"/>
            </a:avLst>
          </a:prstGeom>
          <a:solidFill>
            <a:srgbClr val="F0EDE6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24" name="Google Shape;32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729" y="1922711"/>
            <a:ext cx="199355" cy="249138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0"/>
          <p:cNvSpPr/>
          <p:nvPr/>
        </p:nvSpPr>
        <p:spPr>
          <a:xfrm>
            <a:off x="1996455" y="1780654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b="1" i="0" lang="ko" sz="2100" u="none" cap="none" strike="noStrike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현재 성과</a:t>
            </a:r>
            <a:endParaRPr b="1" i="0" sz="2100" u="none" cap="none" strike="noStrike"/>
          </a:p>
        </p:txBody>
      </p:sp>
      <p:sp>
        <p:nvSpPr>
          <p:cNvPr id="326" name="Google Shape;326;p40"/>
          <p:cNvSpPr/>
          <p:nvPr/>
        </p:nvSpPr>
        <p:spPr>
          <a:xfrm>
            <a:off x="1996450" y="2150938"/>
            <a:ext cx="5405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실시간 뉴스 요약 및 음성 변환 서비스 구현 완료</a:t>
            </a:r>
            <a:endParaRPr b="0" i="0" u="none" cap="none" strike="noStrike"/>
          </a:p>
        </p:txBody>
      </p:sp>
      <p:sp>
        <p:nvSpPr>
          <p:cNvPr id="327" name="Google Shape;327;p40"/>
          <p:cNvSpPr/>
          <p:nvPr/>
        </p:nvSpPr>
        <p:spPr>
          <a:xfrm>
            <a:off x="1925538" y="2446214"/>
            <a:ext cx="6651501" cy="9525"/>
          </a:xfrm>
          <a:prstGeom prst="roundRect">
            <a:avLst>
              <a:gd fmla="val 223256" name="adj"/>
            </a:avLst>
          </a:prstGeom>
          <a:solidFill>
            <a:srgbClr val="D6D3CC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0"/>
          <p:cNvSpPr/>
          <p:nvPr/>
        </p:nvSpPr>
        <p:spPr>
          <a:xfrm>
            <a:off x="496119" y="2526581"/>
            <a:ext cx="2717229" cy="816843"/>
          </a:xfrm>
          <a:prstGeom prst="roundRect">
            <a:avLst>
              <a:gd fmla="val 2603" name="adj"/>
            </a:avLst>
          </a:prstGeom>
          <a:solidFill>
            <a:srgbClr val="F0EDE6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29" name="Google Shape;32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5056" y="2810396"/>
            <a:ext cx="199355" cy="249138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0"/>
          <p:cNvSpPr/>
          <p:nvPr/>
        </p:nvSpPr>
        <p:spPr>
          <a:xfrm>
            <a:off x="3355107" y="2668339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b="1" i="0" lang="ko" sz="2100" u="none" cap="none" strike="noStrike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확장 계획</a:t>
            </a:r>
            <a:endParaRPr b="1" i="0" sz="2100" u="none" cap="none" strike="noStrike"/>
          </a:p>
        </p:txBody>
      </p:sp>
      <p:sp>
        <p:nvSpPr>
          <p:cNvPr id="331" name="Google Shape;331;p40"/>
          <p:cNvSpPr/>
          <p:nvPr/>
        </p:nvSpPr>
        <p:spPr>
          <a:xfrm>
            <a:off x="3431157" y="3038643"/>
            <a:ext cx="5405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다양한 국</a:t>
            </a:r>
            <a:r>
              <a:rPr lang="ko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내</a:t>
            </a:r>
            <a:r>
              <a:rPr b="0" i="0" lang="ko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 뉴스 소스 연동 </a:t>
            </a:r>
            <a:r>
              <a:rPr lang="ko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확장 가능</a:t>
            </a:r>
            <a:endParaRPr b="0" i="0" u="none" cap="none" strike="noStrike"/>
          </a:p>
        </p:txBody>
      </p:sp>
      <p:sp>
        <p:nvSpPr>
          <p:cNvPr id="332" name="Google Shape;332;p40"/>
          <p:cNvSpPr/>
          <p:nvPr/>
        </p:nvSpPr>
        <p:spPr>
          <a:xfrm>
            <a:off x="3284190" y="3333899"/>
            <a:ext cx="5292849" cy="9525"/>
          </a:xfrm>
          <a:prstGeom prst="roundRect">
            <a:avLst>
              <a:gd fmla="val 223256" name="adj"/>
            </a:avLst>
          </a:prstGeom>
          <a:solidFill>
            <a:srgbClr val="D6D3CC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0"/>
          <p:cNvSpPr/>
          <p:nvPr/>
        </p:nvSpPr>
        <p:spPr>
          <a:xfrm>
            <a:off x="496119" y="3414266"/>
            <a:ext cx="4075881" cy="816843"/>
          </a:xfrm>
          <a:prstGeom prst="roundRect">
            <a:avLst>
              <a:gd fmla="val 2603" name="adj"/>
            </a:avLst>
          </a:prstGeom>
          <a:solidFill>
            <a:srgbClr val="F0EDE6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4" name="Google Shape;334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4382" y="3698081"/>
            <a:ext cx="199355" cy="24913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0"/>
          <p:cNvSpPr/>
          <p:nvPr/>
        </p:nvSpPr>
        <p:spPr>
          <a:xfrm>
            <a:off x="4713759" y="3556025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b="1" i="0" lang="ko" sz="2100" u="none" cap="none" strike="noStrike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기능 개선</a:t>
            </a:r>
            <a:endParaRPr b="1" i="0" sz="2100" u="none" cap="none" strike="noStrike"/>
          </a:p>
        </p:txBody>
      </p:sp>
      <p:sp>
        <p:nvSpPr>
          <p:cNvPr id="336" name="Google Shape;336;p40"/>
          <p:cNvSpPr/>
          <p:nvPr/>
        </p:nvSpPr>
        <p:spPr>
          <a:xfrm>
            <a:off x="4670150" y="3926350"/>
            <a:ext cx="44010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 사고 유형별 필터링, 맞춤형 추천 기능, </a:t>
            </a:r>
            <a:r>
              <a:rPr lang="ko"/>
              <a:t>기상상태 정보결합</a:t>
            </a:r>
            <a:endParaRPr b="0" i="0" u="none" cap="none" strike="noStrik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/>
          <p:nvPr/>
        </p:nvSpPr>
        <p:spPr>
          <a:xfrm>
            <a:off x="126399" y="145750"/>
            <a:ext cx="7346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2800"/>
              <a:buFont typeface="Alice"/>
              <a:buNone/>
            </a:pPr>
            <a:r>
              <a:rPr b="0" i="0" lang="ko" sz="2800" u="none" cap="none" strike="noStrike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요구사항 명세 [ </a:t>
            </a:r>
            <a:r>
              <a:rPr lang="ko" sz="2800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수정예정][ 다같이 작성하기]</a:t>
            </a:r>
            <a:endParaRPr b="0" i="0" sz="2800" u="none" cap="none" strike="noStrike"/>
          </a:p>
        </p:txBody>
      </p:sp>
      <p:sp>
        <p:nvSpPr>
          <p:cNvPr id="343" name="Google Shape;343;p41"/>
          <p:cNvSpPr txBox="1"/>
          <p:nvPr/>
        </p:nvSpPr>
        <p:spPr>
          <a:xfrm>
            <a:off x="274025" y="722050"/>
            <a:ext cx="6883500" cy="3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1. 출발지, 경유지, 목적지 입력 기능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2. 뉴스 검색 및 수집 기능 (NAVER OPEN API 연동)</a:t>
            </a:r>
            <a:br>
              <a:rPr lang="ko" sz="700">
                <a:solidFill>
                  <a:schemeClr val="dk1"/>
                </a:solidFill>
              </a:rPr>
            </a:b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3. 뉴스 데이터 저장 기능 (DB 연동)</a:t>
            </a:r>
            <a:br>
              <a:rPr lang="ko" sz="700">
                <a:solidFill>
                  <a:schemeClr val="dk1"/>
                </a:solidFill>
              </a:rPr>
            </a:b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4. 뉴스 요약 기능 (OPENAI API 연동)</a:t>
            </a:r>
            <a:br>
              <a:rPr lang="ko" sz="700">
                <a:solidFill>
                  <a:schemeClr val="dk1"/>
                </a:solidFill>
              </a:rPr>
            </a:b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5. TTS 변환 및 출력 기능</a:t>
            </a:r>
            <a:r>
              <a:rPr lang="ko" sz="700">
                <a:solidFill>
                  <a:schemeClr val="dk1"/>
                </a:solidFill>
              </a:rPr>
              <a:t>.</a:t>
            </a:r>
            <a:br>
              <a:rPr lang="ko" sz="700">
                <a:solidFill>
                  <a:schemeClr val="dk1"/>
                </a:solidFill>
              </a:rPr>
            </a:b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300">
                <a:solidFill>
                  <a:schemeClr val="dk1"/>
                </a:solidFill>
              </a:rPr>
              <a:t>6. 지도 시각화 기능 (streamlit 연동)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ko" sz="700">
                <a:solidFill>
                  <a:schemeClr val="dk1"/>
                </a:solidFill>
              </a:rPr>
            </a:b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/>
          <p:nvPr/>
        </p:nvSpPr>
        <p:spPr>
          <a:xfrm>
            <a:off x="2374350" y="358850"/>
            <a:ext cx="43953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2800"/>
              <a:buFont typeface="Alice"/>
              <a:buNone/>
            </a:pPr>
            <a:r>
              <a:rPr b="1" lang="ko" sz="2400">
                <a:solidFill>
                  <a:srgbClr val="233E32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 및 질의응답</a:t>
            </a:r>
            <a:endParaRPr b="1" i="0" sz="24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p42"/>
          <p:cNvSpPr/>
          <p:nvPr/>
        </p:nvSpPr>
        <p:spPr>
          <a:xfrm>
            <a:off x="354775" y="1081026"/>
            <a:ext cx="47229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t/>
            </a:r>
            <a:endParaRPr i="0" sz="18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1" name="Google Shape;351;p42"/>
          <p:cNvSpPr/>
          <p:nvPr/>
        </p:nvSpPr>
        <p:spPr>
          <a:xfrm>
            <a:off x="1621950" y="1909650"/>
            <a:ext cx="5900100" cy="13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" sz="7600">
                <a:solidFill>
                  <a:srgbClr val="2C2821"/>
                </a:solidFill>
                <a:latin typeface="Comic Sans MS"/>
                <a:ea typeface="Comic Sans MS"/>
                <a:cs typeface="Comic Sans MS"/>
                <a:sym typeface="Comic Sans MS"/>
              </a:rPr>
              <a:t>감사합니다</a:t>
            </a:r>
            <a:endParaRPr i="0" sz="76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>
            <a:off x="496121" y="522850"/>
            <a:ext cx="1473900" cy="4431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2800"/>
              <a:buFont typeface="Alice"/>
              <a:buNone/>
            </a:pPr>
            <a:r>
              <a:rPr i="0" lang="ko" sz="2800" u="none" cap="none" strike="noStrike">
                <a:solidFill>
                  <a:srgbClr val="233E32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팀원소개</a:t>
            </a:r>
            <a:endParaRPr i="0" sz="28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preencoded.png" id="114" name="Google Shape;11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94" y="1736168"/>
            <a:ext cx="1778497" cy="141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8"/>
          <p:cNvSpPr/>
          <p:nvPr/>
        </p:nvSpPr>
        <p:spPr>
          <a:xfrm>
            <a:off x="191644" y="3295650"/>
            <a:ext cx="17721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1400"/>
              <a:buFont typeface="Alice"/>
              <a:buNone/>
            </a:pPr>
            <a:r>
              <a:rPr i="0" lang="ko" sz="1400" u="none" cap="none" strike="noStrike">
                <a:solidFill>
                  <a:srgbClr val="233E32"/>
                </a:solidFill>
                <a:latin typeface="Comic Sans MS"/>
                <a:ea typeface="Comic Sans MS"/>
                <a:cs typeface="Comic Sans MS"/>
                <a:sym typeface="Comic Sans MS"/>
              </a:rPr>
              <a:t>송유나님</a:t>
            </a:r>
            <a:endParaRPr i="0" sz="14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6" name="Google Shape;116;p28"/>
          <p:cNvSpPr/>
          <p:nvPr/>
        </p:nvSpPr>
        <p:spPr>
          <a:xfrm>
            <a:off x="191644" y="3658865"/>
            <a:ext cx="1778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i="0" lang="ko" sz="1100" u="none" cap="none" strike="noStrike">
                <a:solidFill>
                  <a:srgbClr val="2C2821"/>
                </a:solidFill>
                <a:latin typeface="Comic Sans MS"/>
                <a:ea typeface="Comic Sans MS"/>
                <a:cs typeface="Comic Sans MS"/>
                <a:sym typeface="Comic Sans MS"/>
              </a:rPr>
              <a:t>공공데이터 &amp; 지역코드 정제 및 지도 시각화</a:t>
            </a:r>
            <a:endParaRPr i="0" sz="11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preencoded.png" id="117" name="Google Shape;11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1266" y="1736168"/>
            <a:ext cx="1778497" cy="141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8"/>
          <p:cNvSpPr/>
          <p:nvPr/>
        </p:nvSpPr>
        <p:spPr>
          <a:xfrm>
            <a:off x="1970154" y="3295650"/>
            <a:ext cx="17721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1400"/>
              <a:buFont typeface="Alice"/>
              <a:buNone/>
            </a:pPr>
            <a:r>
              <a:rPr i="0" lang="ko" sz="1400" u="none" cap="none" strike="noStrike">
                <a:solidFill>
                  <a:srgbClr val="233E32"/>
                </a:solidFill>
                <a:latin typeface="Comic Sans MS"/>
                <a:ea typeface="Comic Sans MS"/>
                <a:cs typeface="Comic Sans MS"/>
                <a:sym typeface="Comic Sans MS"/>
              </a:rPr>
              <a:t>이승철님</a:t>
            </a:r>
            <a:endParaRPr i="0" sz="14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" name="Google Shape;119;p28"/>
          <p:cNvSpPr/>
          <p:nvPr/>
        </p:nvSpPr>
        <p:spPr>
          <a:xfrm>
            <a:off x="1970154" y="3658865"/>
            <a:ext cx="1778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i="0" lang="ko" sz="1100" u="none" cap="none" strike="noStrike">
                <a:solidFill>
                  <a:srgbClr val="2C2821"/>
                </a:solidFill>
                <a:latin typeface="Comic Sans MS"/>
                <a:ea typeface="Comic Sans MS"/>
                <a:cs typeface="Comic Sans MS"/>
                <a:sym typeface="Comic Sans MS"/>
              </a:rPr>
              <a:t>뉴스 크롤링  정확도순 조회 구현</a:t>
            </a:r>
            <a:endParaRPr i="0" sz="11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preencoded.png" id="120" name="Google Shape;12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8714" y="1736168"/>
            <a:ext cx="1778497" cy="141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8"/>
          <p:cNvSpPr/>
          <p:nvPr/>
        </p:nvSpPr>
        <p:spPr>
          <a:xfrm>
            <a:off x="3748714" y="3295650"/>
            <a:ext cx="17721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1400"/>
              <a:buFont typeface="Alice"/>
              <a:buNone/>
            </a:pPr>
            <a:r>
              <a:rPr i="0" lang="ko" sz="1400" u="none" cap="none" strike="noStrike">
                <a:solidFill>
                  <a:srgbClr val="233E32"/>
                </a:solidFill>
                <a:latin typeface="Comic Sans MS"/>
                <a:ea typeface="Comic Sans MS"/>
                <a:cs typeface="Comic Sans MS"/>
                <a:sym typeface="Comic Sans MS"/>
              </a:rPr>
              <a:t>전정규님</a:t>
            </a:r>
            <a:endParaRPr i="0" sz="14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" name="Google Shape;122;p28"/>
          <p:cNvSpPr/>
          <p:nvPr/>
        </p:nvSpPr>
        <p:spPr>
          <a:xfrm>
            <a:off x="3748714" y="3658865"/>
            <a:ext cx="1778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i="0" lang="ko" sz="1100" u="none" cap="none" strike="noStrike">
                <a:solidFill>
                  <a:srgbClr val="2C2821"/>
                </a:solidFill>
                <a:latin typeface="Comic Sans MS"/>
                <a:ea typeface="Comic Sans MS"/>
                <a:cs typeface="Comic Sans MS"/>
                <a:sym typeface="Comic Sans MS"/>
              </a:rPr>
              <a:t>뉴스 크롤링 실시간 및 tts 구현</a:t>
            </a:r>
            <a:endParaRPr i="0" sz="11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preencoded.png" id="123" name="Google Shape;12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6161" y="1736168"/>
            <a:ext cx="1778497" cy="141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/>
          <p:nvPr/>
        </p:nvSpPr>
        <p:spPr>
          <a:xfrm>
            <a:off x="5527299" y="3295650"/>
            <a:ext cx="17721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1400"/>
              <a:buFont typeface="Alice"/>
              <a:buNone/>
            </a:pPr>
            <a:r>
              <a:rPr i="0" lang="ko" sz="1400" u="none" cap="none" strike="noStrike">
                <a:solidFill>
                  <a:srgbClr val="233E32"/>
                </a:solidFill>
                <a:latin typeface="Comic Sans MS"/>
                <a:ea typeface="Comic Sans MS"/>
                <a:cs typeface="Comic Sans MS"/>
                <a:sym typeface="Comic Sans MS"/>
              </a:rPr>
              <a:t>정유진님</a:t>
            </a:r>
            <a:endParaRPr i="0" sz="14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5527299" y="3658865"/>
            <a:ext cx="1778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i="0" lang="ko" sz="1100" u="none" cap="none" strike="noStrike">
                <a:solidFill>
                  <a:srgbClr val="2C2821"/>
                </a:solidFill>
                <a:latin typeface="Comic Sans MS"/>
                <a:ea typeface="Comic Sans MS"/>
                <a:cs typeface="Comic Sans MS"/>
                <a:sym typeface="Comic Sans MS"/>
              </a:rPr>
              <a:t>공공데이터 정제 및 지도매핑 구현</a:t>
            </a:r>
            <a:endParaRPr i="0" sz="11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preencoded.png" id="126" name="Google Shape;1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3619" y="1736168"/>
            <a:ext cx="1778497" cy="141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/>
          <p:nvPr/>
        </p:nvSpPr>
        <p:spPr>
          <a:xfrm>
            <a:off x="7305894" y="3295650"/>
            <a:ext cx="17721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1400"/>
              <a:buFont typeface="Alice"/>
              <a:buNone/>
            </a:pPr>
            <a:r>
              <a:rPr lang="ko">
                <a:solidFill>
                  <a:srgbClr val="233E32"/>
                </a:solidFill>
                <a:latin typeface="Comic Sans MS"/>
                <a:ea typeface="Comic Sans MS"/>
                <a:cs typeface="Comic Sans MS"/>
                <a:sym typeface="Comic Sans MS"/>
              </a:rPr>
              <a:t>서은선님 (발표)</a:t>
            </a:r>
            <a:endParaRPr i="0" sz="14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8" name="Google Shape;128;p28"/>
          <p:cNvSpPr/>
          <p:nvPr/>
        </p:nvSpPr>
        <p:spPr>
          <a:xfrm>
            <a:off x="7305894" y="3658865"/>
            <a:ext cx="1778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i="0" lang="ko" sz="1100" u="none" cap="none" strike="noStrike">
                <a:solidFill>
                  <a:srgbClr val="2C2821"/>
                </a:solidFill>
                <a:latin typeface="Comic Sans MS"/>
                <a:ea typeface="Comic Sans MS"/>
                <a:cs typeface="Comic Sans MS"/>
                <a:sym typeface="Comic Sans MS"/>
              </a:rPr>
              <a:t>공공데이터 &amp; 지역코드 정제 및 지도 시각화</a:t>
            </a:r>
            <a:endParaRPr i="0" sz="11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4" name="Google Shape;1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9"/>
          <p:cNvSpPr/>
          <p:nvPr/>
        </p:nvSpPr>
        <p:spPr>
          <a:xfrm>
            <a:off x="162950" y="173975"/>
            <a:ext cx="5322000" cy="3957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2800"/>
              <a:buFont typeface="Alice"/>
              <a:buNone/>
            </a:pPr>
            <a:r>
              <a:rPr b="1" i="0" lang="ko" sz="2400" u="none" cap="none" strike="noStrike">
                <a:solidFill>
                  <a:srgbClr val="233E32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여행 전 사고 다발 지역 안내 서비스</a:t>
            </a:r>
            <a:endParaRPr b="1" i="0" sz="24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29"/>
          <p:cNvSpPr/>
          <p:nvPr/>
        </p:nvSpPr>
        <p:spPr>
          <a:xfrm>
            <a:off x="354775" y="1081026"/>
            <a:ext cx="47229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i="0" lang="ko" sz="1800" u="none" cap="none" strike="noStrike">
                <a:solidFill>
                  <a:srgbClr val="2C2821"/>
                </a:solidFill>
                <a:latin typeface="Comic Sans MS"/>
                <a:ea typeface="Comic Sans MS"/>
                <a:cs typeface="Comic Sans MS"/>
                <a:sym typeface="Comic Sans MS"/>
              </a:rPr>
              <a:t>저희는 여행자를 위한 사고 다발 지역 안내 서비스를 개발했습니다.</a:t>
            </a:r>
            <a:endParaRPr i="0" sz="18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" name="Google Shape;137;p29"/>
          <p:cNvSpPr/>
          <p:nvPr/>
        </p:nvSpPr>
        <p:spPr>
          <a:xfrm>
            <a:off x="354775" y="2202024"/>
            <a:ext cx="4722900" cy="19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" sz="1600">
                <a:solidFill>
                  <a:srgbClr val="2C2821"/>
                </a:solidFill>
                <a:latin typeface="Comic Sans MS"/>
                <a:ea typeface="Comic Sans MS"/>
                <a:cs typeface="Comic Sans MS"/>
                <a:sym typeface="Comic Sans MS"/>
              </a:rPr>
              <a:t>저희 길안심 파트너는</a:t>
            </a:r>
            <a:endParaRPr sz="1600">
              <a:solidFill>
                <a:srgbClr val="2C282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i="0" lang="ko" sz="1600" u="none" cap="none" strike="noStrike">
                <a:solidFill>
                  <a:srgbClr val="2C2821"/>
                </a:solidFill>
                <a:latin typeface="Comic Sans MS"/>
                <a:ea typeface="Comic Sans MS"/>
                <a:cs typeface="Comic Sans MS"/>
                <a:sym typeface="Comic Sans MS"/>
              </a:rPr>
              <a:t>사용자의 여행 경로에서 발생한 사고 정보를 실시간으로 확인하고, 관련 뉴스를 자동으로 요약해 음성으로도 제공합니다.</a:t>
            </a:r>
            <a:endParaRPr i="0" sz="16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643750" y="330575"/>
            <a:ext cx="7263900" cy="4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팀 소개 및 프로젝트 개요: SKN5 팀 소개  프로젝트 취지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문제 제기: 여행 중 사고 위험 정보 부족 문제 , 해결 방안 제시: 사고 다발 지역 안내 서비스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3.유사서비스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 서비스 주요 기능: 경로 기반 사고 정보, 뉴스 요약, TTS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5 서비스 시연 흐름: 사용 예시 (출발지-경유지-목적지 선택)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 기술 스택 및 구조: 사용한 기술 및 시스템 아키텍처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 기대효과: 여행자 안전성 향상, 서비스 가치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 향후 발전 방향: 실시간 알림, 기상정보 통합 계획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 마무리 및 질의응답: 감사 인사 및 질문 받기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252275" y="297950"/>
            <a:ext cx="8634000" cy="46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chemeClr val="dk1"/>
                </a:solidFill>
              </a:rPr>
              <a:t>🛑 문제 제기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여행이나 이동을 준비하는 사용자분들은 출발지, 경유지, 목적지 주변에서 발생하는 사건·사고 정보를 사전에 확인하기 어렵습니다.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관련 소식은 주로 뉴스 형태로 제공되지만, 일일이 뉴스를 검색하고 긴 기사 내용을 읽어야 하는 번거로움과 시간이 소요되는 문제가 있습니다.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또한 이동 중에는 긴 텍스트를 읽는 것보다 요약된 정보를 빠르게 청취하는 것이 더욱 효율적입니다.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이에 따라, 사고 위험 지역에 대한 정보를 보다 간편하고 신속하게 파악할 수 있는 방법이 필요한 상황입니다.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chemeClr val="dk1"/>
                </a:solidFill>
              </a:rPr>
              <a:t>✅ 해결 방법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본 서비스는 출발지, 경유지, 목적지를 입력하면 해당 지역과 관련된 뉴스를 자동으로 수집하고, 핵심 내용을 요약하여 제공합니다.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또한, 요약된 뉴스를 TTS(Text-To-Speech) 기술을 활용해 음성으로 변환함으로써, 사용자분들이 손쉽게 정보를 청취하고 파악할 수 있도록 지원합니다.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이를 통해 사용자는 이동 전이나 이동 중에도 사건·사고 관련 정보를 신속하게 인지할 수 있으며, 보다 안전한 이동 계획을 수립할 수 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3" name="Google Shape;15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6921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2"/>
          <p:cNvSpPr/>
          <p:nvPr/>
        </p:nvSpPr>
        <p:spPr>
          <a:xfrm>
            <a:off x="430300" y="1912475"/>
            <a:ext cx="53949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05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2700"/>
              <a:buFont typeface="Alice"/>
              <a:buNone/>
            </a:pPr>
            <a:r>
              <a:rPr lang="ko" sz="2700">
                <a:solidFill>
                  <a:srgbClr val="233E32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유사 어플리케이</a:t>
            </a:r>
            <a:r>
              <a:rPr lang="ko" sz="2700">
                <a:solidFill>
                  <a:srgbClr val="233E32"/>
                </a:solidFill>
                <a:latin typeface="Malgun Gothic"/>
                <a:ea typeface="Malgun Gothic"/>
                <a:cs typeface="Malgun Gothic"/>
                <a:sym typeface="Malgun Gothic"/>
              </a:rPr>
              <a:t>션</a:t>
            </a:r>
            <a:endParaRPr i="0" sz="27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32"/>
          <p:cNvSpPr/>
          <p:nvPr/>
        </p:nvSpPr>
        <p:spPr>
          <a:xfrm>
            <a:off x="473794" y="2799531"/>
            <a:ext cx="2641800" cy="1862700"/>
          </a:xfrm>
          <a:prstGeom prst="roundRect">
            <a:avLst>
              <a:gd fmla="val 1090" name="adj"/>
            </a:avLst>
          </a:prstGeom>
          <a:solidFill>
            <a:srgbClr val="F0EDE6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32"/>
          <p:cNvSpPr/>
          <p:nvPr/>
        </p:nvSpPr>
        <p:spPr>
          <a:xfrm>
            <a:off x="609149" y="2934900"/>
            <a:ext cx="23712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300"/>
              <a:buFont typeface="Alice"/>
              <a:buNone/>
            </a:pPr>
            <a:r>
              <a:rPr b="1" i="0" lang="ko" sz="1800" u="none" cap="none" strike="noStrike">
                <a:solidFill>
                  <a:srgbClr val="2C282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여행 안전 앱 시장</a:t>
            </a:r>
            <a:endParaRPr b="1" i="0" sz="18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32"/>
          <p:cNvSpPr/>
          <p:nvPr/>
        </p:nvSpPr>
        <p:spPr>
          <a:xfrm>
            <a:off x="609150" y="3390629"/>
            <a:ext cx="23712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i="0" lang="ko" u="none" cap="none" strike="noStrike">
                <a:solidFill>
                  <a:srgbClr val="2C282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아시아-태평양 지역을 중심으로 여행 안전 앱 시장이 급속도로 성장하고 있습니다.</a:t>
            </a:r>
            <a:endParaRPr i="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32"/>
          <p:cNvSpPr/>
          <p:nvPr/>
        </p:nvSpPr>
        <p:spPr>
          <a:xfrm>
            <a:off x="3251076" y="2799531"/>
            <a:ext cx="2641800" cy="1862700"/>
          </a:xfrm>
          <a:prstGeom prst="roundRect">
            <a:avLst>
              <a:gd fmla="val 1090" name="adj"/>
            </a:avLst>
          </a:prstGeom>
          <a:solidFill>
            <a:srgbClr val="F0EDE6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32"/>
          <p:cNvSpPr/>
          <p:nvPr/>
        </p:nvSpPr>
        <p:spPr>
          <a:xfrm>
            <a:off x="3251075" y="3353128"/>
            <a:ext cx="26418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i="0" lang="ko" u="none" cap="none" strike="noStrike">
                <a:solidFill>
                  <a:srgbClr val="2C282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사고 다발 지역 500m 전 음성 알림 제공으로 사고 예방에 기여하고 있습니다.</a:t>
            </a:r>
            <a:endParaRPr i="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32"/>
          <p:cNvSpPr/>
          <p:nvPr/>
        </p:nvSpPr>
        <p:spPr>
          <a:xfrm>
            <a:off x="6028358" y="2799531"/>
            <a:ext cx="2641922" cy="1862658"/>
          </a:xfrm>
          <a:prstGeom prst="roundRect">
            <a:avLst>
              <a:gd fmla="val 1090" name="adj"/>
            </a:avLst>
          </a:prstGeom>
          <a:solidFill>
            <a:srgbClr val="F0EDE6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32"/>
          <p:cNvSpPr/>
          <p:nvPr/>
        </p:nvSpPr>
        <p:spPr>
          <a:xfrm>
            <a:off x="6207217" y="3353149"/>
            <a:ext cx="23712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i="0" lang="ko" u="none" cap="none" strike="noStrike">
                <a:solidFill>
                  <a:srgbClr val="2C282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블랙스팟, 과속 방지턱, 급커브 등 도로 위험 요소에 대한 시각적 및 음성 알림을 제공합니다. </a:t>
            </a:r>
            <a:endParaRPr i="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32"/>
          <p:cNvSpPr/>
          <p:nvPr/>
        </p:nvSpPr>
        <p:spPr>
          <a:xfrm>
            <a:off x="3454061" y="2934900"/>
            <a:ext cx="23712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300"/>
              <a:buFont typeface="Alice"/>
              <a:buNone/>
            </a:pPr>
            <a:r>
              <a:rPr b="1" lang="ko" sz="1800">
                <a:solidFill>
                  <a:srgbClr val="2C282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국제사례: Watch-Out</a:t>
            </a:r>
            <a:endParaRPr b="1" i="0" sz="18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32"/>
          <p:cNvSpPr/>
          <p:nvPr/>
        </p:nvSpPr>
        <p:spPr>
          <a:xfrm>
            <a:off x="6163611" y="2934900"/>
            <a:ext cx="23712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300"/>
              <a:buFont typeface="Alice"/>
              <a:buNone/>
            </a:pPr>
            <a:r>
              <a:rPr b="1" lang="ko" sz="1800">
                <a:solidFill>
                  <a:srgbClr val="2C282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국제사례2: Move</a:t>
            </a:r>
            <a:endParaRPr b="1" i="0" sz="18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/>
          <p:nvPr/>
        </p:nvSpPr>
        <p:spPr>
          <a:xfrm>
            <a:off x="496119" y="521643"/>
            <a:ext cx="35442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2800"/>
              <a:buFont typeface="Alice"/>
              <a:buNone/>
            </a:pPr>
            <a:r>
              <a:rPr b="0" i="0" lang="ko" sz="2800" u="none" cap="none" strike="noStrike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주요 기능 설명 </a:t>
            </a:r>
            <a:endParaRPr b="0" i="0" sz="2800" u="none" cap="none" strike="noStrike"/>
          </a:p>
        </p:txBody>
      </p:sp>
      <p:pic>
        <p:nvPicPr>
          <p:cNvPr descr="preencoded.png" id="170" name="Google Shape;17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644" y="1248147"/>
            <a:ext cx="1008757" cy="8168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1" name="Google Shape;17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4307" y="1633166"/>
            <a:ext cx="199355" cy="24913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/>
          <p:nvPr/>
        </p:nvSpPr>
        <p:spPr>
          <a:xfrm>
            <a:off x="3180147" y="1389900"/>
            <a:ext cx="22764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b="0" i="0" lang="ko" sz="1400" u="none" cap="none" strike="noStrike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지도 시각화 </a:t>
            </a:r>
            <a:r>
              <a:rPr lang="ko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folium 활용</a:t>
            </a:r>
            <a:endParaRPr b="0" i="0" sz="1400" u="none" cap="none" strike="noStrike"/>
          </a:p>
        </p:txBody>
      </p:sp>
      <p:sp>
        <p:nvSpPr>
          <p:cNvPr id="173" name="Google Shape;173;p33"/>
          <p:cNvSpPr/>
          <p:nvPr/>
        </p:nvSpPr>
        <p:spPr>
          <a:xfrm>
            <a:off x="3180159" y="1696418"/>
            <a:ext cx="1936701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사고다발지역 데이터 시각적 표현</a:t>
            </a:r>
            <a:endParaRPr b="0" i="0" sz="1100" u="none" cap="none" strike="noStrike"/>
          </a:p>
        </p:txBody>
      </p:sp>
      <p:sp>
        <p:nvSpPr>
          <p:cNvPr id="174" name="Google Shape;174;p33"/>
          <p:cNvSpPr/>
          <p:nvPr/>
        </p:nvSpPr>
        <p:spPr>
          <a:xfrm>
            <a:off x="3073822" y="2073176"/>
            <a:ext cx="5538639" cy="9525"/>
          </a:xfrm>
          <a:prstGeom prst="roundRect">
            <a:avLst>
              <a:gd fmla="val 223256" name="adj"/>
            </a:avLst>
          </a:prstGeom>
          <a:solidFill>
            <a:srgbClr val="D6D3CC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5" name="Google Shape;17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5265" y="2100411"/>
            <a:ext cx="2017514" cy="8168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6" name="Google Shape;176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34307" y="2384226"/>
            <a:ext cx="199355" cy="24913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/>
          <p:nvPr/>
        </p:nvSpPr>
        <p:spPr>
          <a:xfrm>
            <a:off x="3684554" y="2242175"/>
            <a:ext cx="23529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b="0" i="0" lang="ko" sz="1400" u="none" cap="none" strike="noStrike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뉴스  </a:t>
            </a:r>
            <a:r>
              <a:rPr lang="ko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크롤및 </a:t>
            </a:r>
            <a:r>
              <a:rPr b="0" i="0" lang="ko" sz="1400" u="none" cap="none" strike="noStrike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텍스트 추출</a:t>
            </a:r>
            <a:endParaRPr b="0" i="0" sz="1400" u="none" cap="none" strike="noStrike"/>
          </a:p>
        </p:txBody>
      </p:sp>
      <p:sp>
        <p:nvSpPr>
          <p:cNvPr id="178" name="Google Shape;178;p33"/>
          <p:cNvSpPr/>
          <p:nvPr/>
        </p:nvSpPr>
        <p:spPr>
          <a:xfrm>
            <a:off x="3684538" y="2548682"/>
            <a:ext cx="2082924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광고, 메뉴, 댓글 제외한 본문만 추출</a:t>
            </a:r>
            <a:endParaRPr b="0" i="0" sz="1100" u="none" cap="none" strike="noStrike"/>
          </a:p>
        </p:txBody>
      </p:sp>
      <p:sp>
        <p:nvSpPr>
          <p:cNvPr id="179" name="Google Shape;179;p33"/>
          <p:cNvSpPr/>
          <p:nvPr/>
        </p:nvSpPr>
        <p:spPr>
          <a:xfrm>
            <a:off x="3578200" y="2925440"/>
            <a:ext cx="5034260" cy="9525"/>
          </a:xfrm>
          <a:prstGeom prst="roundRect">
            <a:avLst>
              <a:gd fmla="val 223256" name="adj"/>
            </a:avLst>
          </a:prstGeom>
          <a:solidFill>
            <a:srgbClr val="D6D3CC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80" name="Google Shape;180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0886" y="2952676"/>
            <a:ext cx="3026271" cy="8168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1" name="Google Shape;181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34307" y="3236491"/>
            <a:ext cx="199355" cy="24913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3"/>
          <p:cNvSpPr/>
          <p:nvPr/>
        </p:nvSpPr>
        <p:spPr>
          <a:xfrm>
            <a:off x="4188916" y="3094434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b="0" i="0" lang="ko" sz="1400" u="none" cap="none" strike="noStrike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AI 기반 요약</a:t>
            </a:r>
            <a:endParaRPr b="0" i="0" sz="1400" u="none" cap="none" strike="noStrike"/>
          </a:p>
        </p:txBody>
      </p:sp>
      <p:sp>
        <p:nvSpPr>
          <p:cNvPr id="183" name="Google Shape;183;p33"/>
          <p:cNvSpPr/>
          <p:nvPr/>
        </p:nvSpPr>
        <p:spPr>
          <a:xfrm>
            <a:off x="4188916" y="3400946"/>
            <a:ext cx="1988864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GPT-3로 핵심 내용 3줄 이내 요약</a:t>
            </a:r>
            <a:endParaRPr b="0" i="0" sz="1100" u="none" cap="none" strike="noStrike"/>
          </a:p>
        </p:txBody>
      </p:sp>
      <p:sp>
        <p:nvSpPr>
          <p:cNvPr id="184" name="Google Shape;184;p33"/>
          <p:cNvSpPr/>
          <p:nvPr/>
        </p:nvSpPr>
        <p:spPr>
          <a:xfrm>
            <a:off x="4082579" y="3777704"/>
            <a:ext cx="4529882" cy="9525"/>
          </a:xfrm>
          <a:prstGeom prst="roundRect">
            <a:avLst>
              <a:gd fmla="val 223256" name="adj"/>
            </a:avLst>
          </a:prstGeom>
          <a:solidFill>
            <a:srgbClr val="D6D3CC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85" name="Google Shape;185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6434" y="3804940"/>
            <a:ext cx="4035102" cy="8168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6" name="Google Shape;186;p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34233" y="4088755"/>
            <a:ext cx="199355" cy="24913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3"/>
          <p:cNvSpPr/>
          <p:nvPr/>
        </p:nvSpPr>
        <p:spPr>
          <a:xfrm>
            <a:off x="4693295" y="3946699"/>
            <a:ext cx="1498104" cy="2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b="0" i="0" lang="ko" sz="1400" u="none" cap="none" strike="noStrike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음성 변환</a:t>
            </a:r>
            <a:endParaRPr b="0" i="0" sz="1400" u="none" cap="none" strike="noStrike"/>
          </a:p>
        </p:txBody>
      </p:sp>
      <p:sp>
        <p:nvSpPr>
          <p:cNvPr id="188" name="Google Shape;188;p33"/>
          <p:cNvSpPr/>
          <p:nvPr/>
        </p:nvSpPr>
        <p:spPr>
          <a:xfrm>
            <a:off x="4693295" y="4253210"/>
            <a:ext cx="1498104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gTTS로 한국어 음성 생성</a:t>
            </a:r>
            <a:endParaRPr b="0" i="0" sz="110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4" name="Google Shape;19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4"/>
          <p:cNvSpPr/>
          <p:nvPr/>
        </p:nvSpPr>
        <p:spPr>
          <a:xfrm>
            <a:off x="3979494" y="221095"/>
            <a:ext cx="35442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2800"/>
              <a:buFont typeface="Alice"/>
              <a:buNone/>
            </a:pPr>
            <a:r>
              <a:rPr b="0" i="0" lang="ko" sz="2800" u="none" cap="none" strike="noStrike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데이터베이스 설계 </a:t>
            </a:r>
            <a:r>
              <a:rPr lang="ko" sz="2800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(완성시 구현)</a:t>
            </a:r>
            <a:endParaRPr b="0" i="0" sz="2800" u="none" cap="none" strike="noStrike"/>
          </a:p>
        </p:txBody>
      </p:sp>
      <p:sp>
        <p:nvSpPr>
          <p:cNvPr id="196" name="Google Shape;196;p34"/>
          <p:cNvSpPr/>
          <p:nvPr/>
        </p:nvSpPr>
        <p:spPr>
          <a:xfrm>
            <a:off x="3925119" y="1472208"/>
            <a:ext cx="4722763" cy="2854673"/>
          </a:xfrm>
          <a:prstGeom prst="roundRect">
            <a:avLst>
              <a:gd fmla="val 745" name="adj"/>
            </a:avLst>
          </a:prstGeom>
          <a:noFill/>
          <a:ln cap="flat" cmpd="sng" w="9525">
            <a:solidFill>
              <a:srgbClr val="000000">
                <a:alpha val="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4"/>
          <p:cNvSpPr/>
          <p:nvPr/>
        </p:nvSpPr>
        <p:spPr>
          <a:xfrm>
            <a:off x="3929881" y="1476971"/>
            <a:ext cx="4712717" cy="406449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4"/>
          <p:cNvSpPr/>
          <p:nvPr/>
        </p:nvSpPr>
        <p:spPr>
          <a:xfrm>
            <a:off x="4072161" y="1566788"/>
            <a:ext cx="1284833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테이블명</a:t>
            </a:r>
            <a:endParaRPr b="0" i="0" sz="1100" u="none" cap="none" strike="noStrike"/>
          </a:p>
        </p:txBody>
      </p:sp>
      <p:sp>
        <p:nvSpPr>
          <p:cNvPr id="199" name="Google Shape;199;p34"/>
          <p:cNvSpPr/>
          <p:nvPr/>
        </p:nvSpPr>
        <p:spPr>
          <a:xfrm>
            <a:off x="5645274" y="1566788"/>
            <a:ext cx="1282452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필드</a:t>
            </a:r>
            <a:endParaRPr b="0" i="0" sz="1100" u="none" cap="none" strike="noStrike"/>
          </a:p>
        </p:txBody>
      </p:sp>
      <p:sp>
        <p:nvSpPr>
          <p:cNvPr id="200" name="Google Shape;200;p34"/>
          <p:cNvSpPr/>
          <p:nvPr/>
        </p:nvSpPr>
        <p:spPr>
          <a:xfrm>
            <a:off x="7216006" y="1566788"/>
            <a:ext cx="1284833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설명</a:t>
            </a:r>
            <a:endParaRPr b="0" i="0" sz="1100" u="none" cap="none" strike="noStrike"/>
          </a:p>
        </p:txBody>
      </p:sp>
      <p:sp>
        <p:nvSpPr>
          <p:cNvPr id="201" name="Google Shape;201;p34"/>
          <p:cNvSpPr/>
          <p:nvPr/>
        </p:nvSpPr>
        <p:spPr>
          <a:xfrm>
            <a:off x="3929881" y="1883420"/>
            <a:ext cx="4712717" cy="406449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4"/>
          <p:cNvSpPr/>
          <p:nvPr/>
        </p:nvSpPr>
        <p:spPr>
          <a:xfrm>
            <a:off x="4072161" y="1973238"/>
            <a:ext cx="1284833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naver_news</a:t>
            </a:r>
            <a:endParaRPr b="0" i="0" sz="1100" u="none" cap="none" strike="noStrike"/>
          </a:p>
        </p:txBody>
      </p:sp>
      <p:sp>
        <p:nvSpPr>
          <p:cNvPr id="203" name="Google Shape;203;p34"/>
          <p:cNvSpPr/>
          <p:nvPr/>
        </p:nvSpPr>
        <p:spPr>
          <a:xfrm>
            <a:off x="5645274" y="1973238"/>
            <a:ext cx="1282452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originallink</a:t>
            </a:r>
            <a:endParaRPr b="0" i="0" sz="1100" u="none" cap="none" strike="noStrike"/>
          </a:p>
        </p:txBody>
      </p:sp>
      <p:sp>
        <p:nvSpPr>
          <p:cNvPr id="204" name="Google Shape;204;p34"/>
          <p:cNvSpPr/>
          <p:nvPr/>
        </p:nvSpPr>
        <p:spPr>
          <a:xfrm>
            <a:off x="7216006" y="1973238"/>
            <a:ext cx="1284833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기사 원본 URL</a:t>
            </a:r>
            <a:endParaRPr b="0" i="0" sz="1100" u="none" cap="none" strike="noStrike"/>
          </a:p>
        </p:txBody>
      </p:sp>
      <p:sp>
        <p:nvSpPr>
          <p:cNvPr id="205" name="Google Shape;205;p34"/>
          <p:cNvSpPr/>
          <p:nvPr/>
        </p:nvSpPr>
        <p:spPr>
          <a:xfrm>
            <a:off x="3929881" y="2289869"/>
            <a:ext cx="4712717" cy="406449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4"/>
          <p:cNvSpPr/>
          <p:nvPr/>
        </p:nvSpPr>
        <p:spPr>
          <a:xfrm>
            <a:off x="4072161" y="2379688"/>
            <a:ext cx="1284833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07" name="Google Shape;207;p34"/>
          <p:cNvSpPr/>
          <p:nvPr/>
        </p:nvSpPr>
        <p:spPr>
          <a:xfrm>
            <a:off x="5645274" y="2379688"/>
            <a:ext cx="1282452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title</a:t>
            </a:r>
            <a:endParaRPr b="0" i="0" sz="1100" u="none" cap="none" strike="noStrike"/>
          </a:p>
        </p:txBody>
      </p:sp>
      <p:sp>
        <p:nvSpPr>
          <p:cNvPr id="208" name="Google Shape;208;p34"/>
          <p:cNvSpPr/>
          <p:nvPr/>
        </p:nvSpPr>
        <p:spPr>
          <a:xfrm>
            <a:off x="7216006" y="2379688"/>
            <a:ext cx="1284833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기사 제목</a:t>
            </a:r>
            <a:endParaRPr b="0" i="0" sz="1100" u="none" cap="none" strike="noStrike"/>
          </a:p>
        </p:txBody>
      </p:sp>
      <p:sp>
        <p:nvSpPr>
          <p:cNvPr id="209" name="Google Shape;209;p34"/>
          <p:cNvSpPr/>
          <p:nvPr/>
        </p:nvSpPr>
        <p:spPr>
          <a:xfrm>
            <a:off x="3929881" y="2696319"/>
            <a:ext cx="4712717" cy="406449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4"/>
          <p:cNvSpPr/>
          <p:nvPr/>
        </p:nvSpPr>
        <p:spPr>
          <a:xfrm>
            <a:off x="4072161" y="2786137"/>
            <a:ext cx="1284833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11" name="Google Shape;211;p34"/>
          <p:cNvSpPr/>
          <p:nvPr/>
        </p:nvSpPr>
        <p:spPr>
          <a:xfrm>
            <a:off x="5645274" y="2786137"/>
            <a:ext cx="1282452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summary</a:t>
            </a:r>
            <a:endParaRPr b="0" i="0" sz="1100" u="none" cap="none" strike="noStrike"/>
          </a:p>
        </p:txBody>
      </p:sp>
      <p:sp>
        <p:nvSpPr>
          <p:cNvPr id="212" name="Google Shape;212;p34"/>
          <p:cNvSpPr/>
          <p:nvPr/>
        </p:nvSpPr>
        <p:spPr>
          <a:xfrm>
            <a:off x="7216006" y="2786137"/>
            <a:ext cx="1284833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요약된 기사 내용</a:t>
            </a:r>
            <a:endParaRPr b="0" i="0" sz="1100" u="none" cap="none" strike="noStrike"/>
          </a:p>
        </p:txBody>
      </p:sp>
      <p:sp>
        <p:nvSpPr>
          <p:cNvPr id="213" name="Google Shape;213;p34"/>
          <p:cNvSpPr/>
          <p:nvPr/>
        </p:nvSpPr>
        <p:spPr>
          <a:xfrm>
            <a:off x="3929881" y="3102769"/>
            <a:ext cx="4712717" cy="406449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/>
          <p:nvPr/>
        </p:nvSpPr>
        <p:spPr>
          <a:xfrm>
            <a:off x="4072161" y="3192586"/>
            <a:ext cx="1284833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15" name="Google Shape;215;p34"/>
          <p:cNvSpPr/>
          <p:nvPr/>
        </p:nvSpPr>
        <p:spPr>
          <a:xfrm>
            <a:off x="5645274" y="3192586"/>
            <a:ext cx="1282452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tts_audio</a:t>
            </a:r>
            <a:endParaRPr b="0" i="0" sz="1100" u="none" cap="none" strike="noStrike"/>
          </a:p>
        </p:txBody>
      </p:sp>
      <p:sp>
        <p:nvSpPr>
          <p:cNvPr id="216" name="Google Shape;216;p34"/>
          <p:cNvSpPr/>
          <p:nvPr/>
        </p:nvSpPr>
        <p:spPr>
          <a:xfrm>
            <a:off x="7216006" y="3192586"/>
            <a:ext cx="1284833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TTS 음성 파일 경로</a:t>
            </a:r>
            <a:endParaRPr b="0" i="0" sz="1100" u="none" cap="none" strike="noStrike"/>
          </a:p>
        </p:txBody>
      </p:sp>
      <p:sp>
        <p:nvSpPr>
          <p:cNvPr id="217" name="Google Shape;217;p34"/>
          <p:cNvSpPr/>
          <p:nvPr/>
        </p:nvSpPr>
        <p:spPr>
          <a:xfrm>
            <a:off x="3929881" y="3509218"/>
            <a:ext cx="4712717" cy="406449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4"/>
          <p:cNvSpPr/>
          <p:nvPr/>
        </p:nvSpPr>
        <p:spPr>
          <a:xfrm>
            <a:off x="4072161" y="3599036"/>
            <a:ext cx="1284833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region_code</a:t>
            </a:r>
            <a:endParaRPr b="0" i="0" sz="1100" u="none" cap="none" strike="noStrike"/>
          </a:p>
        </p:txBody>
      </p:sp>
      <p:sp>
        <p:nvSpPr>
          <p:cNvPr id="219" name="Google Shape;219;p34"/>
          <p:cNvSpPr/>
          <p:nvPr/>
        </p:nvSpPr>
        <p:spPr>
          <a:xfrm>
            <a:off x="5645274" y="3599036"/>
            <a:ext cx="1282452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region_id</a:t>
            </a:r>
            <a:endParaRPr b="0" i="0" sz="1100" u="none" cap="none" strike="noStrike"/>
          </a:p>
        </p:txBody>
      </p:sp>
      <p:sp>
        <p:nvSpPr>
          <p:cNvPr id="220" name="Google Shape;220;p34"/>
          <p:cNvSpPr/>
          <p:nvPr/>
        </p:nvSpPr>
        <p:spPr>
          <a:xfrm>
            <a:off x="7216006" y="3599036"/>
            <a:ext cx="1284833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지역 고유 식별자</a:t>
            </a:r>
            <a:endParaRPr b="0" i="0" sz="1100" u="none" cap="none" strike="noStrike"/>
          </a:p>
        </p:txBody>
      </p:sp>
      <p:sp>
        <p:nvSpPr>
          <p:cNvPr id="221" name="Google Shape;221;p34"/>
          <p:cNvSpPr/>
          <p:nvPr/>
        </p:nvSpPr>
        <p:spPr>
          <a:xfrm>
            <a:off x="3929881" y="3915668"/>
            <a:ext cx="4712717" cy="406449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4"/>
          <p:cNvSpPr/>
          <p:nvPr/>
        </p:nvSpPr>
        <p:spPr>
          <a:xfrm>
            <a:off x="4072161" y="4005486"/>
            <a:ext cx="1284833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23" name="Google Shape;223;p34"/>
          <p:cNvSpPr/>
          <p:nvPr/>
        </p:nvSpPr>
        <p:spPr>
          <a:xfrm>
            <a:off x="5645274" y="4005486"/>
            <a:ext cx="1282452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region_name</a:t>
            </a:r>
            <a:endParaRPr b="0" i="0" sz="1100" u="none" cap="none" strike="noStrike"/>
          </a:p>
        </p:txBody>
      </p:sp>
      <p:sp>
        <p:nvSpPr>
          <p:cNvPr id="224" name="Google Shape;224;p34"/>
          <p:cNvSpPr/>
          <p:nvPr/>
        </p:nvSpPr>
        <p:spPr>
          <a:xfrm>
            <a:off x="7216006" y="4005486"/>
            <a:ext cx="1284833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지역명</a:t>
            </a:r>
            <a:endParaRPr b="0" i="0" sz="1100" u="none" cap="none" strike="noStri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/>
          <p:nvPr/>
        </p:nvSpPr>
        <p:spPr>
          <a:xfrm>
            <a:off x="496130" y="943950"/>
            <a:ext cx="6432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2800"/>
              <a:buFont typeface="Alice"/>
              <a:buNone/>
            </a:pPr>
            <a:r>
              <a:rPr b="0" i="0" lang="ko" sz="2800" u="none" cap="none" strike="noStrike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구현 예시 화면 [ </a:t>
            </a:r>
            <a:r>
              <a:rPr lang="ko" sz="2800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구현예정]</a:t>
            </a:r>
            <a:endParaRPr b="0" i="0" sz="2800" u="none" cap="none" strike="noStrike"/>
          </a:p>
        </p:txBody>
      </p:sp>
      <p:pic>
        <p:nvPicPr>
          <p:cNvPr descr="preencoded.png" id="231" name="Google Shape;23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119" y="1670447"/>
            <a:ext cx="2575471" cy="1591717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/>
          <p:nvPr/>
        </p:nvSpPr>
        <p:spPr>
          <a:xfrm>
            <a:off x="496119" y="3439344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b="0" i="0" lang="ko" sz="1400" u="none" cap="none" strike="noStrike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지도 시각화 화면</a:t>
            </a:r>
            <a:endParaRPr b="0" i="0" sz="1400" u="none" cap="none" strike="noStrike"/>
          </a:p>
        </p:txBody>
      </p:sp>
      <p:sp>
        <p:nvSpPr>
          <p:cNvPr id="233" name="Google Shape;233;p35"/>
          <p:cNvSpPr/>
          <p:nvPr/>
        </p:nvSpPr>
        <p:spPr>
          <a:xfrm>
            <a:off x="496119" y="3745855"/>
            <a:ext cx="2575471" cy="45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사고다발지역이 색상별로 표시된 지도 인터페이스</a:t>
            </a:r>
            <a:endParaRPr b="0" i="0" sz="1100" u="none" cap="none" strike="noStrike"/>
          </a:p>
        </p:txBody>
      </p:sp>
      <p:pic>
        <p:nvPicPr>
          <p:cNvPr descr="preencoded.png" id="234" name="Google Shape;23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4190" y="1670447"/>
            <a:ext cx="2575545" cy="159179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/>
          <p:nvPr/>
        </p:nvSpPr>
        <p:spPr>
          <a:xfrm>
            <a:off x="3284190" y="3439418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b="0" i="0" lang="ko" sz="1400" u="none" cap="none" strike="noStrike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뉴스 요약 결과</a:t>
            </a:r>
            <a:endParaRPr b="0" i="0" sz="1400" u="none" cap="none" strike="noStrike"/>
          </a:p>
        </p:txBody>
      </p:sp>
      <p:sp>
        <p:nvSpPr>
          <p:cNvPr id="236" name="Google Shape;236;p35"/>
          <p:cNvSpPr/>
          <p:nvPr/>
        </p:nvSpPr>
        <p:spPr>
          <a:xfrm>
            <a:off x="3284190" y="3745929"/>
            <a:ext cx="2575545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원문과 AI 요약 결과를 비교할 수 있는 화면</a:t>
            </a:r>
            <a:endParaRPr b="0" i="0" sz="1100" u="none" cap="none" strike="noStrike"/>
          </a:p>
        </p:txBody>
      </p:sp>
      <p:pic>
        <p:nvPicPr>
          <p:cNvPr descr="preencoded.png" id="237" name="Google Shape;237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2336" y="1670447"/>
            <a:ext cx="2575471" cy="159171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5"/>
          <p:cNvSpPr/>
          <p:nvPr/>
        </p:nvSpPr>
        <p:spPr>
          <a:xfrm>
            <a:off x="6072336" y="3439344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b="0" i="0" lang="ko" sz="1400" u="none" cap="none" strike="noStrike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음성 출력 기능</a:t>
            </a:r>
            <a:endParaRPr b="0" i="0" sz="1400" u="none" cap="none" strike="noStrike"/>
          </a:p>
        </p:txBody>
      </p:sp>
      <p:sp>
        <p:nvSpPr>
          <p:cNvPr id="239" name="Google Shape;239;p35"/>
          <p:cNvSpPr/>
          <p:nvPr/>
        </p:nvSpPr>
        <p:spPr>
          <a:xfrm>
            <a:off x="6072336" y="3745855"/>
            <a:ext cx="2575471" cy="45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b="0" i="0" lang="ko" sz="1100" u="none" cap="none" strike="noStrike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요약된 내용을 음성으로 들을 수 있는 플레이어</a:t>
            </a:r>
            <a:endParaRPr b="0" i="0" sz="110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