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Karl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Karla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rla-italic.fntdata"/><Relationship Id="rId47" Type="http://schemas.openxmlformats.org/officeDocument/2006/relationships/font" Target="fonts/Karla-bold.fntdata"/><Relationship Id="rId49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c2d59cf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c2d59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c2d59cf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c2d59c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3342ceb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3342ce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f3342ceb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f3342ce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a3bd0a82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a3bd0a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a3bd0a82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a3bd0a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c2d59cf4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c2d59cf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cc2d59cf4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cc2d59cf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cc2d59cf4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cc2d59cf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cc2d59cf4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cc2d59cf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f3342ceb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f3342ce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f3342ceb4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f3342ce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f3342ceb4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f3342ce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cc2d59cf4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cc2d59cf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f3342ceb4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f3342ce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cc2d59cf4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cc2d59cf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16c8d2d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16c8d2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1e8ae5e3c_1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1e8ae5e3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6c8d2d51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6c8d2d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3342ceb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3342c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f3342ceb4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f3342ceb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1e8ae5e3c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1e8ae5e3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1e8ae5e3c_1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1e8ae5e3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1e8ae5e3c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1e8ae5e3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1e8ae5e3c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1e8ae5e3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f3342ceb4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f3342ceb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1e8ae5e3c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1e8ae5e3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f3342ceb4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f3342ce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3342ceb4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3342ce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a3bd0a82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a3bd0a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a3bd0a82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a3bd0a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a3bd0a82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a3bd0a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25672" l="5148" r="54118" t="0"/>
          <a:stretch/>
        </p:blipFill>
        <p:spPr>
          <a:xfrm>
            <a:off x="8338400" y="93000"/>
            <a:ext cx="67200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438650" y="3175950"/>
            <a:ext cx="44388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DER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BCD4"/>
                </a:solidFill>
              </a:rPr>
              <a:t>DIAGRAMA ENTIDAD-RELACIÓN</a:t>
            </a:r>
            <a:endParaRPr sz="300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ATRIBUTOS </a:t>
            </a:r>
            <a:r>
              <a:rPr lang="en"/>
              <a:t>MULTIVALUADOS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 algún descriptor de una entidad puede tener </a:t>
            </a:r>
            <a:r>
              <a:rPr b="1" lang="en"/>
              <a:t>varios </a:t>
            </a:r>
            <a:r>
              <a:rPr b="1" lang="en"/>
              <a:t>valores posibles </a:t>
            </a:r>
            <a:r>
              <a:rPr lang="en"/>
              <a:t>para la misma entidad se los </a:t>
            </a:r>
            <a:r>
              <a:rPr lang="en"/>
              <a:t>llama </a:t>
            </a:r>
            <a:r>
              <a:rPr lang="en"/>
              <a:t>atributos </a:t>
            </a:r>
            <a:r>
              <a:rPr lang="en" u="sng"/>
              <a:t>multivaluados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Ej.: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Entidad PROVEEDOR con varias DIRECCIONES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Entidad EMPLEADO con varios HIJOS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todo atributo repetitivo en un DER, se lo puede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eliminar buscando otro </a:t>
            </a:r>
            <a:r>
              <a:rPr b="1" lang="en"/>
              <a:t>DER equivalente</a:t>
            </a:r>
            <a:r>
              <a:rPr lang="en"/>
              <a:t>.</a:t>
            </a:r>
            <a:endParaRPr/>
          </a:p>
        </p:txBody>
      </p:sp>
      <p:grpSp>
        <p:nvGrpSpPr>
          <p:cNvPr id="177" name="Google Shape;177;p2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78" name="Google Shape;178;p2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ATRIBUTOS </a:t>
            </a:r>
            <a:r>
              <a:rPr lang="en"/>
              <a:t>DERIVABLES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838250" y="1504950"/>
            <a:ext cx="6429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veces, resulta útil poder representar a determinados atributos, cuyas instancias están en función </a:t>
            </a:r>
            <a:r>
              <a:rPr b="1" lang="en"/>
              <a:t>de otros atributos de la misma entidad</a:t>
            </a:r>
            <a:r>
              <a:rPr lang="en"/>
              <a:t>. Es decir, son atributos prescindibles y cuya inclusión en el DER puede deberse tanto a </a:t>
            </a:r>
            <a:r>
              <a:rPr lang="en" u="sng"/>
              <a:t>mejorar la representación del mundo real.</a:t>
            </a:r>
            <a:endParaRPr u="sng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Ej.: atributo </a:t>
            </a:r>
            <a:r>
              <a:rPr b="1" lang="en"/>
              <a:t>edad </a:t>
            </a:r>
            <a:r>
              <a:rPr lang="en"/>
              <a:t>de la entidad EMPLEADO, su valor se calcula a partir del atributo</a:t>
            </a:r>
            <a:r>
              <a:rPr lang="en"/>
              <a:t> </a:t>
            </a:r>
            <a:r>
              <a:rPr b="1" lang="en"/>
              <a:t>fecha_de_nacimiento</a:t>
            </a:r>
            <a:r>
              <a:rPr lang="en"/>
              <a:t>.</a:t>
            </a: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92" name="Google Shape;192;p2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ATRIBUTOS </a:t>
            </a:r>
            <a:r>
              <a:rPr lang="en"/>
              <a:t>COMPUESTOS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38250" y="1504950"/>
            <a:ext cx="6429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Son aquellos atributos que tienen subatributos que con los cuales forman una </a:t>
            </a:r>
            <a:r>
              <a:rPr lang="en"/>
              <a:t>jerarquía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Ej.: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Domicilio</a:t>
            </a:r>
            <a:endParaRPr/>
          </a:p>
          <a:p>
            <a:pPr indent="-355600" lvl="0" marL="22860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Calle</a:t>
            </a:r>
            <a:endParaRPr/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Altura</a:t>
            </a:r>
            <a:endParaRPr/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CP</a:t>
            </a:r>
            <a:endParaRPr/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Localidad</a:t>
            </a:r>
            <a:endParaRPr/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Provincia</a:t>
            </a:r>
            <a:endParaRPr/>
          </a:p>
          <a:p>
            <a:pPr indent="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06" name="Google Shape;206;p2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380225" y="3247075"/>
            <a:ext cx="2242500" cy="67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ATRIBUTOS 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439350" y="1504950"/>
            <a:ext cx="6828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ATRIBUTO SIMPLE 				ATRIBUTO CLAVE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ATRIBUTO MULTIVALORADO         ATRIBUTO COMPUESTO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21" name="Google Shape;221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411600" y="2118025"/>
            <a:ext cx="202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4888450" y="2118025"/>
            <a:ext cx="202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ATRIBUTO</a:t>
            </a:r>
            <a:endParaRPr u="sng"/>
          </a:p>
        </p:txBody>
      </p:sp>
      <p:sp>
        <p:nvSpPr>
          <p:cNvPr id="230" name="Google Shape;230;p26"/>
          <p:cNvSpPr/>
          <p:nvPr/>
        </p:nvSpPr>
        <p:spPr>
          <a:xfrm>
            <a:off x="1485600" y="3342550"/>
            <a:ext cx="202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ATRIBUTO</a:t>
            </a:r>
            <a:br>
              <a:rPr lang="en" sz="1100"/>
            </a:br>
            <a:r>
              <a:rPr lang="en" sz="1100"/>
              <a:t>MULTIVALORADO</a:t>
            </a:r>
            <a:endParaRPr sz="1100"/>
          </a:p>
        </p:txBody>
      </p:sp>
      <p:sp>
        <p:nvSpPr>
          <p:cNvPr id="231" name="Google Shape;231;p26"/>
          <p:cNvSpPr/>
          <p:nvPr/>
        </p:nvSpPr>
        <p:spPr>
          <a:xfrm>
            <a:off x="4993800" y="3342550"/>
            <a:ext cx="202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5143770" y="4373100"/>
            <a:ext cx="133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ATRIBUTO</a:t>
            </a:r>
            <a:endParaRPr sz="1200"/>
          </a:p>
        </p:txBody>
      </p:sp>
      <p:sp>
        <p:nvSpPr>
          <p:cNvPr id="233" name="Google Shape;233;p26"/>
          <p:cNvSpPr/>
          <p:nvPr/>
        </p:nvSpPr>
        <p:spPr>
          <a:xfrm>
            <a:off x="6613402" y="4373100"/>
            <a:ext cx="133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ATRIBUTO</a:t>
            </a:r>
            <a:endParaRPr sz="1200"/>
          </a:p>
        </p:txBody>
      </p:sp>
      <p:sp>
        <p:nvSpPr>
          <p:cNvPr id="234" name="Google Shape;234;p26"/>
          <p:cNvSpPr/>
          <p:nvPr/>
        </p:nvSpPr>
        <p:spPr>
          <a:xfrm>
            <a:off x="3622733" y="4373100"/>
            <a:ext cx="1332900" cy="4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ATRIBUTO</a:t>
            </a:r>
            <a:endParaRPr sz="1200"/>
          </a:p>
        </p:txBody>
      </p:sp>
      <p:cxnSp>
        <p:nvCxnSpPr>
          <p:cNvPr id="235" name="Google Shape;235;p26"/>
          <p:cNvCxnSpPr>
            <a:stCxn id="231" idx="3"/>
            <a:endCxn id="234" idx="0"/>
          </p:cNvCxnSpPr>
          <p:nvPr/>
        </p:nvCxnSpPr>
        <p:spPr>
          <a:xfrm flipH="1">
            <a:off x="4289247" y="3757121"/>
            <a:ext cx="10008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6"/>
          <p:cNvCxnSpPr>
            <a:stCxn id="231" idx="4"/>
            <a:endCxn id="232" idx="0"/>
          </p:cNvCxnSpPr>
          <p:nvPr/>
        </p:nvCxnSpPr>
        <p:spPr>
          <a:xfrm flipH="1">
            <a:off x="5810250" y="3828250"/>
            <a:ext cx="1950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>
            <a:stCxn id="231" idx="5"/>
            <a:endCxn id="233" idx="0"/>
          </p:cNvCxnSpPr>
          <p:nvPr/>
        </p:nvCxnSpPr>
        <p:spPr>
          <a:xfrm>
            <a:off x="6720453" y="3757121"/>
            <a:ext cx="5595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5722"/>
                </a:solidFill>
              </a:rPr>
              <a:t>3</a:t>
            </a:r>
            <a:r>
              <a:rPr lang="en" sz="7200">
                <a:solidFill>
                  <a:srgbClr val="FF5722"/>
                </a:solidFill>
              </a:rPr>
              <a:t>.</a:t>
            </a:r>
            <a:endParaRPr sz="7200">
              <a:solidFill>
                <a:srgbClr val="FF57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</a:t>
            </a:r>
            <a:endParaRPr/>
          </a:p>
        </p:txBody>
      </p:sp>
      <p:sp>
        <p:nvSpPr>
          <p:cNvPr id="243" name="Google Shape;243;p27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</a:rPr>
              <a:t>RELACIONES </a:t>
            </a:r>
            <a:r>
              <a:rPr lang="en"/>
              <a:t>- CARACTERÍSTICAS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Las relaciones son objetos que representan la asociación entre </a:t>
            </a:r>
            <a:r>
              <a:rPr b="1" lang="en"/>
              <a:t>dos o más entidades.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Una característica de los eventos es que una vez que suceden nunca más pueden cambiar, a diferencia de las entidades que pueden sufrir cambios.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El símbolo utilizado para denotar a un conjunto de relaciones es un </a:t>
            </a:r>
            <a:r>
              <a:rPr b="1" lang="en"/>
              <a:t>rombo </a:t>
            </a:r>
            <a:r>
              <a:rPr lang="en"/>
              <a:t>con el nombre del tipo de relación que contiene en el centro de la figura.</a:t>
            </a:r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51" name="Google Shape;251;p2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</a:rPr>
              <a:t>GRADO </a:t>
            </a:r>
            <a:r>
              <a:rPr lang="en"/>
              <a:t>DE UNA RELACIÓN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la cantidad de tipos de entidades que asocia una relación se lo llama </a:t>
            </a:r>
            <a:r>
              <a:rPr lang="en" u="sng"/>
              <a:t>grado de una relación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 la relación asocia uno, dos o tres tipos de entidades se la llama relación de grado uno (unarias), dos (binarias) y tres (ternarias) respectivamente.</a:t>
            </a:r>
            <a:endParaRPr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65" name="Google Shape;265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</a:rPr>
              <a:t>GRADO </a:t>
            </a:r>
            <a:r>
              <a:rPr lang="en"/>
              <a:t>DE UNA RELACIÓN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Relación Unaria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Relación Binaria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Relación Ternaria</a:t>
            </a:r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79" name="Google Shape;279;p3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545" y="1504945"/>
            <a:ext cx="3233725" cy="9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550" y="2780600"/>
            <a:ext cx="3780425" cy="6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899" y="3723142"/>
            <a:ext cx="3233725" cy="126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838250" y="412675"/>
            <a:ext cx="5717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RELACIONES </a:t>
            </a:r>
            <a:r>
              <a:rPr b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 GRADO DOS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45575" l="0" r="0" t="0"/>
          <a:stretch/>
        </p:blipFill>
        <p:spPr>
          <a:xfrm>
            <a:off x="2077150" y="1138527"/>
            <a:ext cx="4989701" cy="286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</a:rPr>
              <a:t>ATRIBUTOS </a:t>
            </a:r>
            <a:r>
              <a:rPr lang="en"/>
              <a:t>DE UNA RELACIÓN</a:t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Las relaciones pueden tener atributos propios, es decir, atributos que no pertenecen a ninguna de las entidades que está relacionando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/>
              <a:t>Relación binaria con atributo propio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02" name="Google Shape;302;p3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03" name="Google Shape;303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4744" r="-9" t="-13096"/>
          <a:stretch/>
        </p:blipFill>
        <p:spPr>
          <a:xfrm>
            <a:off x="2229999" y="2940450"/>
            <a:ext cx="4929252" cy="20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63921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DIAGRAMA ENTIDAD RELACIÓN</a:t>
            </a:r>
            <a:endParaRPr b="1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El Diagrama Entidad-Relación (DER)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se usa como una herramienta de diseño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para representar gráficamente a: los datos, las relaciones que existen entre ellos y algunas reglas de integridad.</a:t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El diagrama entidad relación básico tiene tres conceptos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fundamentales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Entidades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Atributos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Relaciones</a:t>
            </a:r>
            <a:endParaRPr sz="24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</a:rPr>
              <a:t>CARDINALIDAD </a:t>
            </a:r>
            <a:r>
              <a:rPr lang="en"/>
              <a:t>DE UNA RELACIÓN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Los elementos que pertenecen a un conjunto de relación pueden estar limitados por determinadas </a:t>
            </a:r>
            <a:r>
              <a:rPr lang="en" u="sng"/>
              <a:t>visiones de contexto</a:t>
            </a:r>
            <a:r>
              <a:rPr lang="en"/>
              <a:t> del problema que se quiere modelar.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una de estas </a:t>
            </a:r>
            <a:r>
              <a:rPr b="1" lang="en"/>
              <a:t>limitantes </a:t>
            </a:r>
            <a:r>
              <a:rPr lang="en"/>
              <a:t>se la llama cardinalidad de la relación.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17" name="Google Shape;317;p3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18" name="Google Shape;318;p3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</a:rPr>
              <a:t>CARDINALIDAD </a:t>
            </a:r>
            <a:r>
              <a:rPr lang="en"/>
              <a:t>DE UNA RELACIÓN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Existe tres relaciones cardinales principales :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Uno a uno ( 1 a 1 )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Uno a muchos ( 1 a N)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Muchos a muchos (N a M)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32" name="Google Shape;332;p3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</a:t>
            </a:r>
            <a:r>
              <a:rPr lang="en">
                <a:solidFill>
                  <a:srgbClr val="FF5722"/>
                </a:solidFill>
              </a:rPr>
              <a:t>1 a 1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En las relaciones </a:t>
            </a:r>
            <a:r>
              <a:rPr b="1" lang="en"/>
              <a:t>uno a uno </a:t>
            </a:r>
            <a:r>
              <a:rPr lang="en"/>
              <a:t>los elementos de una entidad se vinculan con un elemento de la otra entidad relacionada 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45" name="Google Shape;345;p3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46" name="Google Shape;346;p3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1348875" y="3215150"/>
            <a:ext cx="14898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</a:t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3512725" y="2933450"/>
            <a:ext cx="1552500" cy="1020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DIRIGE</a:t>
            </a:r>
            <a:endParaRPr sz="1000"/>
          </a:p>
        </p:txBody>
      </p:sp>
      <p:sp>
        <p:nvSpPr>
          <p:cNvPr id="355" name="Google Shape;355;p35"/>
          <p:cNvSpPr/>
          <p:nvPr/>
        </p:nvSpPr>
        <p:spPr>
          <a:xfrm>
            <a:off x="5602550" y="3215150"/>
            <a:ext cx="16425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ESPECIALIDAD</a:t>
            </a:r>
            <a:endParaRPr/>
          </a:p>
        </p:txBody>
      </p:sp>
      <p:cxnSp>
        <p:nvCxnSpPr>
          <p:cNvPr id="356" name="Google Shape;356;p35"/>
          <p:cNvCxnSpPr>
            <a:stCxn id="353" idx="3"/>
            <a:endCxn id="354" idx="1"/>
          </p:cNvCxnSpPr>
          <p:nvPr/>
        </p:nvCxnSpPr>
        <p:spPr>
          <a:xfrm>
            <a:off x="2838675" y="3443750"/>
            <a:ext cx="6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5"/>
          <p:cNvCxnSpPr>
            <a:stCxn id="354" idx="3"/>
            <a:endCxn id="355" idx="1"/>
          </p:cNvCxnSpPr>
          <p:nvPr/>
        </p:nvCxnSpPr>
        <p:spPr>
          <a:xfrm>
            <a:off x="5065225" y="3443750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5"/>
          <p:cNvSpPr txBox="1"/>
          <p:nvPr/>
        </p:nvSpPr>
        <p:spPr>
          <a:xfrm>
            <a:off x="3058150" y="3231400"/>
            <a:ext cx="203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1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5206500" y="3247075"/>
            <a:ext cx="203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1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</a:t>
            </a:r>
            <a:r>
              <a:rPr lang="en">
                <a:solidFill>
                  <a:srgbClr val="FF5722"/>
                </a:solidFill>
              </a:rPr>
              <a:t>1 a N</a:t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En las relaciones </a:t>
            </a:r>
            <a:r>
              <a:rPr b="1" lang="en"/>
              <a:t>uno a muchos</a:t>
            </a:r>
            <a:r>
              <a:rPr lang="en"/>
              <a:t> cada elemento de una entidad se puede vincular a muchos elementos de la entidad relacionada, pero los elementos de esta última se vinculan a </a:t>
            </a:r>
            <a:r>
              <a:rPr lang="en"/>
              <a:t>s</a:t>
            </a:r>
            <a:r>
              <a:rPr lang="en"/>
              <a:t>ólo una instancia de la primera.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66" name="Google Shape;366;p3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67" name="Google Shape;367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4" name="Google Shape;374;p36"/>
          <p:cNvCxnSpPr>
            <a:stCxn id="375" idx="3"/>
            <a:endCxn id="376" idx="1"/>
          </p:cNvCxnSpPr>
          <p:nvPr/>
        </p:nvCxnSpPr>
        <p:spPr>
          <a:xfrm>
            <a:off x="2775950" y="4239550"/>
            <a:ext cx="6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6"/>
          <p:cNvCxnSpPr>
            <a:stCxn id="376" idx="3"/>
            <a:endCxn id="378" idx="1"/>
          </p:cNvCxnSpPr>
          <p:nvPr/>
        </p:nvCxnSpPr>
        <p:spPr>
          <a:xfrm>
            <a:off x="5002500" y="4239550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36"/>
          <p:cNvGrpSpPr/>
          <p:nvPr/>
        </p:nvGrpSpPr>
        <p:grpSpPr>
          <a:xfrm>
            <a:off x="1286150" y="3729250"/>
            <a:ext cx="5896175" cy="1020600"/>
            <a:chOff x="1348875" y="2933450"/>
            <a:chExt cx="5896175" cy="1020600"/>
          </a:xfrm>
        </p:grpSpPr>
        <p:sp>
          <p:nvSpPr>
            <p:cNvPr id="375" name="Google Shape;375;p36"/>
            <p:cNvSpPr/>
            <p:nvPr/>
          </p:nvSpPr>
          <p:spPr>
            <a:xfrm>
              <a:off x="1348875" y="3215150"/>
              <a:ext cx="1489800" cy="4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EMPLEADO</a:t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512725" y="2933450"/>
              <a:ext cx="1552500" cy="10206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TRABAJA</a:t>
              </a:r>
              <a:endParaRPr sz="1000"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5602550" y="3215150"/>
              <a:ext cx="1642500" cy="4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DEPARTAMENTO</a:t>
              </a:r>
              <a:endParaRPr/>
            </a:p>
          </p:txBody>
        </p:sp>
        <p:sp>
          <p:nvSpPr>
            <p:cNvPr id="380" name="Google Shape;380;p36"/>
            <p:cNvSpPr txBox="1"/>
            <p:nvPr/>
          </p:nvSpPr>
          <p:spPr>
            <a:xfrm>
              <a:off x="3058150" y="3231400"/>
              <a:ext cx="203700" cy="2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N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81" name="Google Shape;381;p36"/>
            <p:cNvSpPr txBox="1"/>
            <p:nvPr/>
          </p:nvSpPr>
          <p:spPr>
            <a:xfrm>
              <a:off x="5206500" y="3247075"/>
              <a:ext cx="203700" cy="2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</a:t>
            </a:r>
            <a:r>
              <a:rPr lang="en">
                <a:solidFill>
                  <a:srgbClr val="FF5722"/>
                </a:solidFill>
              </a:rPr>
              <a:t>N a </a:t>
            </a:r>
            <a:r>
              <a:rPr lang="en">
                <a:solidFill>
                  <a:srgbClr val="FF5722"/>
                </a:solidFill>
              </a:rPr>
              <a:t>M</a:t>
            </a:r>
            <a:r>
              <a:rPr lang="en">
                <a:solidFill>
                  <a:srgbClr val="FF5722"/>
                </a:solidFill>
              </a:rPr>
              <a:t> </a:t>
            </a:r>
            <a:endParaRPr/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Imaginemos</a:t>
            </a:r>
            <a:r>
              <a:rPr lang="en"/>
              <a:t> dos conjuntos </a:t>
            </a:r>
            <a:r>
              <a:rPr b="1" lang="en"/>
              <a:t>A y C</a:t>
            </a:r>
            <a:r>
              <a:rPr lang="en"/>
              <a:t>. Un elemento del primer conjunto </a:t>
            </a:r>
            <a:r>
              <a:rPr lang="en"/>
              <a:t>está</a:t>
            </a:r>
            <a:r>
              <a:rPr lang="en"/>
              <a:t> relacionado con uno o varios elementos del segundo y viceversa, un elemento del segundo conjunto </a:t>
            </a:r>
            <a:r>
              <a:rPr lang="en"/>
              <a:t>está</a:t>
            </a:r>
            <a:r>
              <a:rPr lang="en"/>
              <a:t> relacionado con uno o más de uno elementos del primer conjunto.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 las relaciones con cardinalidad 1:n y n:m se las conoce con el nombre </a:t>
            </a:r>
            <a:r>
              <a:rPr b="1" lang="en"/>
              <a:t>uno a muchos</a:t>
            </a:r>
            <a:r>
              <a:rPr lang="en"/>
              <a:t> y </a:t>
            </a:r>
            <a:r>
              <a:rPr b="1" lang="en"/>
              <a:t>muchos a muchos </a:t>
            </a:r>
            <a:r>
              <a:rPr lang="en"/>
              <a:t>respectivamente.</a:t>
            </a:r>
            <a:endParaRPr/>
          </a:p>
        </p:txBody>
      </p:sp>
      <p:grpSp>
        <p:nvGrpSpPr>
          <p:cNvPr id="388" name="Google Shape;388;p3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89" name="Google Shape;389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</a:t>
            </a:r>
            <a:r>
              <a:rPr lang="en">
                <a:solidFill>
                  <a:srgbClr val="FF5722"/>
                </a:solidFill>
              </a:rPr>
              <a:t>N </a:t>
            </a:r>
            <a:r>
              <a:rPr lang="en">
                <a:solidFill>
                  <a:srgbClr val="FF5722"/>
                </a:solidFill>
              </a:rPr>
              <a:t>a M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En las relaciones </a:t>
            </a:r>
            <a:r>
              <a:rPr b="1" lang="en"/>
              <a:t>muchos a muchos</a:t>
            </a:r>
            <a:r>
              <a:rPr lang="en"/>
              <a:t>, cada elemento de cualquiera de las entidades se puede vincular a muchos elementos de la otra entidad relacionada.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02" name="Google Shape;402;p3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03" name="Google Shape;403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1348875" y="3215150"/>
            <a:ext cx="14898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DOCENTE</a:t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3512725" y="2933450"/>
            <a:ext cx="1552500" cy="1020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ENSEÑA</a:t>
            </a:r>
            <a:endParaRPr sz="1000"/>
          </a:p>
        </p:txBody>
      </p:sp>
      <p:sp>
        <p:nvSpPr>
          <p:cNvPr id="412" name="Google Shape;412;p38"/>
          <p:cNvSpPr/>
          <p:nvPr/>
        </p:nvSpPr>
        <p:spPr>
          <a:xfrm>
            <a:off x="5602550" y="3215150"/>
            <a:ext cx="16425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CURSOS</a:t>
            </a:r>
            <a:endParaRPr/>
          </a:p>
        </p:txBody>
      </p:sp>
      <p:cxnSp>
        <p:nvCxnSpPr>
          <p:cNvPr id="413" name="Google Shape;413;p38"/>
          <p:cNvCxnSpPr>
            <a:stCxn id="410" idx="3"/>
            <a:endCxn id="411" idx="1"/>
          </p:cNvCxnSpPr>
          <p:nvPr/>
        </p:nvCxnSpPr>
        <p:spPr>
          <a:xfrm>
            <a:off x="2838675" y="3443750"/>
            <a:ext cx="6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8"/>
          <p:cNvCxnSpPr>
            <a:stCxn id="411" idx="3"/>
            <a:endCxn id="412" idx="1"/>
          </p:cNvCxnSpPr>
          <p:nvPr/>
        </p:nvCxnSpPr>
        <p:spPr>
          <a:xfrm>
            <a:off x="5065225" y="3443750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8"/>
          <p:cNvSpPr txBox="1"/>
          <p:nvPr/>
        </p:nvSpPr>
        <p:spPr>
          <a:xfrm>
            <a:off x="3058150" y="3231400"/>
            <a:ext cx="203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5206500" y="3247075"/>
            <a:ext cx="203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</a:t>
            </a:r>
            <a:r>
              <a:rPr lang="en">
                <a:solidFill>
                  <a:srgbClr val="FF5722"/>
                </a:solidFill>
              </a:rPr>
              <a:t>N a M </a:t>
            </a:r>
            <a:endParaRPr/>
          </a:p>
        </p:txBody>
      </p:sp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838250" y="1504950"/>
            <a:ext cx="62541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Siempre se debe analizar la cardinalidad partiendo de una entidad.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Este tipo de relación (n:m) pasa al modelo relacional (</a:t>
            </a:r>
            <a:r>
              <a:rPr b="1" lang="en"/>
              <a:t>DLR</a:t>
            </a:r>
            <a:r>
              <a:rPr lang="en"/>
              <a:t>) que veremos más adelante, como una nueva tabla. El identificador único, pasa como clave primaria, y al mismo tiempo cada atributo no propio pasa como clave foránea.</a:t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24" name="Google Shape;424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</a:t>
            </a:r>
            <a:r>
              <a:rPr lang="en">
                <a:solidFill>
                  <a:srgbClr val="FF5722"/>
                </a:solidFill>
              </a:rPr>
              <a:t>DER</a:t>
            </a:r>
            <a:endParaRPr/>
          </a:p>
        </p:txBody>
      </p:sp>
      <p:grpSp>
        <p:nvGrpSpPr>
          <p:cNvPr id="436" name="Google Shape;436;p4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37" name="Google Shape;437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25" y="1379200"/>
            <a:ext cx="56197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ctrTitle"/>
          </p:nvPr>
        </p:nvSpPr>
        <p:spPr>
          <a:xfrm>
            <a:off x="438650" y="3175950"/>
            <a:ext cx="45426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DLR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07D8B"/>
                </a:solidFill>
              </a:rPr>
              <a:t>DIAGRAMA LÓGICO-RELACIONAL</a:t>
            </a:r>
            <a:endParaRPr sz="3000">
              <a:solidFill>
                <a:srgbClr val="607D8B"/>
              </a:solidFill>
            </a:endParaRPr>
          </a:p>
        </p:txBody>
      </p:sp>
      <p:grpSp>
        <p:nvGrpSpPr>
          <p:cNvPr id="450" name="Google Shape;450;p41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451" name="Google Shape;451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</a:t>
            </a:r>
            <a:r>
              <a:rPr lang="en">
                <a:solidFill>
                  <a:srgbClr val="607D8B"/>
                </a:solidFill>
              </a:rPr>
              <a:t>LÓGICO-RELACIONAL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463" name="Google Shape;463;p42"/>
          <p:cNvSpPr txBox="1"/>
          <p:nvPr>
            <p:ph idx="1" type="body"/>
          </p:nvPr>
        </p:nvSpPr>
        <p:spPr>
          <a:xfrm>
            <a:off x="838250" y="1504950"/>
            <a:ext cx="6254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El modelo relacional ordena los datos en tablas, también conocidas como relaciones, cada una de las cuales se compone de columnas y filas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/>
              <a:t>El modelo relacional es un modelo lógico que sólo sirve para SGBD relacionales</a:t>
            </a:r>
            <a:endParaRPr b="1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65" name="Google Shape;465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841000" y="665300"/>
            <a:ext cx="5463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ENTIDAD </a:t>
            </a:r>
            <a:r>
              <a:rPr lang="en"/>
              <a:t>RELACIÓN</a:t>
            </a:r>
            <a:r>
              <a:rPr lang="en"/>
              <a:t> (DER)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1302250"/>
            <a:ext cx="63921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NOTACIÓN</a:t>
            </a:r>
            <a:r>
              <a:rPr b="1"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DEL DER</a:t>
            </a:r>
            <a:endParaRPr b="1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El Diagrama Entidad-Relación (DER) tiene los siguientes componentes gráficos :</a:t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             ENTIDADES 				 		     ATRIBUTOS</a:t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	   RELACIONES						    CONECTORES</a:t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104950" y="2500500"/>
            <a:ext cx="16482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890150" y="2518600"/>
            <a:ext cx="15576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530650" y="3472500"/>
            <a:ext cx="796800" cy="778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5065350" y="3858650"/>
            <a:ext cx="14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</a:t>
            </a:r>
            <a:r>
              <a:rPr lang="en">
                <a:solidFill>
                  <a:srgbClr val="607D8B"/>
                </a:solidFill>
              </a:rPr>
              <a:t>LÓGICO-RELACIONAL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477" name="Google Shape;477;p43"/>
          <p:cNvSpPr txBox="1"/>
          <p:nvPr>
            <p:ph idx="1" type="body"/>
          </p:nvPr>
        </p:nvSpPr>
        <p:spPr>
          <a:xfrm>
            <a:off x="838250" y="1504950"/>
            <a:ext cx="6254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1400"/>
              <a:t>El diagrama lógico relacional (DLR) está compuesto por los siguientes objetos: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Tablas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Campos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Relaciones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79" name="Google Shape;479;p4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 DER A </a:t>
            </a:r>
            <a:r>
              <a:rPr lang="en">
                <a:solidFill>
                  <a:schemeClr val="dk1"/>
                </a:solidFill>
              </a:rPr>
              <a:t>DLR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491" name="Google Shape;491;p44"/>
          <p:cNvSpPr txBox="1"/>
          <p:nvPr>
            <p:ph idx="1" type="body"/>
          </p:nvPr>
        </p:nvSpPr>
        <p:spPr>
          <a:xfrm>
            <a:off x="838250" y="1504950"/>
            <a:ext cx="63162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 la relación entre entidades es</a:t>
            </a:r>
            <a:r>
              <a:rPr b="1" lang="en"/>
              <a:t> 1 a N, </a:t>
            </a:r>
            <a:r>
              <a:rPr lang="en"/>
              <a:t>la tabla que tiene la “N”, tendrá como campo agregado</a:t>
            </a:r>
            <a:r>
              <a:rPr b="1" lang="en"/>
              <a:t>  la clave foránea</a:t>
            </a:r>
            <a:r>
              <a:rPr lang="en"/>
              <a:t>, que estará unida a la clave primaria de la tabla que tiene el “1”.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 la relación entre 2 entidades es </a:t>
            </a:r>
            <a:r>
              <a:rPr b="1" lang="en"/>
              <a:t>1 a 1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ambas</a:t>
            </a:r>
            <a:r>
              <a:rPr b="1" lang="en"/>
              <a:t> </a:t>
            </a:r>
            <a:r>
              <a:rPr lang="en"/>
              <a:t>entidades conforman</a:t>
            </a:r>
            <a:r>
              <a:rPr b="1" lang="en"/>
              <a:t> 1 tabla, uniendo todos sus campos. 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Otra forma de resolverlo es crear dos tablas y conectar sus claves primarias.</a:t>
            </a:r>
            <a:endParaRPr/>
          </a:p>
        </p:txBody>
      </p:sp>
      <p:grpSp>
        <p:nvGrpSpPr>
          <p:cNvPr id="492" name="Google Shape;492;p4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93" name="Google Shape;493;p4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 DER A </a:t>
            </a:r>
            <a:r>
              <a:rPr lang="en">
                <a:solidFill>
                  <a:schemeClr val="dk1"/>
                </a:solidFill>
              </a:rPr>
              <a:t>DLR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505" name="Google Shape;505;p45"/>
          <p:cNvSpPr txBox="1"/>
          <p:nvPr>
            <p:ph idx="1" type="body"/>
          </p:nvPr>
        </p:nvSpPr>
        <p:spPr>
          <a:xfrm>
            <a:off x="838250" y="1504950"/>
            <a:ext cx="63162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 la relación entre 2 entidades es </a:t>
            </a:r>
            <a:r>
              <a:rPr b="1" lang="en"/>
              <a:t>N a M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se generan </a:t>
            </a:r>
            <a:r>
              <a:rPr b="1" lang="en"/>
              <a:t>3 tablas</a:t>
            </a:r>
            <a:r>
              <a:rPr lang="en"/>
              <a:t>: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 u="sng"/>
              <a:t>Tablas de las entidades</a:t>
            </a:r>
            <a:r>
              <a:rPr lang="en"/>
              <a:t>: quedan igual, con los mismos campos que atributos tenían en el DER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1" marL="1371600" rtl="0" algn="l">
              <a:spcBef>
                <a:spcPts val="480"/>
              </a:spcBef>
              <a:spcAft>
                <a:spcPts val="0"/>
              </a:spcAft>
              <a:buSzPts val="2000"/>
              <a:buChar char="▹"/>
            </a:pPr>
            <a:r>
              <a:rPr lang="en" u="sng"/>
              <a:t>Tabla de la relación</a:t>
            </a:r>
            <a:r>
              <a:rPr lang="en"/>
              <a:t>: lleva el nombre que aparece en el rombo, y tiene relación con las otras tablas a través de las </a:t>
            </a:r>
            <a:r>
              <a:rPr b="1" lang="en"/>
              <a:t>claves foráneas</a:t>
            </a:r>
            <a:endParaRPr b="1"/>
          </a:p>
        </p:txBody>
      </p:sp>
      <p:grpSp>
        <p:nvGrpSpPr>
          <p:cNvPr id="506" name="Google Shape;506;p4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07" name="Google Shape;507;p4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A </a:t>
            </a:r>
            <a:r>
              <a:rPr lang="en">
                <a:solidFill>
                  <a:srgbClr val="607D8B"/>
                </a:solidFill>
              </a:rPr>
              <a:t>DLR - Ejemplo 1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519" name="Google Shape;519;p46"/>
          <p:cNvSpPr txBox="1"/>
          <p:nvPr>
            <p:ph idx="1" type="body"/>
          </p:nvPr>
        </p:nvSpPr>
        <p:spPr>
          <a:xfrm>
            <a:off x="838250" y="1504950"/>
            <a:ext cx="6254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Tomemos como ejemplo el Diagrama Entidad Relación de la agencia de choferes</a:t>
            </a:r>
            <a:endParaRPr/>
          </a:p>
        </p:txBody>
      </p:sp>
      <p:grpSp>
        <p:nvGrpSpPr>
          <p:cNvPr id="520" name="Google Shape;520;p4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21" name="Google Shape;521;p4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63" y="2412975"/>
            <a:ext cx="4027878" cy="2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A </a:t>
            </a:r>
            <a:r>
              <a:rPr lang="en">
                <a:solidFill>
                  <a:srgbClr val="607D8B"/>
                </a:solidFill>
              </a:rPr>
              <a:t>DLR - Ejemplo 1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838250" y="1504950"/>
            <a:ext cx="64995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El modelo relacional del anterior DLR sería el siguiente:</a:t>
            </a:r>
            <a:endParaRPr/>
          </a:p>
        </p:txBody>
      </p:sp>
      <p:grpSp>
        <p:nvGrpSpPr>
          <p:cNvPr id="535" name="Google Shape;535;p4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36" name="Google Shape;536;p4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76" y="2271375"/>
            <a:ext cx="5468048" cy="25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A </a:t>
            </a:r>
            <a:r>
              <a:rPr lang="en">
                <a:solidFill>
                  <a:srgbClr val="607D8B"/>
                </a:solidFill>
              </a:rPr>
              <a:t>DLR - Ejemplo 2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549" name="Google Shape;549;p48"/>
          <p:cNvSpPr txBox="1"/>
          <p:nvPr>
            <p:ph idx="1" type="body"/>
          </p:nvPr>
        </p:nvSpPr>
        <p:spPr>
          <a:xfrm>
            <a:off x="838250" y="1504950"/>
            <a:ext cx="6254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Ahora tomemos como ejemplo el Diagrama Entidad Relación de los Oscars</a:t>
            </a:r>
            <a:endParaRPr/>
          </a:p>
        </p:txBody>
      </p:sp>
      <p:grpSp>
        <p:nvGrpSpPr>
          <p:cNvPr id="550" name="Google Shape;550;p4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51" name="Google Shape;551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8" name="Google Shape;5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30" y="2390275"/>
            <a:ext cx="3999537" cy="2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A </a:t>
            </a:r>
            <a:r>
              <a:rPr lang="en">
                <a:solidFill>
                  <a:srgbClr val="607D8B"/>
                </a:solidFill>
              </a:rPr>
              <a:t>DLR - Ejemplo 2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564" name="Google Shape;564;p49"/>
          <p:cNvSpPr txBox="1"/>
          <p:nvPr>
            <p:ph idx="1" type="body"/>
          </p:nvPr>
        </p:nvSpPr>
        <p:spPr>
          <a:xfrm>
            <a:off x="838250" y="1353150"/>
            <a:ext cx="6254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El Diagrama Lógico Relacional de los Oscars sería:</a:t>
            </a:r>
            <a:endParaRPr/>
          </a:p>
        </p:txBody>
      </p:sp>
      <p:grpSp>
        <p:nvGrpSpPr>
          <p:cNvPr id="565" name="Google Shape;565;p4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66" name="Google Shape;566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00" y="1977475"/>
            <a:ext cx="4293606" cy="28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/>
          <p:nvPr>
            <p:ph type="title"/>
          </p:nvPr>
        </p:nvSpPr>
        <p:spPr>
          <a:xfrm>
            <a:off x="838350" y="893500"/>
            <a:ext cx="5681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579" name="Google Shape;579;p50"/>
          <p:cNvSpPr txBox="1"/>
          <p:nvPr>
            <p:ph idx="1" type="body"/>
          </p:nvPr>
        </p:nvSpPr>
        <p:spPr>
          <a:xfrm>
            <a:off x="838250" y="1504950"/>
            <a:ext cx="63852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 buen diseño de base de datos debe poseer siempre las siguientes </a:t>
            </a:r>
            <a:r>
              <a:rPr lang="en" sz="1800"/>
              <a:t>características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Reflejar la estructura del problema en el mundo real.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Ser capaz de representar todos los datos esperados, incluso con el paso del tiempo.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Evitar el almacenamiento de información redundante.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Proporcionar un acceso eficaz a los datos.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Mantener la integridad de los datos a lo largo del tiempo.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i="1" lang="en" sz="1800"/>
              <a:t>Ser claro, coherente y de fácil comprensión.</a:t>
            </a:r>
            <a:endParaRPr i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0" name="Google Shape;580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1" name="Google Shape;581;p50"/>
          <p:cNvGrpSpPr/>
          <p:nvPr/>
        </p:nvGrpSpPr>
        <p:grpSpPr>
          <a:xfrm>
            <a:off x="173605" y="451197"/>
            <a:ext cx="664653" cy="1053757"/>
            <a:chOff x="6718575" y="2318625"/>
            <a:chExt cx="256950" cy="407375"/>
          </a:xfrm>
        </p:grpSpPr>
        <p:sp>
          <p:nvSpPr>
            <p:cNvPr id="582" name="Google Shape;582;p5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ENTIDADES</a:t>
            </a:r>
            <a:endParaRPr/>
          </a:p>
        </p:txBody>
      </p:sp>
      <p:sp>
        <p:nvSpPr>
          <p:cNvPr id="108" name="Google Shape;108;p17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ENTIDADES </a:t>
            </a:r>
            <a:r>
              <a:rPr lang="en"/>
              <a:t>- CARACTERÍSTICAS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Objetos o conceptos de los cuales queremos registrar </a:t>
            </a:r>
            <a:r>
              <a:rPr lang="en"/>
              <a:t>información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Dos entidades son del mismo tipo si tienen las mismos </a:t>
            </a:r>
            <a:r>
              <a:rPr b="1" lang="en"/>
              <a:t>atributos</a:t>
            </a:r>
            <a:r>
              <a:rPr lang="en"/>
              <a:t>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Para descubrir las entidades reparar en todos los sustantivos que fueron conceptualizados del problema.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Cada entidad </a:t>
            </a:r>
            <a:r>
              <a:rPr lang="en"/>
              <a:t>está</a:t>
            </a:r>
            <a:r>
              <a:rPr lang="en"/>
              <a:t> </a:t>
            </a:r>
            <a:r>
              <a:rPr b="1" lang="en"/>
              <a:t>unívocamente identificada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/>
              <a:t>A las entidades se las nombra siempre en singular y mediante un sustantivo.</a:t>
            </a:r>
            <a:r>
              <a:rPr b="1" lang="en"/>
              <a:t> </a:t>
            </a:r>
            <a:endParaRPr b="1"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6" name="Google Shape;116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ENTIDADES </a:t>
            </a:r>
            <a:r>
              <a:rPr lang="en"/>
              <a:t>- CLAVES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Cada entidad está </a:t>
            </a:r>
            <a:r>
              <a:rPr b="1" lang="en"/>
              <a:t>unívocamente identificada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Existe uno o más atributos que identifican unívocamente a una entidad .</a:t>
            </a: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30" name="Google Shape;130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BC34A"/>
                </a:solidFill>
              </a:rPr>
              <a:t>2</a:t>
            </a:r>
            <a:r>
              <a:rPr lang="en" sz="7200">
                <a:solidFill>
                  <a:srgbClr val="8BC34A"/>
                </a:solidFill>
              </a:rPr>
              <a:t>.</a:t>
            </a:r>
            <a:endParaRPr sz="7200">
              <a:solidFill>
                <a:srgbClr val="8BC3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42" name="Google Shape;142;p20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ATRIBUTOS </a:t>
            </a:r>
            <a:r>
              <a:rPr lang="en"/>
              <a:t>- CARACTERÍSTICAS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Se llama atributo a cada uno de los </a:t>
            </a:r>
            <a:r>
              <a:rPr b="1" lang="en"/>
              <a:t>descriptores </a:t>
            </a:r>
            <a:r>
              <a:rPr lang="en"/>
              <a:t>de las entidades o relaciones.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El símbolo usado para indicar un atributo es un </a:t>
            </a:r>
            <a:r>
              <a:rPr b="1" lang="en"/>
              <a:t>óvalo</a:t>
            </a:r>
            <a:r>
              <a:rPr b="1" lang="en"/>
              <a:t> </a:t>
            </a:r>
            <a:r>
              <a:rPr lang="en"/>
              <a:t>unido por una línea a la entidad que describe. En el centro del </a:t>
            </a:r>
            <a:r>
              <a:rPr lang="en"/>
              <a:t>óvalo</a:t>
            </a:r>
            <a:r>
              <a:rPr lang="en"/>
              <a:t> se coloca el nombre del atributo.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50" name="Google Shape;150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350" y="893500"/>
            <a:ext cx="6046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IDENTIFICADOR ÚNICO - CLAVES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38250" y="1504950"/>
            <a:ext cx="62541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Un </a:t>
            </a:r>
            <a:r>
              <a:rPr b="1" lang="en" u="sng"/>
              <a:t>identificador único o CLAVE PRIMARIA</a:t>
            </a:r>
            <a:r>
              <a:rPr lang="en"/>
              <a:t> es un conjunto de atributos (1 o más) que sirven para identificar unívocamente a cada entidad del mismo tipo.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Si para una entidad existe más de un identificador único, posibles </a:t>
            </a:r>
            <a:r>
              <a:rPr b="1" lang="en"/>
              <a:t>CLAVES CANDIDATAS</a:t>
            </a:r>
            <a:r>
              <a:rPr lang="en"/>
              <a:t>,  sólo se indica a uno de ellos; se elige en lo posible </a:t>
            </a:r>
            <a:r>
              <a:rPr b="1" lang="en"/>
              <a:t>al más significativo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El símbolo usado para indicar a un identificador único es el mismo utilizado para los atributos pero en este caso además se lo subraya.</a:t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64" name="Google Shape;164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