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Karla-bold.fntdata"/><Relationship Id="rId12" Type="http://schemas.openxmlformats.org/officeDocument/2006/relationships/slide" Target="slides/slide8.xml"/><Relationship Id="rId34" Type="http://schemas.openxmlformats.org/officeDocument/2006/relationships/font" Target="fonts/Karla-regular.fntdata"/><Relationship Id="rId15" Type="http://schemas.openxmlformats.org/officeDocument/2006/relationships/slide" Target="slides/slide11.xml"/><Relationship Id="rId37" Type="http://schemas.openxmlformats.org/officeDocument/2006/relationships/font" Target="fonts/Karla-boldItalic.fntdata"/><Relationship Id="rId14" Type="http://schemas.openxmlformats.org/officeDocument/2006/relationships/slide" Target="slides/slide10.xml"/><Relationship Id="rId36" Type="http://schemas.openxmlformats.org/officeDocument/2006/relationships/font" Target="fonts/Karl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19b7bbc4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19b7bb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ad8e7fbc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ad8e7f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53367a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53367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53367aea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53367a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53367ae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53367a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99971e57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99971e5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53367aea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53367a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53367aea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53367ae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53367aea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53367ae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153367aea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153367ae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53367aea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53367ae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53367aea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53367ae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53367aea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53367ae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0aa11e13c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0aa11e1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53367aea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53367ae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19b7bbc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19b7b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19b7bbc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19b7bb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19b7bbc4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19b7bb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19b7bbc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19b7bbc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19b7bbc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19b7bb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19b7bbc4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19b7bb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25672" l="5148" r="54118" t="0"/>
          <a:stretch/>
        </p:blipFill>
        <p:spPr>
          <a:xfrm>
            <a:off x="8338400" y="93000"/>
            <a:ext cx="67200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qlite.org/lang_aggfunc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qlite.org/lang_corefunc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625" y="19807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</a:t>
            </a:r>
            <a:r>
              <a:rPr lang="en">
                <a:solidFill>
                  <a:srgbClr val="00BCD4"/>
                </a:solidFill>
              </a:rPr>
              <a:t>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41000" y="969700"/>
            <a:ext cx="57480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ELIMINAR</a:t>
            </a:r>
            <a:r>
              <a:rPr lang="en"/>
              <a:t>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00" name="Google Shape;200;p23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201" name="Google Shape;201;p2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2696650" y="2167550"/>
            <a:ext cx="30048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DROP </a:t>
            </a:r>
            <a:r>
              <a:rPr b="1" lang="en"/>
              <a:t>TABLE</a:t>
            </a:r>
            <a:r>
              <a:rPr lang="en"/>
              <a:t> </a:t>
            </a:r>
            <a:r>
              <a:rPr lang="en">
                <a:solidFill>
                  <a:srgbClr val="FF00FF"/>
                </a:solidFill>
              </a:rPr>
              <a:t>nombreDeTabla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41000" y="969700"/>
            <a:ext cx="5067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MANIPULACIÓN DE DATOS </a:t>
            </a:r>
            <a:r>
              <a:rPr lang="en">
                <a:solidFill>
                  <a:schemeClr val="accent5"/>
                </a:solidFill>
              </a:rPr>
              <a:t>[DML]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993875" y="2072600"/>
            <a:ext cx="162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SELECT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Para obtener datos de una base de datos.</a:t>
            </a:r>
            <a:endParaRPr sz="1200"/>
          </a:p>
        </p:txBody>
      </p:sp>
      <p:sp>
        <p:nvSpPr>
          <p:cNvPr id="215" name="Google Shape;215;p24"/>
          <p:cNvSpPr txBox="1"/>
          <p:nvPr>
            <p:ph idx="2" type="body"/>
          </p:nvPr>
        </p:nvSpPr>
        <p:spPr>
          <a:xfrm>
            <a:off x="3635625" y="2072600"/>
            <a:ext cx="1977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INSERT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Para insertar datos a una tabla.</a:t>
            </a:r>
            <a:endParaRPr sz="1200"/>
          </a:p>
        </p:txBody>
      </p:sp>
      <p:sp>
        <p:nvSpPr>
          <p:cNvPr id="216" name="Google Shape;216;p24"/>
          <p:cNvSpPr txBox="1"/>
          <p:nvPr>
            <p:ph idx="3" type="body"/>
          </p:nvPr>
        </p:nvSpPr>
        <p:spPr>
          <a:xfrm>
            <a:off x="993875" y="3364450"/>
            <a:ext cx="183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UPDATE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Para modificar datos existentes dentro de una tabla.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635625" y="3377600"/>
            <a:ext cx="37956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DELETE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Elimina registros de una o varias tablas.</a:t>
            </a:r>
            <a:br>
              <a:rPr lang="en" sz="1200"/>
            </a:br>
            <a:r>
              <a:rPr lang="en" sz="1200"/>
              <a:t>No reinicia los campos autonuméricos.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219" name="Google Shape;219;p2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41000" y="1294700"/>
            <a:ext cx="60849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Las sentencias de lenguaje de manipulación de datos son utilizadas para gestionar datos dentro de las bases de datos.</a:t>
            </a:r>
            <a:br>
              <a:rPr lang="en" sz="1200"/>
            </a:br>
            <a:r>
              <a:rPr lang="en" sz="1200"/>
              <a:t>Algunos ejemplos: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SELECT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838250" y="1504950"/>
            <a:ext cx="63411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Permite consultar los datos de una o más tablas. Dicha instrucción además se puede utilizar para filtrar los datos mostrados tanto a nivel atributos (campos) como a nivel de filas.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b="1" lang="en"/>
              <a:t>Estructura simple de un SELECT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[Campos]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[Tabla]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[condiciones]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 BY [Campos]</a:t>
            </a: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34" name="Google Shape;234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SELECT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838250" y="1504950"/>
            <a:ext cx="53241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Sentencia a Sentencia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SELECT </a:t>
            </a:r>
            <a:r>
              <a:rPr lang="en" sz="1200"/>
              <a:t>indica que inicia un comando de consulta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FROM </a:t>
            </a:r>
            <a:r>
              <a:rPr lang="en" sz="1200"/>
              <a:t>se utiliza para indicar las tablas en las cuales se seleccionan los datos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WHERE </a:t>
            </a:r>
            <a:r>
              <a:rPr lang="en" sz="1200"/>
              <a:t>se indica cual o cuales condiciones deben ocurrir para los datos solicitados. Dentro de la cláusula de condición WHERE se pueden usar operadores lógicos como AND, OR, BETWEEN, &lt;&gt;, =, LIKE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ORDER BY</a:t>
            </a:r>
            <a:r>
              <a:rPr lang="en" sz="1200"/>
              <a:t> se indica según uno o varios campos, el orden con el que devolveremos los datos pedidos. (Ascendete o Descendente)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48" name="Google Shape;248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SELECT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838250" y="1504950"/>
            <a:ext cx="60567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Ejemplos de Consultas SELECT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 </a:t>
            </a:r>
            <a:r>
              <a:rPr lang="en" sz="1400"/>
              <a:t>* </a:t>
            </a:r>
            <a:r>
              <a:rPr b="1" lang="en" sz="1400"/>
              <a:t>FROM</a:t>
            </a:r>
            <a:r>
              <a:rPr lang="en" sz="1400"/>
              <a:t> Clientes </a:t>
            </a:r>
            <a:r>
              <a:rPr b="1" lang="en" sz="1400"/>
              <a:t>ORDER BY  </a:t>
            </a:r>
            <a:r>
              <a:rPr lang="en" sz="1400"/>
              <a:t>Nombre;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</a:t>
            </a:r>
            <a:r>
              <a:rPr lang="en" sz="1400"/>
              <a:t> Descripcion, Precio </a:t>
            </a:r>
            <a:r>
              <a:rPr b="1" lang="en" sz="1400"/>
              <a:t>FROM </a:t>
            </a:r>
            <a:r>
              <a:rPr lang="en" sz="1400"/>
              <a:t>Articulos;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</a:t>
            </a:r>
            <a:r>
              <a:rPr lang="en" sz="1400"/>
              <a:t> Nombre, Curso FROM Alumnos WHERE Edad &gt; 16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</a:t>
            </a:r>
            <a:r>
              <a:rPr lang="en" sz="1400"/>
              <a:t> Titulo </a:t>
            </a:r>
            <a:r>
              <a:rPr b="1" lang="en" sz="1400"/>
              <a:t>FROM</a:t>
            </a:r>
            <a:r>
              <a:rPr lang="en" sz="1400"/>
              <a:t> Peliculas </a:t>
            </a:r>
            <a:r>
              <a:rPr b="1" lang="en" sz="1400"/>
              <a:t>WHERE </a:t>
            </a:r>
            <a:r>
              <a:rPr lang="en" sz="1400"/>
              <a:t>FechaEstreno&gt;date('now')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 </a:t>
            </a:r>
            <a:r>
              <a:rPr lang="en" sz="1400"/>
              <a:t>* </a:t>
            </a:r>
            <a:r>
              <a:rPr b="1" lang="en" sz="1400"/>
              <a:t>FROM </a:t>
            </a:r>
            <a:r>
              <a:rPr lang="en" sz="1400"/>
              <a:t>Notas </a:t>
            </a:r>
            <a:r>
              <a:rPr b="1" lang="en" sz="1400"/>
              <a:t>WHERE </a:t>
            </a:r>
            <a:r>
              <a:rPr lang="en" sz="1400"/>
              <a:t>Nota &gt;5 </a:t>
            </a:r>
            <a:r>
              <a:rPr b="1" lang="en" sz="1400"/>
              <a:t>AND </a:t>
            </a:r>
            <a:r>
              <a:rPr lang="en" sz="1400"/>
              <a:t>Nota&lt;10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SELECT </a:t>
            </a:r>
            <a:r>
              <a:rPr lang="en" sz="1400"/>
              <a:t>* </a:t>
            </a:r>
            <a:r>
              <a:rPr b="1" lang="en" sz="1400"/>
              <a:t>FROM </a:t>
            </a:r>
            <a:r>
              <a:rPr lang="en" sz="1400"/>
              <a:t>alumnos </a:t>
            </a:r>
            <a:r>
              <a:rPr b="1" lang="en" sz="1400"/>
              <a:t>WHERE </a:t>
            </a:r>
            <a:r>
              <a:rPr lang="en" sz="1400"/>
              <a:t>nombre </a:t>
            </a:r>
            <a:r>
              <a:rPr b="1" lang="en" sz="1400"/>
              <a:t>LIKE </a:t>
            </a:r>
            <a:r>
              <a:rPr lang="en" sz="1400"/>
              <a:t>‘Diego %’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62" name="Google Shape;262;p2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y OFFSET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838250" y="1504950"/>
            <a:ext cx="60567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Podemos limitar la cantidad de resultados que queremos que nos devuelva e incluso definir a partir de que registro queremos que limite los resultados.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SELECT * FROM Clientes LIMIT 10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Trae solo los primeros 10 clientes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SELECT * FROM Clientes LIMIT 15 OFFSET 10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Trae 15 clientes pero empezando a contar desde el registro 10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Será muy importante cuando aprendamos a paginar resultados!!!</a:t>
            </a:r>
            <a:endParaRPr b="1" sz="1400"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76" name="Google Shape;276;p2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UPDATE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838350" y="1594750"/>
            <a:ext cx="53241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utiliza para modificar (actualizar o cambiar) el valor o los valores de una fila o filas de una tabla.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Sintaxis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UPDATE </a:t>
            </a:r>
            <a:r>
              <a:rPr lang="en" sz="1200"/>
              <a:t>[Tabla] </a:t>
            </a:r>
            <a:br>
              <a:rPr lang="en" sz="1200"/>
            </a:br>
            <a:r>
              <a:rPr lang="en" sz="1200"/>
              <a:t>		</a:t>
            </a:r>
            <a:r>
              <a:rPr b="1" lang="en" sz="1200"/>
              <a:t>SET</a:t>
            </a:r>
            <a:r>
              <a:rPr lang="en" sz="1200"/>
              <a:t> [Campo1]=[Valor1], [Campo2]=[Valor2]</a:t>
            </a:r>
            <a:br>
              <a:rPr lang="en" sz="1200"/>
            </a:br>
            <a:r>
              <a:rPr lang="en" sz="1200"/>
              <a:t>		</a:t>
            </a:r>
            <a:r>
              <a:rPr b="1" lang="en" sz="1200"/>
              <a:t>WHERE</a:t>
            </a:r>
            <a:r>
              <a:rPr lang="en" sz="1200"/>
              <a:t> [Condicion]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Ejemplos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UPDATE</a:t>
            </a:r>
            <a:r>
              <a:rPr lang="en" sz="1200"/>
              <a:t> Alumnos </a:t>
            </a:r>
            <a:r>
              <a:rPr b="1" lang="en" sz="1200"/>
              <a:t>SET </a:t>
            </a:r>
            <a:r>
              <a:rPr lang="en" sz="1200"/>
              <a:t>Nota =8 </a:t>
            </a:r>
            <a:r>
              <a:rPr b="1" lang="en" sz="1200"/>
              <a:t>WHERE </a:t>
            </a:r>
            <a:r>
              <a:rPr lang="en" sz="1200"/>
              <a:t>dni = </a:t>
            </a:r>
            <a:r>
              <a:rPr lang="en" sz="1200"/>
              <a:t>25325521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UPDATE</a:t>
            </a:r>
            <a:r>
              <a:rPr lang="en" sz="1200"/>
              <a:t> Articulos </a:t>
            </a:r>
            <a:r>
              <a:rPr b="1" lang="en" sz="1200"/>
              <a:t>SET </a:t>
            </a:r>
            <a:r>
              <a:rPr lang="en" sz="1200"/>
              <a:t>Precio = Precio +10 </a:t>
            </a:r>
            <a:r>
              <a:rPr b="1" lang="en" sz="1200"/>
              <a:t>WHERE</a:t>
            </a:r>
            <a:r>
              <a:rPr lang="en" sz="1200"/>
              <a:t> IdArticulo=1 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UPDATE</a:t>
            </a:r>
            <a:r>
              <a:rPr lang="en" sz="1200"/>
              <a:t> Notas </a:t>
            </a:r>
            <a:r>
              <a:rPr b="1" lang="en" sz="1200"/>
              <a:t>SET</a:t>
            </a:r>
            <a:r>
              <a:rPr lang="en" sz="1200"/>
              <a:t> Nota=Nota-1, Trimestre=1 </a:t>
            </a:r>
            <a:r>
              <a:rPr b="1" lang="en" sz="1200"/>
              <a:t>WHERE</a:t>
            </a:r>
            <a:r>
              <a:rPr lang="en" sz="1200"/>
              <a:t> Materia=”Programacion”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UPDATE</a:t>
            </a:r>
            <a:r>
              <a:rPr lang="en" sz="1200"/>
              <a:t> Docentes </a:t>
            </a:r>
            <a:r>
              <a:rPr b="1" lang="en" sz="1200"/>
              <a:t>SET </a:t>
            </a:r>
            <a:r>
              <a:rPr lang="en" sz="1200"/>
              <a:t>Nombre = upper(Nombre)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90" name="Google Shape;290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DELETE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838250" y="1504950"/>
            <a:ext cx="53241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Permite eliminar una o más filas de una tabla.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Sintaxis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DELETE</a:t>
            </a:r>
            <a:r>
              <a:rPr lang="en" sz="1200"/>
              <a:t> </a:t>
            </a:r>
            <a:r>
              <a:rPr b="1" lang="en" sz="1200"/>
              <a:t>FROM</a:t>
            </a:r>
            <a:r>
              <a:rPr lang="en" sz="1200"/>
              <a:t> [Tabla] </a:t>
            </a:r>
            <a:r>
              <a:rPr b="1" lang="en" sz="1200"/>
              <a:t>WHERE </a:t>
            </a:r>
            <a:r>
              <a:rPr lang="en" sz="1200"/>
              <a:t>[Condicion];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Ejemplos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DELETE FROM </a:t>
            </a:r>
            <a:r>
              <a:rPr lang="en" sz="1200"/>
              <a:t>Notas </a:t>
            </a:r>
            <a:r>
              <a:rPr b="1" lang="en" sz="1200"/>
              <a:t>WHERE</a:t>
            </a:r>
            <a:r>
              <a:rPr lang="en" sz="1200"/>
              <a:t> Materia=”Programacion”;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DELETE FROM</a:t>
            </a:r>
            <a:r>
              <a:rPr lang="en" sz="1200"/>
              <a:t> Materias WERE Nombre Like “L%”;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b="1" lang="en" sz="1200"/>
              <a:t>DELETE FROM </a:t>
            </a:r>
            <a:r>
              <a:rPr lang="en" sz="1200"/>
              <a:t>Alumnos; </a:t>
            </a:r>
            <a:endParaRPr sz="12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Tips a tener en cuenta!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▸"/>
            </a:pPr>
            <a:r>
              <a:rPr lang="en" sz="1200">
                <a:solidFill>
                  <a:srgbClr val="FF0000"/>
                </a:solidFill>
              </a:rPr>
              <a:t>Se borran registros! No campos. Para borrar el contenido de un campo tilizamos UPDATE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▸"/>
            </a:pPr>
            <a:r>
              <a:rPr lang="en" sz="1200">
                <a:solidFill>
                  <a:srgbClr val="FF0000"/>
                </a:solidFill>
              </a:rPr>
              <a:t>OJO QUE un DELETE sin WHERE BORRA TODA UNA TABLA!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04" name="Google Shape;304;p3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instrucción INSERT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838250" y="1504950"/>
            <a:ext cx="53241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utiliza para Insertar registros a una tabla.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Sintaxis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INSERT INTO </a:t>
            </a:r>
            <a:r>
              <a:rPr lang="en" sz="1200"/>
              <a:t>[Tabla] ([Campo1], [Campo2],...) </a:t>
            </a:r>
            <a:endParaRPr sz="12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VALUES (</a:t>
            </a:r>
            <a:r>
              <a:rPr lang="en" sz="1200"/>
              <a:t>[Valor1], [Valor2],...);</a:t>
            </a:r>
            <a:endParaRPr sz="12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Ejemplos: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INSERT INTO </a:t>
            </a:r>
            <a:r>
              <a:rPr lang="en" sz="1200"/>
              <a:t>Alumnos(Nombre,Curso) </a:t>
            </a:r>
            <a:r>
              <a:rPr b="1" lang="en" sz="1200"/>
              <a:t>VALUES </a:t>
            </a:r>
            <a:r>
              <a:rPr lang="en" sz="1200"/>
              <a:t>(“Leo”,”BM4C)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Tips a tener en cuenta!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>
                <a:solidFill>
                  <a:srgbClr val="FF0000"/>
                </a:solidFill>
              </a:rPr>
              <a:t>Las instrucciones INSERT NO LLEVAN WHERE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▸"/>
            </a:pPr>
            <a:r>
              <a:rPr lang="en" sz="1200">
                <a:solidFill>
                  <a:srgbClr val="FF0000"/>
                </a:solidFill>
              </a:rPr>
              <a:t>Los campos AUTOINCREMENT No deben completarse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▸"/>
            </a:pPr>
            <a:r>
              <a:rPr lang="en" sz="1200">
                <a:solidFill>
                  <a:srgbClr val="FF0000"/>
                </a:solidFill>
              </a:rPr>
              <a:t>No es obligatorio insertar todos los campos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	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18" name="Google Shape;318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838350" y="893500"/>
            <a:ext cx="5664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Combinaciones de Tablas (JOIN)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838250" y="1504950"/>
            <a:ext cx="60591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 combinaciones conectan dos tablas al cumplir una condición.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25400" marR="2540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Los JOINs en SQL sirven para combinar registros de dos o más tablas basándose en un campo común entre ellas, devolviendo por tanto datos de diferentes tablas. Un JOIN se produce cuando dos o más tablas se juntan en una sentencia SQL.</a:t>
            </a:r>
            <a:endParaRPr sz="1200"/>
          </a:p>
          <a:p>
            <a:pPr indent="0" lvl="0" marL="25400" marR="2540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Los más importantes son los siguientes:</a:t>
            </a:r>
            <a:endParaRPr sz="1200"/>
          </a:p>
          <a:p>
            <a:pPr indent="0" lvl="0" marL="0" rtl="0" algn="l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INNER JOIN: </a:t>
            </a:r>
            <a:r>
              <a:rPr lang="en" sz="1200"/>
              <a:t>Devuelve todas los registros cuando hay al menos una coincidencia en ambas tablas.</a:t>
            </a:r>
            <a:endParaRPr sz="1200"/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LEFT JOIN: </a:t>
            </a:r>
            <a:r>
              <a:rPr lang="en" sz="1200"/>
              <a:t>Devuelve todas los registros  de la tabla de la izquierda, y las filas coincidentes de la tabla de la derecha.</a:t>
            </a:r>
            <a:endParaRPr sz="1200"/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RIGHT JOIN: </a:t>
            </a:r>
            <a:r>
              <a:rPr lang="en" sz="1200"/>
              <a:t>Devuelve todas los registros de la tabla de la derecha, y los coincidentes de la tabla de la izquierda.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 de conjuntos que representa un INNER JOIN: el conjunto resultado de un INNER JOIN a partir de las tablas A y B corresponde a la intersección de A y B.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31" name="Google Shape;331;p3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32" name="Google Shape;332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</a:t>
            </a:r>
            <a:r>
              <a:rPr lang="en">
                <a:solidFill>
                  <a:srgbClr val="CDDC39"/>
                </a:solidFill>
              </a:rPr>
              <a:t> </a:t>
            </a:r>
            <a:r>
              <a:rPr lang="en">
                <a:solidFill>
                  <a:srgbClr val="CDDC39"/>
                </a:solidFill>
              </a:rPr>
              <a:t>SQL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41000" y="1302250"/>
            <a:ext cx="60567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SQL ES UN LENGUAJE DE CONSULTAS ESTRUCTURADO</a:t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Gracias a las </a:t>
            </a:r>
            <a:r>
              <a:rPr b="1"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consultas SQL</a:t>
            </a: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, podremos crear y administrar los datos en nuestra base</a:t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Char char="○"/>
            </a:pP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Crear estructura de una base de datos</a:t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Char char="○"/>
            </a:pP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agregar, modificar, eliminar </a:t>
            </a: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información</a:t>
            </a: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en las tablas.</a:t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Char char="○"/>
            </a:pPr>
            <a:r>
              <a:rPr lang="en" sz="1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Consultar informacion</a:t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838350" y="893500"/>
            <a:ext cx="5664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Combinaciones de Tablas (JOIN)</a:t>
            </a:r>
            <a:endParaRPr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838250" y="1504950"/>
            <a:ext cx="57822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INNER JOIN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Estas combinaciones devuelven información cuando se encuentra en ambas tablas información equivalente.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Empleados.Apellido, Categorias.Cod_Categoria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Empleados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INNER JOIN Categorías ON Empleados.CodCategoria = Categorias.CodCategoria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 ser una combinación interna, si un empleado no tiene categoría o no coincide con una categoría de la tabla Categorías, no va a aparecer.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46" name="Google Shape;346;p3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312" y="3406700"/>
            <a:ext cx="2666677" cy="15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838350" y="893500"/>
            <a:ext cx="5664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Combinaciones de Tablas (JOIN)</a:t>
            </a:r>
            <a:endParaRPr/>
          </a:p>
        </p:txBody>
      </p:sp>
      <p:sp>
        <p:nvSpPr>
          <p:cNvPr id="359" name="Google Shape;359;p34"/>
          <p:cNvSpPr txBox="1"/>
          <p:nvPr>
            <p:ph idx="1" type="body"/>
          </p:nvPr>
        </p:nvSpPr>
        <p:spPr>
          <a:xfrm>
            <a:off x="838250" y="1504950"/>
            <a:ext cx="57822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LEFT JOIN - RIGHT JOIN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 otro lado, existen combinaciones externas como LEFT JOIN o RIGHT JOIN, que sirven para incluir filas que no coinciden los valores.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Empleados.Apellido, Categorias.Cod_Categoria FROM Empleados LEFT JOIN Categorías ON Empleados.CodCategoria = Categorias.CodCategoria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 consulta ejemplo trae a todos los empleados tengan o no categoría. (Los que no tienen categoría vienen con el campo NULL).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0" name="Google Shape;360;p3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61" name="Google Shape;361;p3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88" y="3494025"/>
            <a:ext cx="42195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 un ALIAS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838250" y="1504950"/>
            <a:ext cx="53241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veces nuestras consultas quedarán demasiado extensas para su fácil comprensión.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 eso  que pueden definirse Alias para las tablas y campos , que simplifican la consulta y logran una lectura mucho más eficiente de la misma.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75" name="Google Shape;375;p3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76" name="Google Shape;376;p3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838251" y="2492600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Sin Alias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SELECT Empleados.Apellido, Categorias.Cod_Categoria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FROM Empleados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INNER JOIN Categorías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ON Empleados.Cod_Categoria = Categorias.Cod_Categoria </a:t>
            </a:r>
            <a:endParaRPr sz="1200"/>
          </a:p>
        </p:txBody>
      </p:sp>
      <p:sp>
        <p:nvSpPr>
          <p:cNvPr id="384" name="Google Shape;384;p35"/>
          <p:cNvSpPr txBox="1"/>
          <p:nvPr>
            <p:ph idx="4294967295" type="body"/>
          </p:nvPr>
        </p:nvSpPr>
        <p:spPr>
          <a:xfrm>
            <a:off x="3671092" y="2492600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 Alias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SELECT E.Apellido, C.Cod_Categoria FROM Empleados 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INNER JOIN Categorías C ON E.Cod_Categoria = C.Cod_Categoria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</a:t>
            </a:r>
            <a:br>
              <a:rPr lang="en" sz="6000"/>
            </a:br>
            <a:r>
              <a:rPr lang="en" sz="6000">
                <a:solidFill>
                  <a:srgbClr val="F44336"/>
                </a:solidFill>
              </a:rPr>
              <a:t>INVESTIGAR</a:t>
            </a:r>
            <a:endParaRPr sz="6000">
              <a:solidFill>
                <a:srgbClr val="F44336"/>
              </a:solidFill>
            </a:endParaRPr>
          </a:p>
        </p:txBody>
      </p:sp>
      <p:grpSp>
        <p:nvGrpSpPr>
          <p:cNvPr id="390" name="Google Shape;390;p36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391" name="Google Shape;391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852400" y="1085650"/>
            <a:ext cx="58830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GROUP BY y Agreggate Functions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https://sqlite.org/lang_aggfunc.html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000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a Investigar</a:t>
            </a:r>
            <a:endParaRPr/>
          </a:p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838250" y="1504950"/>
            <a:ext cx="53241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https://sqlite.org/lang_corefunc.html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412" name="Google Shape;412;p3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13" name="Google Shape;413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DEFINICIÓN DE DATOS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993875" y="2072600"/>
            <a:ext cx="162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CREATE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 utiliza para crear objetos en la base de datos.</a:t>
            </a:r>
            <a:endParaRPr sz="12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3635625" y="2072600"/>
            <a:ext cx="1977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ALTER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Modifica la estructura de la base de datos.</a:t>
            </a:r>
            <a:endParaRPr sz="1200"/>
          </a:p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993875" y="3364450"/>
            <a:ext cx="1537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DROP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Borra objetos de la base de datos.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635625" y="3377600"/>
            <a:ext cx="37956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TRUNCATE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Elimina todos los registros de la tabla, incluyendo todos los espacios asignados a los registros. Además, reinicia los campos autonuméricos.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95" name="Google Shape;95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41000" y="1294700"/>
            <a:ext cx="60849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Las sentencias DDL se utilizan para </a:t>
            </a:r>
            <a:r>
              <a:rPr b="1" lang="en" sz="1200"/>
              <a:t>crear y modificar la estructura</a:t>
            </a:r>
            <a:r>
              <a:rPr lang="en" sz="1200"/>
              <a:t> de las tablas así como otros objetos de la base de datos.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41000" y="969700"/>
            <a:ext cx="52701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TABLA CON INSTRUCCIONES SQL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09" name="Google Shape;109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50750" y="1691900"/>
            <a:ext cx="63738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TABLE </a:t>
            </a:r>
            <a:r>
              <a:rPr lang="en">
                <a:solidFill>
                  <a:srgbClr val="FF00FF"/>
                </a:solidFill>
              </a:rPr>
              <a:t>nombreDeTabla </a:t>
            </a:r>
            <a:r>
              <a:rPr lang="en"/>
              <a:t>(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38761D"/>
                </a:solidFill>
              </a:rPr>
              <a:t>nombreCampo1</a:t>
            </a:r>
            <a:r>
              <a:rPr lang="en"/>
              <a:t> </a:t>
            </a:r>
            <a:r>
              <a:rPr lang="en">
                <a:solidFill>
                  <a:srgbClr val="673AB7"/>
                </a:solidFill>
              </a:rPr>
              <a:t>tipoDeDatos </a:t>
            </a:r>
            <a:r>
              <a:rPr lang="en">
                <a:solidFill>
                  <a:srgbClr val="FFD966"/>
                </a:solidFill>
              </a:rPr>
              <a:t>[DEFAULT valor]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[restricciones]</a:t>
            </a:r>
            <a:r>
              <a:rPr lang="en"/>
              <a:t> 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[, ...]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09375" y="3232700"/>
            <a:ext cx="76476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nombreDeTabla: </a:t>
            </a:r>
            <a:r>
              <a:rPr lang="en">
                <a:solidFill>
                  <a:srgbClr val="434343"/>
                </a:solidFill>
              </a:rPr>
              <a:t>Nombre de la tabla en el DLR creado anteriormente.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nombreCampo1: 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Nombre de un campo en la tabla.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</a:rPr>
              <a:t>tipoDeDatos: </a:t>
            </a:r>
            <a:r>
              <a:rPr lang="en">
                <a:solidFill>
                  <a:srgbClr val="434343"/>
                </a:solidFill>
              </a:rPr>
              <a:t>Tipo de datos del Campo a crear. </a:t>
            </a:r>
            <a:r>
              <a:rPr b="1" lang="en">
                <a:solidFill>
                  <a:srgbClr val="434343"/>
                </a:solidFill>
              </a:rPr>
              <a:t>*1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[DEFAULT valor]</a:t>
            </a:r>
            <a:r>
              <a:rPr lang="en"/>
              <a:t> Valor que toma el campo por default al crear un registro nuevo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[restricciones] </a:t>
            </a:r>
            <a:r>
              <a:rPr lang="en">
                <a:solidFill>
                  <a:srgbClr val="434343"/>
                </a:solidFill>
              </a:rPr>
              <a:t>Restricciones de Uso del campo </a:t>
            </a:r>
            <a:r>
              <a:rPr b="1" lang="en">
                <a:solidFill>
                  <a:srgbClr val="434343"/>
                </a:solidFill>
              </a:rPr>
              <a:t>*2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41000" y="969700"/>
            <a:ext cx="52701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24" name="Google Shape;124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04525" y="1605450"/>
            <a:ext cx="71469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</a:rPr>
              <a:t>TIPOS DE DATO</a:t>
            </a:r>
            <a:r>
              <a:rPr lang="en">
                <a:solidFill>
                  <a:srgbClr val="673AB7"/>
                </a:solidFill>
              </a:rPr>
              <a:t>: 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VARCHAR (N)</a:t>
            </a:r>
            <a:r>
              <a:rPr lang="en">
                <a:solidFill>
                  <a:srgbClr val="434343"/>
                </a:solidFill>
              </a:rPr>
              <a:t>: texto, donde N es la cantidad máxima de caracteres.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INTEGER</a:t>
            </a:r>
            <a:r>
              <a:rPr lang="en">
                <a:solidFill>
                  <a:srgbClr val="434343"/>
                </a:solidFill>
              </a:rPr>
              <a:t> numero Entero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BOOLEAN</a:t>
            </a:r>
            <a:r>
              <a:rPr lang="en">
                <a:solidFill>
                  <a:srgbClr val="434343"/>
                </a:solidFill>
              </a:rPr>
              <a:t> campo que puede tomar dos estados 1 o 0 (1 es true, 0 false)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CHAR</a:t>
            </a:r>
            <a:r>
              <a:rPr lang="en">
                <a:solidFill>
                  <a:srgbClr val="434343"/>
                </a:solidFill>
              </a:rPr>
              <a:t>: 1 Caracter alfanumérico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DOUBLE</a:t>
            </a:r>
            <a:r>
              <a:rPr lang="en">
                <a:solidFill>
                  <a:srgbClr val="434343"/>
                </a:solidFill>
              </a:rPr>
              <a:t>: número con decimales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DATE</a:t>
            </a:r>
            <a:r>
              <a:rPr lang="en">
                <a:solidFill>
                  <a:srgbClr val="434343"/>
                </a:solidFill>
              </a:rPr>
              <a:t>: Campo que almacena una fecha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 hay mas, que veremos más adelante!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41000" y="969700"/>
            <a:ext cx="52701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38" name="Google Shape;138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93150" y="1571300"/>
            <a:ext cx="7465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[RESTRICCIONES] 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Es donde indicamos que restricciones de datos puede tener un campo:</a:t>
            </a:r>
            <a:endParaRPr b="1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PRIMARY KEY </a:t>
            </a:r>
            <a:r>
              <a:rPr lang="en">
                <a:solidFill>
                  <a:srgbClr val="434343"/>
                </a:solidFill>
              </a:rPr>
              <a:t>(El campo es una clave primaria, no permite repeticion)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NOT NULL </a:t>
            </a:r>
            <a:r>
              <a:rPr lang="en">
                <a:solidFill>
                  <a:srgbClr val="434343"/>
                </a:solidFill>
              </a:rPr>
              <a:t>(el campo no permite valores nulos)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AUTOINCREMENT </a:t>
            </a:r>
            <a:r>
              <a:rPr lang="en">
                <a:solidFill>
                  <a:srgbClr val="434343"/>
                </a:solidFill>
              </a:rPr>
              <a:t>(el campo se autocompleta con números consecutivos al crearse un nuevo registro)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▸"/>
            </a:pPr>
            <a:r>
              <a:rPr b="1" lang="en">
                <a:solidFill>
                  <a:srgbClr val="434343"/>
                </a:solidFill>
              </a:rPr>
              <a:t>REFERENCES NombreTabla(NombreCampo) </a:t>
            </a:r>
            <a:r>
              <a:rPr lang="en">
                <a:solidFill>
                  <a:srgbClr val="4868AD"/>
                </a:solidFill>
              </a:rPr>
              <a:t>[ParametrosRestriccion] </a:t>
            </a:r>
            <a:r>
              <a:rPr b="1" lang="en">
                <a:solidFill>
                  <a:srgbClr val="434343"/>
                </a:solidFill>
              </a:rPr>
              <a:t>*3</a:t>
            </a:r>
            <a:br>
              <a:rPr b="1"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Indica que el campo es una clave foránea relacionada con una clave primaria de otra tabla.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41000" y="969700"/>
            <a:ext cx="52701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52" name="Google Shape;152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193150" y="1571300"/>
            <a:ext cx="71811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</a:t>
            </a:r>
            <a:r>
              <a:rPr lang="en">
                <a:solidFill>
                  <a:srgbClr val="FF0000"/>
                </a:solidFill>
              </a:rPr>
              <a:t>Parámetros</a:t>
            </a:r>
            <a:r>
              <a:rPr lang="en">
                <a:solidFill>
                  <a:srgbClr val="FF0000"/>
                </a:solidFill>
              </a:rPr>
              <a:t> de Refences para asegurar la integridad de la base de datos]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</a:t>
            </a:r>
            <a:r>
              <a:rPr b="1" lang="en">
                <a:solidFill>
                  <a:srgbClr val="434343"/>
                </a:solidFill>
              </a:rPr>
              <a:t>REFERENCES</a:t>
            </a:r>
            <a:r>
              <a:rPr lang="en">
                <a:solidFill>
                  <a:srgbClr val="434343"/>
                </a:solidFill>
              </a:rPr>
              <a:t> Alumnos(dni) </a:t>
            </a:r>
            <a:r>
              <a:rPr lang="en">
                <a:solidFill>
                  <a:srgbClr val="4868AD"/>
                </a:solidFill>
              </a:rPr>
              <a:t>[ParametrosRestriccion]</a:t>
            </a:r>
            <a:endParaRPr>
              <a:solidFill>
                <a:srgbClr val="4868A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137725" y="3130325"/>
            <a:ext cx="2698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ON DELETE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RESTRICT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  	CASCADE,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	NO ACTION, 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	SET NULL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000300" y="3130325"/>
            <a:ext cx="2698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ON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UPDATE 	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RESTRICT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	CASCADE,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	NO ACTION, 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		SET NULL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327200" y="2698025"/>
            <a:ext cx="2913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868AD"/>
                </a:solidFill>
                <a:latin typeface="Karla"/>
                <a:ea typeface="Karla"/>
                <a:cs typeface="Karla"/>
                <a:sym typeface="Karla"/>
              </a:rPr>
              <a:t>[ParametrosRestriccion]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841000" y="969700"/>
            <a:ext cx="52701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69" name="Google Shape;169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93150" y="1571300"/>
            <a:ext cx="72948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[EJEMPLO para la creación de la tabla NOTAS]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CREATE TABLE</a:t>
            </a:r>
            <a:r>
              <a:rPr lang="en">
                <a:solidFill>
                  <a:srgbClr val="434343"/>
                </a:solidFill>
              </a:rPr>
              <a:t> Notas(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nota </a:t>
            </a:r>
            <a:r>
              <a:rPr b="1" lang="en">
                <a:solidFill>
                  <a:srgbClr val="434343"/>
                </a:solidFill>
              </a:rPr>
              <a:t>DOUBLE NOT NULL,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trimestre </a:t>
            </a:r>
            <a:r>
              <a:rPr b="1" lang="en">
                <a:solidFill>
                  <a:srgbClr val="434343"/>
                </a:solidFill>
              </a:rPr>
              <a:t>INTEGER NOT NULL,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dni </a:t>
            </a:r>
            <a:r>
              <a:rPr b="1" lang="en">
                <a:solidFill>
                  <a:srgbClr val="434343"/>
                </a:solidFill>
              </a:rPr>
              <a:t>INTEGER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</a:t>
            </a:r>
            <a:r>
              <a:rPr b="1" lang="en">
                <a:solidFill>
                  <a:srgbClr val="434343"/>
                </a:solidFill>
              </a:rPr>
              <a:t>REFERENCES</a:t>
            </a:r>
            <a:r>
              <a:rPr lang="en">
                <a:solidFill>
                  <a:srgbClr val="434343"/>
                </a:solidFill>
              </a:rPr>
              <a:t> Alumnos(dni) ON UPDATE RESTRICT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                                                                    ON DELETE SET NULL,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codigoMateria </a:t>
            </a:r>
            <a:r>
              <a:rPr b="1" lang="en">
                <a:solidFill>
                  <a:srgbClr val="434343"/>
                </a:solidFill>
              </a:rPr>
              <a:t>INTEGER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);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28479" l="0" r="0" t="0"/>
          <a:stretch/>
        </p:blipFill>
        <p:spPr>
          <a:xfrm>
            <a:off x="3612225" y="3917250"/>
            <a:ext cx="3971925" cy="12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5587625" y="3827250"/>
            <a:ext cx="1445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DLR Notas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41000" y="969700"/>
            <a:ext cx="57480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</a:t>
            </a:r>
            <a:r>
              <a:rPr lang="en"/>
              <a:t> DE UNA TABLA CON INSTRUCCIONES SQL </a:t>
            </a:r>
            <a:r>
              <a:rPr lang="en">
                <a:solidFill>
                  <a:schemeClr val="accent6"/>
                </a:solidFill>
              </a:rPr>
              <a:t>[DDL]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84" name="Google Shape;184;p22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185" name="Google Shape;185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93850" y="2627713"/>
            <a:ext cx="63738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lang="en"/>
              <a:t> </a:t>
            </a:r>
            <a:r>
              <a:rPr lang="en">
                <a:solidFill>
                  <a:srgbClr val="FF00FF"/>
                </a:solidFill>
              </a:rPr>
              <a:t>nombreDeTabla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DROP</a:t>
            </a:r>
            <a:r>
              <a:rPr lang="en"/>
              <a:t> </a:t>
            </a:r>
            <a:r>
              <a:rPr b="1" lang="en"/>
              <a:t>COLUMN</a:t>
            </a:r>
            <a:r>
              <a:rPr lang="en"/>
              <a:t> </a:t>
            </a:r>
            <a:r>
              <a:rPr b="1" lang="en">
                <a:solidFill>
                  <a:srgbClr val="38761D"/>
                </a:solidFill>
              </a:rPr>
              <a:t>nombreCampoexistente1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625575" y="1416500"/>
            <a:ext cx="63738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lang="en"/>
              <a:t> </a:t>
            </a:r>
            <a:r>
              <a:rPr lang="en">
                <a:solidFill>
                  <a:srgbClr val="FF00FF"/>
                </a:solidFill>
              </a:rPr>
              <a:t>nombreDeTabla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</a:t>
            </a:r>
            <a:r>
              <a:rPr lang="en"/>
              <a:t> </a:t>
            </a:r>
            <a:r>
              <a:rPr b="1" lang="en"/>
              <a:t>COLUMN</a:t>
            </a:r>
            <a:r>
              <a:rPr lang="en"/>
              <a:t> </a:t>
            </a:r>
            <a:r>
              <a:rPr b="1" lang="en">
                <a:solidFill>
                  <a:srgbClr val="38761D"/>
                </a:solidFill>
              </a:rPr>
              <a:t>nombreCampo1</a:t>
            </a:r>
            <a:r>
              <a:rPr lang="en"/>
              <a:t>  </a:t>
            </a:r>
            <a:r>
              <a:rPr lang="en">
                <a:solidFill>
                  <a:srgbClr val="673AB7"/>
                </a:solidFill>
              </a:rPr>
              <a:t>tipoDeDatos </a:t>
            </a:r>
            <a:endParaRPr>
              <a:solidFill>
                <a:srgbClr val="673AB7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b="1" lang="en"/>
              <a:t>FIRST|AFTER</a:t>
            </a:r>
            <a:r>
              <a:rPr lang="en"/>
              <a:t> NombreCampoexistente];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693850" y="3600350"/>
            <a:ext cx="7146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lang="en"/>
              <a:t> </a:t>
            </a:r>
            <a:r>
              <a:rPr lang="en">
                <a:solidFill>
                  <a:srgbClr val="FF00FF"/>
                </a:solidFill>
              </a:rPr>
              <a:t>nombreDeTabla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RENAME </a:t>
            </a:r>
            <a:r>
              <a:rPr b="1" lang="en"/>
              <a:t>COLUMN</a:t>
            </a:r>
            <a:r>
              <a:rPr lang="en"/>
              <a:t> </a:t>
            </a:r>
            <a:r>
              <a:rPr b="1" lang="en">
                <a:solidFill>
                  <a:srgbClr val="38761D"/>
                </a:solidFill>
              </a:rPr>
              <a:t>nombreCampoexistente1 nombrenuevoCampo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