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Scala vs </a:t>
            </a:r>
            <a:r>
              <a:rPr lang="es-AR" dirty="0" err="1" smtClean="0"/>
              <a:t>Wollok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Los principales conceptos de Scala y su comparación con </a:t>
            </a:r>
            <a:r>
              <a:rPr lang="es-AR" dirty="0" err="1" smtClean="0"/>
              <a:t>Wollok</a:t>
            </a:r>
            <a:endParaRPr lang="es-AR" dirty="0" smtClean="0"/>
          </a:p>
          <a:p>
            <a:r>
              <a:rPr lang="es-AR" dirty="0" smtClean="0"/>
              <a:t>Hecho por </a:t>
            </a:r>
            <a:r>
              <a:rPr lang="es-AR" dirty="0" err="1" smtClean="0"/>
              <a:t>Matias</a:t>
            </a:r>
            <a:r>
              <a:rPr lang="es-AR" dirty="0" smtClean="0"/>
              <a:t> </a:t>
            </a:r>
            <a:r>
              <a:rPr lang="es-AR" dirty="0" err="1" smtClean="0"/>
              <a:t>Baghdassarian</a:t>
            </a:r>
            <a:r>
              <a:rPr lang="es-AR" dirty="0" smtClean="0"/>
              <a:t> y Ezequiel Castiglione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51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Tipados</a:t>
            </a:r>
            <a:r>
              <a:rPr lang="es-AR" dirty="0" smtClean="0"/>
              <a:t> de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7090" cy="432060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Diseño de funciones pequeñas y compactas es lo mas recomendable.</a:t>
            </a:r>
          </a:p>
          <a:p>
            <a:endParaRPr lang="es-AR" dirty="0"/>
          </a:p>
          <a:p>
            <a:r>
              <a:rPr lang="es-AR" dirty="0" smtClean="0"/>
              <a:t>Podes aclarar el tipo de dato que devuelve al final del </a:t>
            </a:r>
            <a:r>
              <a:rPr lang="es-AR" dirty="0" err="1" smtClean="0"/>
              <a:t>tipado</a:t>
            </a:r>
            <a:r>
              <a:rPr lang="es-AR" dirty="0" smtClean="0"/>
              <a:t> o dejas que Scala te devuelva lo que sale como resultado automáticamente.</a:t>
            </a:r>
          </a:p>
          <a:p>
            <a:endParaRPr lang="es-AR" dirty="0"/>
          </a:p>
          <a:p>
            <a:r>
              <a:rPr lang="es-AR" dirty="0" smtClean="0"/>
              <a:t>Para definir una función: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000" dirty="0" err="1" smtClean="0"/>
              <a:t>def</a:t>
            </a:r>
            <a:r>
              <a:rPr lang="es-AR" sz="2000" dirty="0" smtClean="0"/>
              <a:t> </a:t>
            </a:r>
            <a:r>
              <a:rPr lang="es-AR" sz="2000" dirty="0" err="1" smtClean="0"/>
              <a:t>nombreFuncion</a:t>
            </a:r>
            <a:r>
              <a:rPr lang="es-AR" sz="2000" dirty="0" smtClean="0"/>
              <a:t> (nombreVariable1: </a:t>
            </a:r>
            <a:r>
              <a:rPr lang="es-AR" sz="2000" dirty="0" err="1" smtClean="0"/>
              <a:t>tipoDato</a:t>
            </a:r>
            <a:r>
              <a:rPr lang="es-AR" sz="2000" dirty="0" smtClean="0"/>
              <a:t>, nombreVariable2: tipoDato2, </a:t>
            </a:r>
            <a:r>
              <a:rPr lang="es-AR" sz="2000" dirty="0" smtClean="0"/>
              <a:t>…): </a:t>
            </a:r>
            <a:r>
              <a:rPr lang="es-AR" sz="2000" dirty="0" err="1" smtClean="0"/>
              <a:t>tipoDatoQue</a:t>
            </a:r>
            <a:r>
              <a:rPr lang="es-AR" sz="2000" dirty="0" err="1" smtClean="0"/>
              <a:t>RetornaLaFuncion</a:t>
            </a:r>
            <a:r>
              <a:rPr lang="es-AR" sz="2000" dirty="0" smtClean="0"/>
              <a:t> </a:t>
            </a:r>
            <a:r>
              <a:rPr lang="es-AR" sz="2000" dirty="0" smtClean="0"/>
              <a:t>= </a:t>
            </a:r>
            <a:r>
              <a:rPr lang="es-AR" sz="2000" dirty="0" smtClean="0"/>
              <a:t>{ lo </a:t>
            </a:r>
            <a:r>
              <a:rPr lang="es-AR" sz="2000" dirty="0" smtClean="0"/>
              <a:t>que </a:t>
            </a:r>
            <a:r>
              <a:rPr lang="es-AR" sz="2000" dirty="0" err="1" smtClean="0"/>
              <a:t>queres</a:t>
            </a:r>
            <a:r>
              <a:rPr lang="es-AR" sz="2000" dirty="0" smtClean="0"/>
              <a:t> que haga la </a:t>
            </a:r>
            <a:r>
              <a:rPr lang="es-AR" sz="2000" dirty="0" smtClean="0"/>
              <a:t>función }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sz="2000" dirty="0" smtClean="0"/>
              <a:t>Nota: si no </a:t>
            </a:r>
            <a:r>
              <a:rPr lang="es-AR" sz="2000" dirty="0" err="1" smtClean="0"/>
              <a:t>queres</a:t>
            </a:r>
            <a:r>
              <a:rPr lang="es-AR" sz="2000" dirty="0" smtClean="0"/>
              <a:t> que devuelva nada, el </a:t>
            </a:r>
            <a:r>
              <a:rPr lang="es-AR" sz="2000" dirty="0" err="1" smtClean="0"/>
              <a:t>tipoDatoQueRetornaLaFuncion</a:t>
            </a:r>
            <a:r>
              <a:rPr lang="es-AR" sz="2000" dirty="0" smtClean="0"/>
              <a:t> = UNIT. El </a:t>
            </a:r>
            <a:r>
              <a:rPr lang="es-AR" sz="2000" dirty="0" err="1" smtClean="0"/>
              <a:t>unit</a:t>
            </a:r>
            <a:r>
              <a:rPr lang="es-AR" sz="2000" dirty="0" smtClean="0"/>
              <a:t> vendría a ser como el </a:t>
            </a:r>
            <a:r>
              <a:rPr lang="es-AR" sz="2000" dirty="0" err="1" smtClean="0"/>
              <a:t>void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14138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Orden Superior en Scala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0601"/>
          </a:xfrm>
        </p:spPr>
        <p:txBody>
          <a:bodyPr>
            <a:normAutofit/>
          </a:bodyPr>
          <a:lstStyle/>
          <a:p>
            <a:r>
              <a:rPr lang="es-AR" dirty="0" smtClean="0"/>
              <a:t>Scala permite la definición de funciones de orden </a:t>
            </a:r>
            <a:r>
              <a:rPr lang="es-AR" dirty="0" smtClean="0"/>
              <a:t>superior de una manera similar a la que encontramos en </a:t>
            </a:r>
            <a:r>
              <a:rPr lang="es-AR" dirty="0" err="1" smtClean="0"/>
              <a:t>Haskell</a:t>
            </a:r>
            <a:r>
              <a:rPr lang="es-AR" dirty="0" smtClean="0"/>
              <a:t>. </a:t>
            </a:r>
            <a:r>
              <a:rPr lang="es-AR" dirty="0" smtClean="0"/>
              <a:t>Mostramos un ejemplo: una función </a:t>
            </a:r>
            <a:r>
              <a:rPr lang="es-AR" dirty="0" err="1" smtClean="0">
                <a:latin typeface="Prestige Elite Std" panose="02060509020206020304" pitchFamily="49" charset="0"/>
              </a:rPr>
              <a:t>apply</a:t>
            </a:r>
            <a:r>
              <a:rPr lang="es-AR" dirty="0" smtClean="0"/>
              <a:t> la cual toma otra función </a:t>
            </a:r>
            <a:r>
              <a:rPr lang="es-AR" dirty="0" smtClean="0">
                <a:latin typeface="Prestige Elite Std" panose="02060509020206020304" pitchFamily="49" charset="0"/>
              </a:rPr>
              <a:t>f</a:t>
            </a:r>
            <a:r>
              <a:rPr lang="es-AR" dirty="0" smtClean="0"/>
              <a:t> y un valor </a:t>
            </a:r>
            <a:r>
              <a:rPr lang="es-AR" dirty="0" smtClean="0">
                <a:latin typeface="Prestige Elite Std" panose="02060509020206020304" pitchFamily="49" charset="0"/>
              </a:rPr>
              <a:t>v</a:t>
            </a:r>
            <a:r>
              <a:rPr lang="es-AR" dirty="0" smtClean="0"/>
              <a:t> como parámetros y compone. </a:t>
            </a:r>
          </a:p>
          <a:p>
            <a:endParaRPr lang="es-AR" dirty="0"/>
          </a:p>
          <a:p>
            <a:r>
              <a:rPr lang="es-AR" dirty="0" err="1" smtClean="0">
                <a:latin typeface="Prestige Elite Std" panose="02060509020206020304" pitchFamily="49" charset="0"/>
              </a:rPr>
              <a:t>def</a:t>
            </a:r>
            <a:r>
              <a:rPr lang="es-AR" dirty="0" smtClean="0">
                <a:latin typeface="Prestige Elite Std" panose="02060509020206020304" pitchFamily="49" charset="0"/>
              </a:rPr>
              <a:t> </a:t>
            </a:r>
            <a:r>
              <a:rPr lang="es-AR" dirty="0" err="1" smtClean="0">
                <a:latin typeface="Prestige Elite Std" panose="02060509020206020304" pitchFamily="49" charset="0"/>
              </a:rPr>
              <a:t>apply</a:t>
            </a:r>
            <a:r>
              <a:rPr lang="es-AR" dirty="0" smtClean="0">
                <a:latin typeface="Prestige Elite Std" panose="02060509020206020304" pitchFamily="49" charset="0"/>
              </a:rPr>
              <a:t> (f: </a:t>
            </a:r>
            <a:r>
              <a:rPr lang="es-AR" dirty="0" err="1" smtClean="0">
                <a:latin typeface="Prestige Elite Std" panose="02060509020206020304" pitchFamily="49" charset="0"/>
              </a:rPr>
              <a:t>Int</a:t>
            </a:r>
            <a:r>
              <a:rPr lang="es-AR" dirty="0" smtClean="0">
                <a:latin typeface="Prestige Elite Std" panose="02060509020206020304" pitchFamily="49" charset="0"/>
              </a:rPr>
              <a:t> =&gt; </a:t>
            </a:r>
            <a:r>
              <a:rPr lang="es-AR" dirty="0" err="1" smtClean="0">
                <a:latin typeface="Prestige Elite Std" panose="02060509020206020304" pitchFamily="49" charset="0"/>
              </a:rPr>
              <a:t>String</a:t>
            </a:r>
            <a:r>
              <a:rPr lang="es-AR" dirty="0" smtClean="0">
                <a:latin typeface="Prestige Elite Std" panose="02060509020206020304" pitchFamily="49" charset="0"/>
              </a:rPr>
              <a:t>, v: </a:t>
            </a:r>
            <a:r>
              <a:rPr lang="es-AR" dirty="0" err="1" smtClean="0">
                <a:latin typeface="Prestige Elite Std" panose="02060509020206020304" pitchFamily="49" charset="0"/>
              </a:rPr>
              <a:t>Int</a:t>
            </a:r>
            <a:r>
              <a:rPr lang="es-AR" dirty="0" smtClean="0">
                <a:latin typeface="Prestige Elite Std" panose="02060509020206020304" pitchFamily="49" charset="0"/>
              </a:rPr>
              <a:t>) = f(v)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err="1" smtClean="0"/>
              <a:t>Notese</a:t>
            </a:r>
            <a:r>
              <a:rPr lang="es-AR" dirty="0" smtClean="0"/>
              <a:t> además como se compone una función en Scala. Tal como se hace en </a:t>
            </a:r>
            <a:r>
              <a:rPr lang="es-AR" dirty="0" err="1" smtClean="0"/>
              <a:t>Analisis</a:t>
            </a:r>
            <a:r>
              <a:rPr lang="es-AR" dirty="0" smtClean="0"/>
              <a:t> </a:t>
            </a:r>
            <a:r>
              <a:rPr lang="es-AR" dirty="0" err="1" smtClean="0"/>
              <a:t>Matematico</a:t>
            </a:r>
            <a:r>
              <a:rPr lang="es-AR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654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7" t="38618" r="18070" b="22072"/>
          <a:stretch/>
        </p:blipFill>
        <p:spPr>
          <a:xfrm>
            <a:off x="120770" y="189781"/>
            <a:ext cx="11898957" cy="40070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7585" y="4408098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Vean como se muestra donde aplicas la función </a:t>
            </a:r>
            <a:r>
              <a:rPr lang="es-AR" dirty="0" err="1" smtClean="0"/>
              <a:t>apply</a:t>
            </a:r>
            <a:r>
              <a:rPr lang="es-AR" dirty="0" smtClean="0"/>
              <a:t> con parámetros </a:t>
            </a:r>
            <a:r>
              <a:rPr lang="es-AR" dirty="0" err="1" smtClean="0"/>
              <a:t>decorator.layout</a:t>
            </a:r>
            <a:r>
              <a:rPr lang="es-AR" dirty="0" smtClean="0"/>
              <a:t> (que convierte el valor de </a:t>
            </a:r>
            <a:r>
              <a:rPr lang="es-AR" dirty="0" err="1" smtClean="0"/>
              <a:t>int</a:t>
            </a:r>
            <a:r>
              <a:rPr lang="es-AR" dirty="0" smtClean="0"/>
              <a:t> 7 en [7]) y el 7. </a:t>
            </a:r>
            <a:r>
              <a:rPr lang="es-AR" dirty="0" smtClean="0"/>
              <a:t>En </a:t>
            </a:r>
            <a:r>
              <a:rPr lang="es-AR" dirty="0" smtClean="0"/>
              <a:t>vez del </a:t>
            </a:r>
            <a:r>
              <a:rPr lang="es-AR" dirty="0" err="1" smtClean="0"/>
              <a:t>inherits</a:t>
            </a:r>
            <a:r>
              <a:rPr lang="es-AR" dirty="0" smtClean="0"/>
              <a:t> para heredar clases, se usa el </a:t>
            </a:r>
            <a:r>
              <a:rPr lang="es-AR" dirty="0" err="1" smtClean="0"/>
              <a:t>extends</a:t>
            </a:r>
            <a:r>
              <a:rPr lang="es-AR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57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 en Scala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Scala es un lenguaje puramente orientado a objetos. TODO dentro de Scala es un OBJETO. Las funciones? TAMBIEN SON OBJETOS. </a:t>
            </a:r>
          </a:p>
          <a:p>
            <a:endParaRPr lang="es-AR" dirty="0"/>
          </a:p>
          <a:p>
            <a:r>
              <a:rPr lang="es-AR" dirty="0" smtClean="0"/>
              <a:t>Todas </a:t>
            </a:r>
            <a:r>
              <a:rPr lang="es-AR" dirty="0"/>
              <a:t>las operación se realizan mediante una llamada a un método. Pero mientras Java tiene excepciones como los tipos primitivos o los statics, Scala no pose dichas excepciones.</a:t>
            </a:r>
          </a:p>
        </p:txBody>
      </p:sp>
    </p:spTree>
    <p:extLst>
      <p:ext uri="{BB962C8B-B14F-4D97-AF65-F5344CB8AC3E}">
        <p14:creationId xmlns:p14="http://schemas.microsoft.com/office/powerpoint/2010/main" val="81753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Caracteristicas</a:t>
            </a:r>
            <a:r>
              <a:rPr lang="es-AR" dirty="0" smtClean="0"/>
              <a:t> del POO en Scala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379" y="2336872"/>
            <a:ext cx="11919284" cy="4400811"/>
          </a:xfrm>
        </p:spPr>
        <p:txBody>
          <a:bodyPr>
            <a:normAutofit fontScale="92500" lnSpcReduction="10000"/>
          </a:bodyPr>
          <a:lstStyle/>
          <a:p>
            <a:r>
              <a:rPr lang="es-AR" b="1" dirty="0"/>
              <a:t>Composición modular de </a:t>
            </a:r>
            <a:r>
              <a:rPr lang="es-AR" b="1" dirty="0" err="1"/>
              <a:t>mixin</a:t>
            </a:r>
            <a:r>
              <a:rPr lang="es-AR" b="1" dirty="0"/>
              <a:t>:</a:t>
            </a:r>
            <a:r>
              <a:rPr lang="es-AR" dirty="0"/>
              <a:t> Este mecanismo que permite la composición de clases para el diseño de componentes reutilizables evitando los problemas presentados por la herencia múltiple. </a:t>
            </a:r>
            <a:r>
              <a:rPr lang="es-AR" dirty="0" smtClean="0"/>
              <a:t>Por </a:t>
            </a:r>
            <a:r>
              <a:rPr lang="es-AR" dirty="0"/>
              <a:t>una parte se pueden definir múltiples “contratos” (del mismo modo que los interfaces). Por otro lado, se podrían tener implementaciones concretas de los métodos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b="1" dirty="0" err="1"/>
              <a:t>Self-type</a:t>
            </a:r>
            <a:r>
              <a:rPr lang="es-AR" b="1" dirty="0"/>
              <a:t>:</a:t>
            </a:r>
            <a:r>
              <a:rPr lang="es-AR" dirty="0"/>
              <a:t> Los </a:t>
            </a:r>
            <a:r>
              <a:rPr lang="es-AR" dirty="0" err="1"/>
              <a:t>mixin</a:t>
            </a:r>
            <a:r>
              <a:rPr lang="es-AR" dirty="0"/>
              <a:t> no dependen de ningún método y/o atributo de aquellas clases con las que se está entremezclando aunque en determinadas ocasiones será necesario hacer uso de las mismas. Esta capacidad es conocida en Scala como </a:t>
            </a:r>
            <a:r>
              <a:rPr lang="es-AR" dirty="0" err="1"/>
              <a:t>self-type</a:t>
            </a:r>
            <a:r>
              <a:rPr lang="es-AR" dirty="0" smtClean="0"/>
              <a:t>.</a:t>
            </a:r>
          </a:p>
          <a:p>
            <a:endParaRPr lang="es-AR" b="1" dirty="0"/>
          </a:p>
          <a:p>
            <a:r>
              <a:rPr lang="es-AR" b="1" dirty="0" smtClean="0"/>
              <a:t>Abstracción </a:t>
            </a:r>
            <a:r>
              <a:rPr lang="es-AR" b="1" dirty="0"/>
              <a:t>de tipos:</a:t>
            </a:r>
            <a:r>
              <a:rPr lang="es-AR" dirty="0"/>
              <a:t> Existen dos mecanismos principales de abstracción en los lenguajes de programación: la parametrización y los miembros abstractos. Scala soporta ambos estilos de abstracción de manera uniforme para tipos y valores</a:t>
            </a:r>
          </a:p>
        </p:txBody>
      </p:sp>
    </p:spTree>
    <p:extLst>
      <p:ext uri="{BB962C8B-B14F-4D97-AF65-F5344CB8AC3E}">
        <p14:creationId xmlns:p14="http://schemas.microsoft.com/office/powerpoint/2010/main" val="22602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 Scala, ya que es una combinación entre </a:t>
            </a:r>
            <a:r>
              <a:rPr lang="es-AR" dirty="0" err="1" smtClean="0"/>
              <a:t>Wollok</a:t>
            </a:r>
            <a:r>
              <a:rPr lang="es-AR" dirty="0" smtClean="0"/>
              <a:t> y </a:t>
            </a:r>
            <a:r>
              <a:rPr lang="es-AR" dirty="0" err="1" smtClean="0"/>
              <a:t>Haskell</a:t>
            </a:r>
            <a:r>
              <a:rPr lang="es-AR" dirty="0" smtClean="0"/>
              <a:t>, podemos encontrar ambos tipos de polimorfismos. </a:t>
            </a:r>
          </a:p>
          <a:p>
            <a:endParaRPr lang="es-AR" dirty="0"/>
          </a:p>
          <a:p>
            <a:r>
              <a:rPr lang="es-AR" dirty="0" smtClean="0"/>
              <a:t>Tanto el polimorfismo paramétrico, como el </a:t>
            </a:r>
            <a:r>
              <a:rPr lang="es-AR" dirty="0" err="1" smtClean="0"/>
              <a:t>adhoc</a:t>
            </a:r>
            <a:r>
              <a:rPr lang="es-AR" dirty="0" smtClean="0"/>
              <a:t> se los pueden combinar con PATTERN-MATCHING. 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478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Pattern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- Sintaxis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val</a:t>
            </a:r>
            <a:r>
              <a:rPr lang="en-US" dirty="0"/>
              <a:t> x: </a:t>
            </a:r>
            <a:r>
              <a:rPr lang="en-US" b="1" dirty="0" err="1"/>
              <a:t>Int</a:t>
            </a:r>
            <a:r>
              <a:rPr lang="en-US" dirty="0"/>
              <a:t> = </a:t>
            </a:r>
            <a:r>
              <a:rPr lang="en-US" b="1" dirty="0" err="1"/>
              <a:t>Random</a:t>
            </a:r>
            <a:r>
              <a:rPr lang="en-US" dirty="0" err="1"/>
              <a:t>.nextInt</a:t>
            </a:r>
            <a:r>
              <a:rPr lang="en-US" dirty="0"/>
              <a:t>(10)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b="1" dirty="0"/>
              <a:t>match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0 =&gt; "zero"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1 =&gt; "one" </a:t>
            </a:r>
            <a:r>
              <a:rPr lang="en-US" dirty="0" smtClean="0"/>
              <a:t>`</a:t>
            </a:r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2 =&gt; "two"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dirty="0"/>
              <a:t>_ =&gt; "other"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5581291" y="2336873"/>
            <a:ext cx="6288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valor x anterior es un entero aleatorio entre 0 y 10. x se convierte en el operando izquierdo del operador de coincidencia y a la derecha hay una expresión con cuatro casos. 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El </a:t>
            </a:r>
            <a:r>
              <a:rPr lang="es-AR" dirty="0"/>
              <a:t>último caso </a:t>
            </a:r>
            <a:r>
              <a:rPr lang="es-AR" dirty="0" smtClean="0"/>
              <a:t>“_” </a:t>
            </a:r>
            <a:r>
              <a:rPr lang="es-AR" dirty="0"/>
              <a:t>es un caso de "capturar todo" para cualquier otro valor </a:t>
            </a:r>
            <a:r>
              <a:rPr lang="es-AR" dirty="0" err="1"/>
              <a:t>Int</a:t>
            </a:r>
            <a:r>
              <a:rPr lang="es-AR" dirty="0"/>
              <a:t> posible. Los casos también se llaman alternativas.</a:t>
            </a:r>
          </a:p>
          <a:p>
            <a:endParaRPr lang="es-AR" dirty="0"/>
          </a:p>
          <a:p>
            <a:r>
              <a:rPr lang="es-AR" dirty="0"/>
              <a:t>Las expresiones de coincidencia tienen un valor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r>
              <a:rPr lang="es-AR" dirty="0" err="1" smtClean="0"/>
              <a:t>Tambien</a:t>
            </a:r>
            <a:r>
              <a:rPr lang="es-AR" dirty="0" smtClean="0"/>
              <a:t> existe </a:t>
            </a:r>
            <a:r>
              <a:rPr lang="es-AR" dirty="0" err="1" smtClean="0"/>
              <a:t>pattern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con CLASES. </a:t>
            </a:r>
            <a:r>
              <a:rPr lang="en-US" dirty="0" smtClean="0"/>
              <a:t>Las </a:t>
            </a:r>
            <a:r>
              <a:rPr lang="en-US" dirty="0" err="1" smtClean="0"/>
              <a:t>clases</a:t>
            </a:r>
            <a:r>
              <a:rPr lang="en-US" dirty="0" smtClean="0"/>
              <a:t> “case” son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utiles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P.M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912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Pattern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y Clases - Ejemplo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241541" y="2173857"/>
            <a:ext cx="35368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Notification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Email</a:t>
            </a:r>
            <a:r>
              <a:rPr lang="en-US" dirty="0"/>
              <a:t>(sender: </a:t>
            </a:r>
            <a:r>
              <a:rPr lang="en-US" b="1" dirty="0"/>
              <a:t>String</a:t>
            </a:r>
            <a:r>
              <a:rPr lang="en-US" dirty="0"/>
              <a:t>, title: </a:t>
            </a:r>
            <a:r>
              <a:rPr lang="en-US" b="1" dirty="0"/>
              <a:t>String</a:t>
            </a:r>
            <a:r>
              <a:rPr lang="en-US" dirty="0"/>
              <a:t>, body: </a:t>
            </a:r>
            <a:r>
              <a:rPr lang="en-US" b="1" dirty="0"/>
              <a:t>String</a:t>
            </a:r>
            <a:r>
              <a:rPr lang="en-US" dirty="0"/>
              <a:t>)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/>
              <a:t>Notification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SMS</a:t>
            </a:r>
            <a:r>
              <a:rPr lang="en-US" dirty="0"/>
              <a:t>(caller: </a:t>
            </a:r>
            <a:r>
              <a:rPr lang="en-US" b="1" dirty="0"/>
              <a:t>String</a:t>
            </a:r>
            <a:r>
              <a:rPr lang="en-US" dirty="0"/>
              <a:t>, message: </a:t>
            </a:r>
            <a:r>
              <a:rPr lang="en-US" b="1" dirty="0"/>
              <a:t>String</a:t>
            </a:r>
            <a:r>
              <a:rPr lang="en-US" dirty="0"/>
              <a:t>)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/>
              <a:t>Notification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 err="1"/>
              <a:t>VoiceRecording</a:t>
            </a:r>
            <a:r>
              <a:rPr lang="en-US" dirty="0"/>
              <a:t>(</a:t>
            </a:r>
            <a:r>
              <a:rPr lang="en-US" dirty="0" err="1"/>
              <a:t>contactName</a:t>
            </a:r>
            <a:r>
              <a:rPr lang="en-US" dirty="0"/>
              <a:t>: </a:t>
            </a:r>
            <a:r>
              <a:rPr lang="en-US" b="1" dirty="0"/>
              <a:t>String</a:t>
            </a:r>
            <a:r>
              <a:rPr lang="en-US" dirty="0"/>
              <a:t>, link: </a:t>
            </a:r>
            <a:r>
              <a:rPr lang="en-US" b="1" dirty="0"/>
              <a:t>String</a:t>
            </a:r>
            <a:r>
              <a:rPr lang="en-US" dirty="0"/>
              <a:t>)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/>
              <a:t>Notification</a:t>
            </a:r>
            <a:r>
              <a:rPr lang="en-US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4494362" y="2372265"/>
            <a:ext cx="7056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showNotification</a:t>
            </a:r>
            <a:r>
              <a:rPr lang="en-US" dirty="0"/>
              <a:t>(notification: </a:t>
            </a:r>
            <a:r>
              <a:rPr lang="en-US" b="1" dirty="0"/>
              <a:t>Notification</a:t>
            </a:r>
            <a:r>
              <a:rPr lang="en-US" dirty="0"/>
              <a:t>): </a:t>
            </a:r>
            <a:r>
              <a:rPr lang="en-US" b="1" dirty="0"/>
              <a:t>String</a:t>
            </a:r>
            <a:r>
              <a:rPr lang="en-US" dirty="0"/>
              <a:t> = {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notification </a:t>
            </a:r>
            <a:r>
              <a:rPr lang="en-US" b="1" dirty="0"/>
              <a:t>match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/>
              <a:t>Email</a:t>
            </a:r>
            <a:r>
              <a:rPr lang="en-US" dirty="0"/>
              <a:t>(sender, title, _) =&gt; </a:t>
            </a:r>
            <a:r>
              <a:rPr lang="en-US" dirty="0" smtClean="0"/>
              <a:t>"</a:t>
            </a:r>
            <a:r>
              <a:rPr lang="en-US" dirty="0"/>
              <a:t>You got an email from $sender with title: $</a:t>
            </a:r>
            <a:r>
              <a:rPr lang="en-US" dirty="0" smtClean="0"/>
              <a:t>title“</a:t>
            </a:r>
          </a:p>
          <a:p>
            <a:endParaRPr lang="en-US" dirty="0"/>
          </a:p>
          <a:p>
            <a:pPr lvl="1"/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/>
              <a:t>SMS</a:t>
            </a:r>
            <a:r>
              <a:rPr lang="en-US" dirty="0"/>
              <a:t>(number, message) =&gt; </a:t>
            </a:r>
            <a:r>
              <a:rPr lang="en-US" dirty="0" smtClean="0"/>
              <a:t>"</a:t>
            </a:r>
            <a:r>
              <a:rPr lang="en-US" dirty="0"/>
              <a:t>You got an SMS from $number! Message: $message" </a:t>
            </a:r>
            <a:endParaRPr lang="en-US" dirty="0" smtClean="0"/>
          </a:p>
          <a:p>
            <a:endParaRPr lang="en-US" b="1" dirty="0"/>
          </a:p>
          <a:p>
            <a:pPr lvl="1"/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 err="1"/>
              <a:t>VoiceRecording</a:t>
            </a:r>
            <a:r>
              <a:rPr lang="en-US" dirty="0"/>
              <a:t>(name, link) =&gt; </a:t>
            </a:r>
            <a:r>
              <a:rPr lang="en-US" dirty="0" err="1"/>
              <a:t>s"You</a:t>
            </a:r>
            <a:r>
              <a:rPr lang="en-US" dirty="0"/>
              <a:t> received a Voice Recording from $name! Click the link to hear it: $link" </a:t>
            </a:r>
            <a:endParaRPr lang="en-US" dirty="0" smtClean="0"/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94408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135</TotalTime>
  <Words>587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Prestige Elite Std</vt:lpstr>
      <vt:lpstr>Trebuchet MS</vt:lpstr>
      <vt:lpstr>Berlín</vt:lpstr>
      <vt:lpstr>Scala vs Wollok</vt:lpstr>
      <vt:lpstr>Tipados de funciones</vt:lpstr>
      <vt:lpstr>Orden Superior en Scala</vt:lpstr>
      <vt:lpstr>Presentación de PowerPoint</vt:lpstr>
      <vt:lpstr>Objetos en Scala</vt:lpstr>
      <vt:lpstr>Caracteristicas del POO en Scala</vt:lpstr>
      <vt:lpstr>Polimorfismo</vt:lpstr>
      <vt:lpstr>Pattern Matching - Sintaxis</vt:lpstr>
      <vt:lpstr>Pattern Matching y Clases - Ejemplo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vs Wollok</dc:title>
  <dc:creator>Carlos Gaston Castiglione</dc:creator>
  <cp:lastModifiedBy>Carlos Gaston Castiglione</cp:lastModifiedBy>
  <cp:revision>13</cp:revision>
  <dcterms:created xsi:type="dcterms:W3CDTF">2019-11-15T20:21:08Z</dcterms:created>
  <dcterms:modified xsi:type="dcterms:W3CDTF">2019-11-23T19:13:57Z</dcterms:modified>
</cp:coreProperties>
</file>