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24" r:id="rId2"/>
  </p:sld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4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8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37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68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09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39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76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06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630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88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479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9147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412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068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750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5297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369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098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40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379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59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12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823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481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649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018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374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0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23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90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8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69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8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2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97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1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-1015920" y="273600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Trebuchet MS"/>
              </a:rPr>
              <a:t>Scala vs </a:t>
            </a:r>
            <a:r>
              <a:rPr lang="en-US" sz="5400" b="0" strike="noStrike" spc="-1" dirty="0" err="1">
                <a:solidFill>
                  <a:srgbClr val="FFFFFF"/>
                </a:solidFill>
                <a:latin typeface="Trebuchet MS"/>
              </a:rPr>
              <a:t>Wollok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s-AR" sz="2000" b="0" strike="noStrike" spc="-1">
                <a:solidFill>
                  <a:srgbClr val="FFFFFF"/>
                </a:solidFill>
                <a:latin typeface="Trebuchet MS"/>
              </a:rPr>
              <a:t>Los principales conceptos de Scala y su comparación con Wollok</a:t>
            </a:r>
            <a:endParaRPr lang="es-AR" sz="20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s-AR" sz="2000" b="0" strike="noStrike" spc="-1">
                <a:solidFill>
                  <a:srgbClr val="FFFFFF"/>
                </a:solidFill>
                <a:latin typeface="Trebuchet MS"/>
              </a:rPr>
              <a:t>Hecho por Matias Baghdassarian y Ezequiel Castiglione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2"/>
          <a:stretch/>
        </p:blipFill>
        <p:spPr>
          <a:xfrm>
            <a:off x="581328" y="264204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95" name="Imagen 94"/>
          <p:cNvPicPr/>
          <p:nvPr/>
        </p:nvPicPr>
        <p:blipFill>
          <a:blip r:embed="rId3"/>
          <a:srcRect r="65559"/>
          <a:stretch/>
        </p:blipFill>
        <p:spPr>
          <a:xfrm>
            <a:off x="7299720" y="2642040"/>
            <a:ext cx="1627920" cy="1569600"/>
          </a:xfrm>
          <a:prstGeom prst="rect">
            <a:avLst/>
          </a:prstGeom>
          <a:ln w="72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Trebuchet MS" panose="020B0603020202020204" pitchFamily="34" charset="0"/>
              </a:rPr>
              <a:t>Porque son importante las clases Case? </a:t>
            </a:r>
            <a:endParaRPr lang="es-AR" dirty="0">
              <a:latin typeface="Trebuchet MS" panose="020B06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10527856" cy="2427642"/>
          </a:xfrm>
        </p:spPr>
        <p:txBody>
          <a:bodyPr/>
          <a:lstStyle/>
          <a:p>
            <a:r>
              <a:rPr lang="es-AR" dirty="0">
                <a:latin typeface="Trebuchet MS" panose="020B0603020202020204" pitchFamily="34" charset="0"/>
              </a:rPr>
              <a:t>Se coloca “case </a:t>
            </a:r>
            <a:r>
              <a:rPr lang="es-AR" dirty="0" err="1">
                <a:latin typeface="Trebuchet MS" panose="020B0603020202020204" pitchFamily="34" charset="0"/>
              </a:rPr>
              <a:t>class</a:t>
            </a:r>
            <a:r>
              <a:rPr lang="es-AR" dirty="0">
                <a:latin typeface="Trebuchet MS" panose="020B0603020202020204" pitchFamily="34" charset="0"/>
              </a:rPr>
              <a:t>” para que Scala sepa que si llega una clase de cierto tipo, hace cierta cosa. Generalmente, pueden llegar muchas clases con distinto </a:t>
            </a:r>
            <a:r>
              <a:rPr lang="es-AR" dirty="0" err="1">
                <a:latin typeface="Trebuchet MS" panose="020B0603020202020204" pitchFamily="34" charset="0"/>
              </a:rPr>
              <a:t>tipado</a:t>
            </a:r>
            <a:r>
              <a:rPr lang="es-AR" dirty="0">
                <a:latin typeface="Trebuchet MS" panose="020B0603020202020204" pitchFamily="34" charset="0"/>
              </a:rPr>
              <a:t>, </a:t>
            </a:r>
            <a:r>
              <a:rPr lang="es-AR" dirty="0" err="1">
                <a:latin typeface="Trebuchet MS" panose="020B0603020202020204" pitchFamily="34" charset="0"/>
              </a:rPr>
              <a:t>asi</a:t>
            </a:r>
            <a:r>
              <a:rPr lang="es-AR" dirty="0">
                <a:latin typeface="Trebuchet MS" panose="020B0603020202020204" pitchFamily="34" charset="0"/>
              </a:rPr>
              <a:t> que Scala debe saber que hacer en cada CASO. En el ejemplo, “</a:t>
            </a:r>
            <a:r>
              <a:rPr lang="es-AR" dirty="0" err="1">
                <a:latin typeface="Trebuchet MS" panose="020B0603020202020204" pitchFamily="34" charset="0"/>
              </a:rPr>
              <a:t>notification</a:t>
            </a:r>
            <a:r>
              <a:rPr lang="es-AR" dirty="0">
                <a:latin typeface="Trebuchet MS" panose="020B0603020202020204" pitchFamily="34" charset="0"/>
              </a:rPr>
              <a:t>” es una clase de tipo </a:t>
            </a:r>
            <a:r>
              <a:rPr lang="es-AR" dirty="0" err="1">
                <a:latin typeface="Trebuchet MS" panose="020B0603020202020204" pitchFamily="34" charset="0"/>
              </a:rPr>
              <a:t>Notification</a:t>
            </a:r>
            <a:r>
              <a:rPr lang="es-AR" dirty="0">
                <a:latin typeface="Trebuchet MS" panose="020B0603020202020204" pitchFamily="34" charset="0"/>
              </a:rPr>
              <a:t> que abarca muchos “sub-clases” con distintos atributos. Cada uno de esos “sub-clases” es cada uno de los CASOS mencionados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76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Tipados de funciones</a:t>
            </a:r>
          </a:p>
        </p:txBody>
      </p:sp>
      <p:pic>
        <p:nvPicPr>
          <p:cNvPr id="114" name="Imagen 113"/>
          <p:cNvPicPr/>
          <p:nvPr/>
        </p:nvPicPr>
        <p:blipFill>
          <a:blip r:embed="rId2"/>
          <a:srcRect b="46477"/>
          <a:stretch/>
        </p:blipFill>
        <p:spPr>
          <a:xfrm>
            <a:off x="109728" y="2910168"/>
            <a:ext cx="6879960" cy="2015640"/>
          </a:xfrm>
          <a:prstGeom prst="rect">
            <a:avLst/>
          </a:prstGeom>
          <a:ln w="72000">
            <a:noFill/>
          </a:ln>
        </p:spPr>
      </p:pic>
      <p:pic>
        <p:nvPicPr>
          <p:cNvPr id="116" name="Imagen 115"/>
          <p:cNvPicPr/>
          <p:nvPr/>
        </p:nvPicPr>
        <p:blipFill>
          <a:blip r:embed="rId3"/>
          <a:stretch/>
        </p:blipFill>
        <p:spPr>
          <a:xfrm>
            <a:off x="950040" y="505404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17" name="Imagen 116"/>
          <p:cNvPicPr/>
          <p:nvPr/>
        </p:nvPicPr>
        <p:blipFill>
          <a:blip r:embed="rId4"/>
          <a:srcRect t="12850" b="72442"/>
          <a:stretch/>
        </p:blipFill>
        <p:spPr>
          <a:xfrm>
            <a:off x="4032000" y="5256000"/>
            <a:ext cx="8135280" cy="1295640"/>
          </a:xfrm>
          <a:prstGeom prst="rect">
            <a:avLst/>
          </a:prstGeom>
          <a:ln w="72000"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8064000" y="532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8064000" y="5832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9216000" y="5256000"/>
            <a:ext cx="2879640" cy="345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Forma de tipado 1</a:t>
            </a:r>
          </a:p>
        </p:txBody>
      </p:sp>
      <p:sp>
        <p:nvSpPr>
          <p:cNvPr id="121" name="CustomShape 5"/>
          <p:cNvSpPr/>
          <p:nvPr/>
        </p:nvSpPr>
        <p:spPr>
          <a:xfrm>
            <a:off x="9216000" y="5832000"/>
            <a:ext cx="2591640" cy="345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Forma de tipado 2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424928" y="3429157"/>
            <a:ext cx="414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rebuchet MS" panose="020B0603020202020204" pitchFamily="34" charset="0"/>
              </a:rPr>
              <a:t>La forma de </a:t>
            </a:r>
            <a:r>
              <a:rPr lang="es-AR" dirty="0" err="1" smtClean="0">
                <a:latin typeface="Trebuchet MS" panose="020B0603020202020204" pitchFamily="34" charset="0"/>
              </a:rPr>
              <a:t>tipado</a:t>
            </a:r>
            <a:r>
              <a:rPr lang="es-AR" dirty="0" smtClean="0">
                <a:latin typeface="Trebuchet MS" panose="020B0603020202020204" pitchFamily="34" charset="0"/>
              </a:rPr>
              <a:t> 2 es el IDE </a:t>
            </a:r>
            <a:r>
              <a:rPr lang="es-AR" dirty="0" err="1" smtClean="0">
                <a:latin typeface="Trebuchet MS" panose="020B0603020202020204" pitchFamily="34" charset="0"/>
              </a:rPr>
              <a:t>IntelliJ</a:t>
            </a:r>
            <a:r>
              <a:rPr lang="es-AR" dirty="0" smtClean="0">
                <a:latin typeface="Trebuchet MS" panose="020B0603020202020204" pitchFamily="34" charset="0"/>
              </a:rPr>
              <a:t>. Es Scala infiriendo que tipo de dato va a devolver esa función. Esto se hace automáticamente Scala cuando no </a:t>
            </a:r>
            <a:r>
              <a:rPr lang="es-AR" dirty="0" err="1" smtClean="0">
                <a:latin typeface="Trebuchet MS" panose="020B0603020202020204" pitchFamily="34" charset="0"/>
              </a:rPr>
              <a:t>tipamos</a:t>
            </a:r>
            <a:r>
              <a:rPr lang="es-AR" dirty="0" smtClean="0">
                <a:latin typeface="Trebuchet MS" panose="020B0603020202020204" pitchFamily="34" charset="0"/>
              </a:rPr>
              <a:t> explícitamente el tipo de dato a retornar. </a:t>
            </a:r>
            <a:endParaRPr lang="es-AR" dirty="0">
              <a:latin typeface="Trebuchet MS" panose="020B0603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8056" y="2066544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rebuchet MS" panose="020B0603020202020204" pitchFamily="34" charset="0"/>
              </a:rPr>
              <a:t>Se usa como ejemplo el código que programamos para realizar el </a:t>
            </a:r>
            <a:r>
              <a:rPr lang="es-AR" dirty="0" err="1" smtClean="0">
                <a:latin typeface="Trebuchet MS" panose="020B0603020202020204" pitchFamily="34" charset="0"/>
              </a:rPr>
              <a:t>tp</a:t>
            </a:r>
            <a:r>
              <a:rPr lang="es-AR" dirty="0" smtClean="0"/>
              <a:t>. 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Herencia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680760" y="2318760"/>
            <a:ext cx="9613080" cy="43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s-AR" sz="2400" b="0" strike="noStrike" spc="-1">
              <a:latin typeface="Arial"/>
            </a:endParaRPr>
          </a:p>
        </p:txBody>
      </p:sp>
      <p:pic>
        <p:nvPicPr>
          <p:cNvPr id="124" name="Imagen 123"/>
          <p:cNvPicPr/>
          <p:nvPr/>
        </p:nvPicPr>
        <p:blipFill>
          <a:blip r:embed="rId2"/>
          <a:srcRect b="51694"/>
          <a:stretch/>
        </p:blipFill>
        <p:spPr>
          <a:xfrm>
            <a:off x="65160" y="1998000"/>
            <a:ext cx="8286840" cy="2488320"/>
          </a:xfrm>
          <a:prstGeom prst="rect">
            <a:avLst/>
          </a:prstGeom>
          <a:ln w="72000">
            <a:noFill/>
          </a:ln>
        </p:spPr>
      </p:pic>
      <p:pic>
        <p:nvPicPr>
          <p:cNvPr id="125" name="Imagen 124"/>
          <p:cNvPicPr/>
          <p:nvPr/>
        </p:nvPicPr>
        <p:blipFill>
          <a:blip r:embed="rId3"/>
          <a:stretch/>
        </p:blipFill>
        <p:spPr>
          <a:xfrm>
            <a:off x="5229000" y="4518000"/>
            <a:ext cx="5715000" cy="2352240"/>
          </a:xfrm>
          <a:prstGeom prst="rect">
            <a:avLst/>
          </a:prstGeom>
          <a:ln w="72000">
            <a:noFill/>
          </a:ln>
        </p:spPr>
      </p:pic>
      <p:pic>
        <p:nvPicPr>
          <p:cNvPr id="126" name="Imagen 125"/>
          <p:cNvPicPr/>
          <p:nvPr/>
        </p:nvPicPr>
        <p:blipFill>
          <a:blip r:embed="rId4"/>
          <a:stretch/>
        </p:blipFill>
        <p:spPr>
          <a:xfrm>
            <a:off x="9086400" y="222804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27" name="Imagen 126"/>
          <p:cNvPicPr/>
          <p:nvPr/>
        </p:nvPicPr>
        <p:blipFill>
          <a:blip r:embed="rId5"/>
          <a:srcRect r="65559"/>
          <a:stretch/>
        </p:blipFill>
        <p:spPr>
          <a:xfrm>
            <a:off x="2664360" y="4964040"/>
            <a:ext cx="1627920" cy="1569600"/>
          </a:xfrm>
          <a:prstGeom prst="rect">
            <a:avLst/>
          </a:prstGeom>
          <a:ln w="7200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120360" y="1815840"/>
            <a:ext cx="1943640" cy="397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6120360" y="4479840"/>
            <a:ext cx="1943640" cy="253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1296360" y="3942000"/>
            <a:ext cx="7055640" cy="397800"/>
          </a:xfrm>
          <a:prstGeom prst="rect">
            <a:avLst/>
          </a:prstGeom>
          <a:noFill/>
          <a:ln w="72000">
            <a:solidFill>
              <a:srgbClr val="A7074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5904360" y="5598000"/>
            <a:ext cx="4463640" cy="397800"/>
          </a:xfrm>
          <a:prstGeom prst="rect">
            <a:avLst/>
          </a:prstGeom>
          <a:noFill/>
          <a:ln w="72000">
            <a:solidFill>
              <a:srgbClr val="A7074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864360" y="3294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1152360" y="235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3960360" y="199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Herencia </a:t>
            </a:r>
          </a:p>
        </p:txBody>
      </p:sp>
      <p:pic>
        <p:nvPicPr>
          <p:cNvPr id="136" name="Imagen 135"/>
          <p:cNvPicPr/>
          <p:nvPr/>
        </p:nvPicPr>
        <p:blipFill>
          <a:blip r:embed="rId2"/>
          <a:srcRect b="3145"/>
          <a:stretch/>
        </p:blipFill>
        <p:spPr>
          <a:xfrm>
            <a:off x="4933800" y="648000"/>
            <a:ext cx="7258320" cy="62096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904000" y="4282200"/>
            <a:ext cx="2232000" cy="397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Importar Archivos </a:t>
            </a:r>
          </a:p>
        </p:txBody>
      </p:sp>
      <p:pic>
        <p:nvPicPr>
          <p:cNvPr id="139" name="Imagen 138"/>
          <p:cNvPicPr/>
          <p:nvPr/>
        </p:nvPicPr>
        <p:blipFill>
          <a:blip r:embed="rId2"/>
          <a:stretch/>
        </p:blipFill>
        <p:spPr>
          <a:xfrm>
            <a:off x="96120" y="3557520"/>
            <a:ext cx="3647880" cy="1266480"/>
          </a:xfrm>
          <a:prstGeom prst="rect">
            <a:avLst/>
          </a:prstGeom>
          <a:ln>
            <a:noFill/>
          </a:ln>
        </p:spPr>
      </p:pic>
      <p:pic>
        <p:nvPicPr>
          <p:cNvPr id="140" name="Imagen 139"/>
          <p:cNvPicPr/>
          <p:nvPr/>
        </p:nvPicPr>
        <p:blipFill>
          <a:blip r:embed="rId3"/>
          <a:stretch/>
        </p:blipFill>
        <p:spPr>
          <a:xfrm>
            <a:off x="1966680" y="5472000"/>
            <a:ext cx="3505320" cy="990360"/>
          </a:xfrm>
          <a:prstGeom prst="rect">
            <a:avLst/>
          </a:prstGeom>
          <a:ln>
            <a:noFill/>
          </a:ln>
        </p:spPr>
      </p:pic>
      <p:pic>
        <p:nvPicPr>
          <p:cNvPr id="141" name="Imagen 140"/>
          <p:cNvPicPr/>
          <p:nvPr/>
        </p:nvPicPr>
        <p:blipFill>
          <a:blip r:embed="rId4"/>
          <a:stretch/>
        </p:blipFill>
        <p:spPr>
          <a:xfrm>
            <a:off x="6030720" y="2087280"/>
            <a:ext cx="3905280" cy="2304720"/>
          </a:xfrm>
          <a:prstGeom prst="rect">
            <a:avLst/>
          </a:prstGeom>
          <a:ln>
            <a:noFill/>
          </a:ln>
        </p:spPr>
      </p:pic>
      <p:pic>
        <p:nvPicPr>
          <p:cNvPr id="142" name="Imagen 141"/>
          <p:cNvPicPr/>
          <p:nvPr/>
        </p:nvPicPr>
        <p:blipFill>
          <a:blip r:embed="rId5"/>
          <a:srcRect r="65559"/>
          <a:stretch/>
        </p:blipFill>
        <p:spPr>
          <a:xfrm>
            <a:off x="100080" y="5126400"/>
            <a:ext cx="162792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43" name="Imagen 142"/>
          <p:cNvPicPr/>
          <p:nvPr/>
        </p:nvPicPr>
        <p:blipFill>
          <a:blip r:embed="rId6"/>
          <a:stretch/>
        </p:blipFill>
        <p:spPr>
          <a:xfrm>
            <a:off x="10526400" y="210240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44" name="Imagen 143"/>
          <p:cNvPicPr/>
          <p:nvPr/>
        </p:nvPicPr>
        <p:blipFill>
          <a:blip r:embed="rId7"/>
          <a:srcRect b="23310"/>
          <a:stretch/>
        </p:blipFill>
        <p:spPr>
          <a:xfrm>
            <a:off x="9514800" y="4248000"/>
            <a:ext cx="2581200" cy="25196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0" y="3418200"/>
            <a:ext cx="1440000" cy="3978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5904000" y="2448000"/>
            <a:ext cx="1944000" cy="4320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5904000" y="1944000"/>
            <a:ext cx="1440000" cy="3978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Traits ?</a:t>
            </a:r>
          </a:p>
        </p:txBody>
      </p:sp>
      <p:pic>
        <p:nvPicPr>
          <p:cNvPr id="149" name="Imagen 148"/>
          <p:cNvPicPr/>
          <p:nvPr/>
        </p:nvPicPr>
        <p:blipFill>
          <a:blip r:embed="rId2"/>
          <a:stretch/>
        </p:blipFill>
        <p:spPr>
          <a:xfrm>
            <a:off x="3744000" y="2211480"/>
            <a:ext cx="3888360" cy="412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Traits </a:t>
            </a:r>
          </a:p>
        </p:txBody>
      </p:sp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5328000" y="1512000"/>
            <a:ext cx="5619960" cy="52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97520" y="579384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Orden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Superior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Scala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680400" y="2336760"/>
            <a:ext cx="9613440" cy="432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permite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definición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funciones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orden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superior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una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manera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similar a la que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encontramos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Haskell.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Mostramos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ejemplo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una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función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apply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cual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toma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otra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función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f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 un valor 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v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como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parámetros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compone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Prestige Elite Std"/>
              </a:rPr>
              <a:t>def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 apply (f: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Prestige Elite Std"/>
              </a:rPr>
              <a:t>Int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 =&gt; String, v: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Prestige Elite Std"/>
              </a:rPr>
              <a:t>Int</a:t>
            </a:r>
            <a:r>
              <a:rPr lang="en-US" sz="2400" b="0" strike="noStrike" spc="-1" dirty="0">
                <a:solidFill>
                  <a:srgbClr val="FFFFFF"/>
                </a:solidFill>
                <a:latin typeface="Prestige Elite Std"/>
              </a:rPr>
              <a:t>) = f(v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Prestige Elite Std"/>
              </a:rPr>
              <a:t>)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9" name="Marcador de contenido 3"/>
          <p:cNvPicPr/>
          <p:nvPr/>
        </p:nvPicPr>
        <p:blipFill>
          <a:blip r:embed="rId2"/>
          <a:srcRect l="16270" t="38625" r="18073" b="22075"/>
          <a:stretch/>
        </p:blipFill>
        <p:spPr>
          <a:xfrm>
            <a:off x="120600" y="189720"/>
            <a:ext cx="11898720" cy="40068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517680" y="4408200"/>
            <a:ext cx="1142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Vean como se muestra donde aplicas la función apply con parámetros decorator.layout (que convierte el valor de int 7 en [7]) y el 7. En vez del inherits para heredar clases, se usa el extends.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>
                <a:latin typeface="Trebuchet MS" panose="020B0603020202020204" pitchFamily="34" charset="0"/>
              </a:rPr>
              <a:t>Composicion</a:t>
            </a:r>
            <a:r>
              <a:rPr lang="es-AR" dirty="0" smtClean="0">
                <a:latin typeface="Trebuchet MS" panose="020B0603020202020204" pitchFamily="34" charset="0"/>
              </a:rPr>
              <a:t> en Scala</a:t>
            </a:r>
            <a:endParaRPr lang="es-AR" dirty="0">
              <a:latin typeface="Trebuchet MS" panose="020B06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2052918"/>
            <a:ext cx="11598441" cy="4195481"/>
          </a:xfrm>
        </p:spPr>
        <p:txBody>
          <a:bodyPr/>
          <a:lstStyle/>
          <a:p>
            <a:r>
              <a:rPr lang="es-AR" dirty="0" smtClean="0">
                <a:latin typeface="Trebuchet MS" panose="020B0603020202020204" pitchFamily="34" charset="0"/>
              </a:rPr>
              <a:t>Cuando se compila una función, se compila a un tipo </a:t>
            </a:r>
            <a:r>
              <a:rPr lang="es-AR" dirty="0" err="1" smtClean="0">
                <a:latin typeface="Trebuchet MS" panose="020B0603020202020204" pitchFamily="34" charset="0"/>
              </a:rPr>
              <a:t>relaionado</a:t>
            </a:r>
            <a:r>
              <a:rPr lang="es-AR" dirty="0" smtClean="0">
                <a:latin typeface="Trebuchet MS" panose="020B0603020202020204" pitchFamily="34" charset="0"/>
              </a:rPr>
              <a:t> con function1. Hay dos métodos de composición que Scala nos brinda: </a:t>
            </a:r>
            <a:r>
              <a:rPr lang="es-AR" dirty="0" err="1" smtClean="0">
                <a:latin typeface="Trebuchet MS" panose="020B0603020202020204" pitchFamily="34" charset="0"/>
              </a:rPr>
              <a:t>andThen</a:t>
            </a:r>
            <a:r>
              <a:rPr lang="es-AR" dirty="0" smtClean="0">
                <a:latin typeface="Trebuchet MS" panose="020B0603020202020204" pitchFamily="34" charset="0"/>
              </a:rPr>
              <a:t> y </a:t>
            </a:r>
            <a:r>
              <a:rPr lang="es-AR" dirty="0" err="1" smtClean="0">
                <a:latin typeface="Trebuchet MS" panose="020B0603020202020204" pitchFamily="34" charset="0"/>
              </a:rPr>
              <a:t>compose</a:t>
            </a:r>
            <a:r>
              <a:rPr lang="es-AR" dirty="0" smtClean="0">
                <a:latin typeface="Trebuchet MS" panose="020B0603020202020204" pitchFamily="34" charset="0"/>
              </a:rPr>
              <a:t>. 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075" t="41733" r="59725" b="34133"/>
          <a:stretch/>
        </p:blipFill>
        <p:spPr>
          <a:xfrm>
            <a:off x="646111" y="2926080"/>
            <a:ext cx="3072384" cy="16550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4925" t="72667" r="49525" b="7200"/>
          <a:stretch/>
        </p:blipFill>
        <p:spPr>
          <a:xfrm>
            <a:off x="6903720" y="2926080"/>
            <a:ext cx="4334256" cy="13807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4378" y="4715642"/>
            <a:ext cx="600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 panose="020B0603020202020204" pitchFamily="34" charset="0"/>
              </a:rPr>
              <a:t>Matematicamente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hablando</a:t>
            </a:r>
            <a:r>
              <a:rPr lang="en-US" dirty="0" smtClean="0">
                <a:latin typeface="Trebuchet MS" panose="020B0603020202020204" pitchFamily="34" charset="0"/>
              </a:rPr>
              <a:t>,</a:t>
            </a:r>
            <a:r>
              <a:rPr lang="en-US" dirty="0">
                <a:latin typeface="Trebuchet MS" panose="020B0603020202020204" pitchFamily="34" charset="0"/>
              </a:rPr>
              <a:t> </a:t>
            </a:r>
            <a:r>
              <a:rPr lang="en-US" b="1" dirty="0">
                <a:latin typeface="Trebuchet MS" panose="020B0603020202020204" pitchFamily="34" charset="0"/>
              </a:rPr>
              <a:t>(f compose g)(x) = f(g(x))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r>
              <a:rPr lang="en-US" dirty="0" smtClean="0">
                <a:latin typeface="Trebuchet MS" panose="020B0603020202020204" pitchFamily="34" charset="0"/>
              </a:rPr>
              <a:t>La </a:t>
            </a:r>
            <a:r>
              <a:rPr lang="en-US" dirty="0" err="1" smtClean="0">
                <a:latin typeface="Trebuchet MS" panose="020B0603020202020204" pitchFamily="34" charset="0"/>
              </a:rPr>
              <a:t>segunda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funcion</a:t>
            </a:r>
            <a:r>
              <a:rPr lang="en-US" dirty="0" smtClean="0">
                <a:latin typeface="Trebuchet MS" panose="020B0603020202020204" pitchFamily="34" charset="0"/>
              </a:rPr>
              <a:t> g(x</a:t>
            </a:r>
            <a:r>
              <a:rPr lang="en-US" dirty="0">
                <a:latin typeface="Trebuchet MS" panose="020B0603020202020204" pitchFamily="34" charset="0"/>
              </a:rPr>
              <a:t>) </a:t>
            </a:r>
            <a:r>
              <a:rPr lang="en-US" dirty="0" smtClean="0">
                <a:latin typeface="Trebuchet MS" panose="020B0603020202020204" pitchFamily="34" charset="0"/>
              </a:rPr>
              <a:t>se </a:t>
            </a:r>
            <a:r>
              <a:rPr lang="en-US" dirty="0" err="1" smtClean="0">
                <a:latin typeface="Trebuchet MS" panose="020B0603020202020204" pitchFamily="34" charset="0"/>
              </a:rPr>
              <a:t>evalua</a:t>
            </a:r>
            <a:r>
              <a:rPr lang="en-US" dirty="0" smtClean="0">
                <a:latin typeface="Trebuchet MS" panose="020B0603020202020204" pitchFamily="34" charset="0"/>
              </a:rPr>
              <a:t> primero y </a:t>
            </a:r>
            <a:r>
              <a:rPr lang="en-US" dirty="0" err="1" smtClean="0">
                <a:latin typeface="Trebuchet MS" panose="020B0603020202020204" pitchFamily="34" charset="0"/>
              </a:rPr>
              <a:t>su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resultado</a:t>
            </a:r>
            <a:r>
              <a:rPr lang="en-US" dirty="0" smtClean="0">
                <a:latin typeface="Trebuchet MS" panose="020B0603020202020204" pitchFamily="34" charset="0"/>
              </a:rPr>
              <a:t> se </a:t>
            </a:r>
            <a:r>
              <a:rPr lang="en-US" dirty="0" err="1" smtClean="0">
                <a:latin typeface="Trebuchet MS" panose="020B0603020202020204" pitchFamily="34" charset="0"/>
              </a:rPr>
              <a:t>pasa</a:t>
            </a:r>
            <a:r>
              <a:rPr lang="en-US" dirty="0" smtClean="0">
                <a:latin typeface="Trebuchet MS" panose="020B0603020202020204" pitchFamily="34" charset="0"/>
              </a:rPr>
              <a:t> a f(x).</a:t>
            </a:r>
            <a:endParaRPr lang="es-AR" dirty="0">
              <a:latin typeface="Trebuchet MS" panose="020B0603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05472" y="4810653"/>
            <a:ext cx="4112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Trebuchet MS" panose="020B0603020202020204" pitchFamily="34" charset="0"/>
              </a:rPr>
              <a:t>Matematicamente</a:t>
            </a:r>
            <a:r>
              <a:rPr lang="es-AR" dirty="0" smtClean="0">
                <a:latin typeface="Trebuchet MS" panose="020B0603020202020204" pitchFamily="34" charset="0"/>
              </a:rPr>
              <a:t> hablando,               </a:t>
            </a:r>
            <a:r>
              <a:rPr lang="en-US" b="1" dirty="0">
                <a:latin typeface="Trebuchet MS" panose="020B0603020202020204" pitchFamily="34" charset="0"/>
              </a:rPr>
              <a:t>(f </a:t>
            </a:r>
            <a:r>
              <a:rPr lang="en-US" b="1" dirty="0" err="1">
                <a:latin typeface="Trebuchet MS" panose="020B0603020202020204" pitchFamily="34" charset="0"/>
              </a:rPr>
              <a:t>andThen</a:t>
            </a:r>
            <a:r>
              <a:rPr lang="en-US" b="1" dirty="0">
                <a:latin typeface="Trebuchet MS" panose="020B0603020202020204" pitchFamily="34" charset="0"/>
              </a:rPr>
              <a:t> g)(x) = g(f(x))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r>
              <a:rPr lang="en-US" dirty="0" smtClean="0">
                <a:latin typeface="Trebuchet MS" panose="020B0603020202020204" pitchFamily="34" charset="0"/>
              </a:rPr>
              <a:t>El (o los) </a:t>
            </a:r>
            <a:r>
              <a:rPr lang="en-US" dirty="0" err="1" smtClean="0">
                <a:latin typeface="Trebuchet MS" panose="020B0603020202020204" pitchFamily="34" charset="0"/>
              </a:rPr>
              <a:t>resultados</a:t>
            </a:r>
            <a:r>
              <a:rPr lang="en-US" dirty="0" smtClean="0">
                <a:latin typeface="Trebuchet MS" panose="020B0603020202020204" pitchFamily="34" charset="0"/>
              </a:rPr>
              <a:t> de f(x) se </a:t>
            </a:r>
            <a:r>
              <a:rPr lang="en-US" dirty="0" err="1" smtClean="0">
                <a:latin typeface="Trebuchet MS" panose="020B0603020202020204" pitchFamily="34" charset="0"/>
              </a:rPr>
              <a:t>evaluan</a:t>
            </a:r>
            <a:r>
              <a:rPr lang="en-US" dirty="0" smtClean="0">
                <a:latin typeface="Trebuchet MS" panose="020B0603020202020204" pitchFamily="34" charset="0"/>
              </a:rPr>
              <a:t> primero y </a:t>
            </a:r>
            <a:r>
              <a:rPr lang="en-US" dirty="0" err="1" smtClean="0">
                <a:latin typeface="Trebuchet MS" panose="020B0603020202020204" pitchFamily="34" charset="0"/>
              </a:rPr>
              <a:t>despues</a:t>
            </a:r>
            <a:r>
              <a:rPr lang="en-US" dirty="0" smtClean="0">
                <a:latin typeface="Trebuchet MS" panose="020B0603020202020204" pitchFamily="34" charset="0"/>
              </a:rPr>
              <a:t> se </a:t>
            </a:r>
            <a:r>
              <a:rPr lang="en-US" dirty="0" err="1" smtClean="0">
                <a:latin typeface="Trebuchet MS" panose="020B0603020202020204" pitchFamily="34" charset="0"/>
              </a:rPr>
              <a:t>pasan</a:t>
            </a:r>
            <a:r>
              <a:rPr lang="en-US" dirty="0" smtClean="0">
                <a:latin typeface="Trebuchet MS" panose="020B0603020202020204" pitchFamily="34" charset="0"/>
              </a:rPr>
              <a:t> a la </a:t>
            </a:r>
            <a:r>
              <a:rPr lang="en-US" dirty="0" err="1" smtClean="0">
                <a:latin typeface="Trebuchet MS" panose="020B0603020202020204" pitchFamily="34" charset="0"/>
              </a:rPr>
              <a:t>segunda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fucion</a:t>
            </a:r>
            <a:r>
              <a:rPr lang="en-US" dirty="0" smtClean="0">
                <a:latin typeface="Trebuchet MS" panose="020B0603020202020204" pitchFamily="34" charset="0"/>
              </a:rPr>
              <a:t> g(x). </a:t>
            </a:r>
            <a:endParaRPr lang="es-A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Objetos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Scala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lenguaje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puramente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orientado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objetos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TODO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dentro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un OBJETO. Las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funciones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? TAMBIEN SON OBJETOS.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Todas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las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operación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realizan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mediante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una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llamada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a un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método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Pero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mientras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Java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tiene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excepciones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como los tipos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primitivos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o los statics, Scala no pose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dichas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excepciones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Caracteristicas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del POO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Scala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144360" y="2336760"/>
            <a:ext cx="11918880" cy="4400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Composición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 modular de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mixin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Permite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composición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clases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para el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diseño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componentes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reutilizables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evitando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problemas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presentados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por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herencia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múltiple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Self-type: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Los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mixin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no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dependen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ningún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método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y/o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atributo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aquellas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clases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con las que se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está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entremezclando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aunque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determinadas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ocasiones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será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necesario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hacer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uso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las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mismas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capacidad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conocida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Scala como self-type.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 de tipos: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Existen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mecanismos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principales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lenguajes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programación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: 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parametrización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 los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miembros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abstractos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soporta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ambos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estilos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Polimorfismo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80400" y="2336760"/>
            <a:ext cx="10987344" cy="43475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rebuchet MS" panose="020B0603020202020204" pitchFamily="34" charset="0"/>
              </a:rPr>
              <a:t>En 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Scala, podemos 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 panose="020B0603020202020204" pitchFamily="34" charset="0"/>
              </a:rPr>
              <a:t>encontrar ambos tipos de 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polimorfismos (ad-hoc y parametrico).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- Ad-hoc (POO): </a:t>
            </a:r>
            <a:r>
              <a:rPr lang="es-AR" sz="2400" dirty="0">
                <a:latin typeface="Trebuchet MS" panose="020B0603020202020204" pitchFamily="34" charset="0"/>
              </a:rPr>
              <a:t>tenemos muchas definiciones para la misma función de modo que se puedan soportar distintos </a:t>
            </a:r>
            <a:r>
              <a:rPr lang="es-AR" sz="2400" dirty="0" smtClean="0">
                <a:latin typeface="Trebuchet MS" panose="020B0603020202020204" pitchFamily="34" charset="0"/>
              </a:rPr>
              <a:t>tipos. </a:t>
            </a:r>
            <a:endParaRPr lang="en-US" sz="2400" b="0" strike="noStrike" spc="-1" dirty="0" smtClean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- Parametrico (Funcional): </a:t>
            </a:r>
            <a:r>
              <a:rPr lang="es-AR" sz="2400" dirty="0">
                <a:latin typeface="Trebuchet MS" panose="020B0603020202020204" pitchFamily="34" charset="0"/>
              </a:rPr>
              <a:t>tenemos una sola definición de la </a:t>
            </a:r>
            <a:r>
              <a:rPr lang="es-AR" sz="2400" dirty="0" smtClean="0">
                <a:latin typeface="Trebuchet MS" panose="020B0603020202020204" pitchFamily="34" charset="0"/>
              </a:rPr>
              <a:t>función.</a:t>
            </a:r>
            <a:endParaRPr lang="en-US" sz="2400" b="0" strike="noStrike" spc="-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Tanto el polimorfismo paramétrico, como el 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ad-hoc 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se los pueden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combinar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con PATTERN-MATCHING.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Pattern Matching -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Sintaxis</a:t>
            </a:r>
            <a:endParaRPr lang="en-US" sz="36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val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x: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Int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=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Random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.nextInt(10)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x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match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{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0 =&gt; "zero"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1 =&gt; "one" `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2 =&gt; "two"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_ =&gt; "other"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}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5581440" y="2336760"/>
            <a:ext cx="628812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El valor x anterior es un entero aleatorio entre 0 y 10. x se convierte en el operando izquierdo del operador de coincidencia y a la derecha hay una expresión con cuatro casos.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El último caso “_” es un caso de "capturar todo" para cualquier otro valor Int posible. Los casos también se llaman alternativas.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Las expresiones de coincidencia tienen un valor.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Tambien existe pattern matching con CLASES. Las clases “case” son muy utiles para implementar P.M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0400" y="753120"/>
            <a:ext cx="453168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Pattern Matching y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Clases</a:t>
            </a: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 -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Trebuchet MS"/>
              </a:rPr>
              <a:t>Ejemplo</a:t>
            </a:r>
            <a:endParaRPr lang="en-US" sz="36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41560" y="2173680"/>
            <a:ext cx="353664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abstract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Email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sender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title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body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SMS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caller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message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VoiceRecording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contactName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link: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dirty="0"/>
              <a:t/>
            </a:r>
            <a:br>
              <a:rPr dirty="0"/>
            </a:br>
            <a:endParaRPr lang="es-AR" sz="18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136000" y="1030835"/>
            <a:ext cx="70560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def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showNotification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):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= {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match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{ </a:t>
            </a:r>
            <a:endParaRPr lang="es-A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Email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sender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title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_) =&gt; "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You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got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an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email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from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$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sender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with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title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$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title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“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SMS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number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message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) =&gt; "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You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got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an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SMS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from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$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number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!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Message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$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message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"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 dirty="0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 dirty="0" err="1">
                <a:solidFill>
                  <a:srgbClr val="FFFFFF"/>
                </a:solidFill>
                <a:latin typeface="Trebuchet MS"/>
              </a:rPr>
              <a:t>VoiceRecording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name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, link) =&gt;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s"You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received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Voice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Recording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from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$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name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!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Click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the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link to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hear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0" strike="noStrike" spc="-1" dirty="0" err="1">
                <a:solidFill>
                  <a:srgbClr val="FFFFFF"/>
                </a:solidFill>
                <a:latin typeface="Trebuchet MS"/>
              </a:rPr>
              <a:t>it</a:t>
            </a: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: $link"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	} 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FFFFFF"/>
                </a:solidFill>
                <a:latin typeface="Trebuchet MS"/>
              </a:rPr>
              <a:t>}</a:t>
            </a:r>
            <a:endParaRPr lang="es-AR" sz="1800" b="0" strike="noStrike" spc="-1" dirty="0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78200" y="5461137"/>
            <a:ext cx="788212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Nota: </a:t>
            </a:r>
            <a:r>
              <a:rPr lang="es-AR" dirty="0">
                <a:latin typeface="Trebuchet MS" panose="020B0603020202020204" pitchFamily="34" charset="0"/>
              </a:rPr>
              <a:t> Las clases Case son clases regulares las cuales </a:t>
            </a:r>
            <a:r>
              <a:rPr lang="es-AR" dirty="0" smtClean="0">
                <a:latin typeface="Trebuchet MS" panose="020B0603020202020204" pitchFamily="34" charset="0"/>
              </a:rPr>
              <a:t>exportan (que se pueden usar en varios </a:t>
            </a:r>
            <a:r>
              <a:rPr lang="es-AR" dirty="0" err="1" smtClean="0">
                <a:latin typeface="Trebuchet MS" panose="020B0603020202020204" pitchFamily="34" charset="0"/>
              </a:rPr>
              <a:t>defs</a:t>
            </a:r>
            <a:r>
              <a:rPr lang="es-AR" dirty="0" smtClean="0">
                <a:latin typeface="Trebuchet MS" panose="020B0603020202020204" pitchFamily="34" charset="0"/>
              </a:rPr>
              <a:t>) </a:t>
            </a:r>
            <a:r>
              <a:rPr lang="es-AR" dirty="0">
                <a:latin typeface="Trebuchet MS" panose="020B0603020202020204" pitchFamily="34" charset="0"/>
              </a:rPr>
              <a:t>sus </a:t>
            </a:r>
            <a:r>
              <a:rPr lang="es-AR" dirty="0" smtClean="0">
                <a:latin typeface="Trebuchet MS" panose="020B0603020202020204" pitchFamily="34" charset="0"/>
              </a:rPr>
              <a:t>constructores </a:t>
            </a:r>
            <a:r>
              <a:rPr lang="es-AR" dirty="0">
                <a:latin typeface="Trebuchet MS" panose="020B0603020202020204" pitchFamily="34" charset="0"/>
              </a:rPr>
              <a:t>y a su vez proveen una descomposición recursiva de sí </a:t>
            </a:r>
            <a:r>
              <a:rPr lang="es-AR" dirty="0" smtClean="0">
                <a:latin typeface="Trebuchet MS" panose="020B0603020202020204" pitchFamily="34" charset="0"/>
              </a:rPr>
              <a:t>mismas (se puede elegir a que atributos de esa clase acceder cuando se la necesite). 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248</TotalTime>
  <Words>786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Prestige Elite Std</vt:lpstr>
      <vt:lpstr>Times New Roman</vt:lpstr>
      <vt:lpstr>Trebuchet MS</vt:lpstr>
      <vt:lpstr>Wingdings 3</vt:lpstr>
      <vt:lpstr>Ion</vt:lpstr>
      <vt:lpstr>1_Ion</vt:lpstr>
      <vt:lpstr>Presentación de PowerPoint</vt:lpstr>
      <vt:lpstr>Presentación de PowerPoint</vt:lpstr>
      <vt:lpstr>Presentación de PowerPoint</vt:lpstr>
      <vt:lpstr>Composicion en Scala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Porque son importante las clases Case?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vs Wollok</dc:title>
  <dc:subject/>
  <dc:creator>Carlos Gaston Castiglione</dc:creator>
  <dc:description/>
  <cp:lastModifiedBy>Carlos Gaston Castiglione</cp:lastModifiedBy>
  <cp:revision>29</cp:revision>
  <dcterms:created xsi:type="dcterms:W3CDTF">2019-11-15T20:21:08Z</dcterms:created>
  <dcterms:modified xsi:type="dcterms:W3CDTF">2019-11-25T01:14:52Z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