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2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4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8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37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68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09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39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676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06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630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88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479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9147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412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068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750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5297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369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098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40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379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59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12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823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481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649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018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374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0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23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90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8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69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8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2B74FCE-2274-4B86-BD25-FD5B6FDC2BC3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E44FB1-2925-41C5-B0CE-215FB2E7897A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2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97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D922E5B-D11E-4435-8464-FFB7DF0B9A60}" type="datetime">
              <a:rPr lang="es-AR" sz="1050" b="0" strike="noStrike" spc="-1" smtClean="0">
                <a:solidFill>
                  <a:srgbClr val="FFFFFF"/>
                </a:solidFill>
                <a:latin typeface="Trebuchet MS"/>
              </a:rPr>
              <a:t>24/11/2019</a:t>
            </a:fld>
            <a:endParaRPr lang="es-A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359F94D-20D8-4FDC-AACD-D61F641C0AB6}" type="slidenum">
              <a:rPr lang="es-A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A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1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-1015920" y="273600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9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Trebuchet MS"/>
              </a:rPr>
              <a:t>Scala vs Wollok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s-AR" sz="2000" b="0" strike="noStrike" spc="-1">
                <a:solidFill>
                  <a:srgbClr val="FFFFFF"/>
                </a:solidFill>
                <a:latin typeface="Trebuchet MS"/>
              </a:rPr>
              <a:t>Los principales conceptos de Scala y su comparación con Wollok</a:t>
            </a:r>
            <a:endParaRPr lang="es-AR" sz="20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s-AR" sz="2000" b="0" strike="noStrike" spc="-1">
                <a:solidFill>
                  <a:srgbClr val="FFFFFF"/>
                </a:solidFill>
                <a:latin typeface="Trebuchet MS"/>
              </a:rPr>
              <a:t>Hecho por Matias Baghdassarian y Ezequiel Castiglione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2"/>
          <a:stretch/>
        </p:blipFill>
        <p:spPr>
          <a:xfrm>
            <a:off x="14400" y="264240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95" name="Imagen 94"/>
          <p:cNvPicPr/>
          <p:nvPr/>
        </p:nvPicPr>
        <p:blipFill>
          <a:blip r:embed="rId3"/>
          <a:srcRect r="65559"/>
          <a:stretch/>
        </p:blipFill>
        <p:spPr>
          <a:xfrm>
            <a:off x="7299720" y="2642040"/>
            <a:ext cx="1627920" cy="1569600"/>
          </a:xfrm>
          <a:prstGeom prst="rect">
            <a:avLst/>
          </a:prstGeom>
          <a:ln w="72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Herencia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680760" y="2318760"/>
            <a:ext cx="9613080" cy="43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s-AR" sz="2400" b="0" strike="noStrike" spc="-1">
              <a:latin typeface="Arial"/>
            </a:endParaRPr>
          </a:p>
        </p:txBody>
      </p:sp>
      <p:pic>
        <p:nvPicPr>
          <p:cNvPr id="124" name="Imagen 123"/>
          <p:cNvPicPr/>
          <p:nvPr/>
        </p:nvPicPr>
        <p:blipFill>
          <a:blip r:embed="rId2"/>
          <a:srcRect b="51694"/>
          <a:stretch/>
        </p:blipFill>
        <p:spPr>
          <a:xfrm>
            <a:off x="65160" y="1998000"/>
            <a:ext cx="8286840" cy="2488320"/>
          </a:xfrm>
          <a:prstGeom prst="rect">
            <a:avLst/>
          </a:prstGeom>
          <a:ln w="72000">
            <a:noFill/>
          </a:ln>
        </p:spPr>
      </p:pic>
      <p:pic>
        <p:nvPicPr>
          <p:cNvPr id="125" name="Imagen 124"/>
          <p:cNvPicPr/>
          <p:nvPr/>
        </p:nvPicPr>
        <p:blipFill>
          <a:blip r:embed="rId3"/>
          <a:stretch/>
        </p:blipFill>
        <p:spPr>
          <a:xfrm>
            <a:off x="5229000" y="4518000"/>
            <a:ext cx="5715000" cy="2352240"/>
          </a:xfrm>
          <a:prstGeom prst="rect">
            <a:avLst/>
          </a:prstGeom>
          <a:ln w="72000">
            <a:noFill/>
          </a:ln>
        </p:spPr>
      </p:pic>
      <p:pic>
        <p:nvPicPr>
          <p:cNvPr id="126" name="Imagen 125"/>
          <p:cNvPicPr/>
          <p:nvPr/>
        </p:nvPicPr>
        <p:blipFill>
          <a:blip r:embed="rId4"/>
          <a:stretch/>
        </p:blipFill>
        <p:spPr>
          <a:xfrm>
            <a:off x="9086400" y="222804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27" name="Imagen 126"/>
          <p:cNvPicPr/>
          <p:nvPr/>
        </p:nvPicPr>
        <p:blipFill>
          <a:blip r:embed="rId5"/>
          <a:srcRect r="65559"/>
          <a:stretch/>
        </p:blipFill>
        <p:spPr>
          <a:xfrm>
            <a:off x="2664360" y="4964040"/>
            <a:ext cx="1627920" cy="1569600"/>
          </a:xfrm>
          <a:prstGeom prst="rect">
            <a:avLst/>
          </a:prstGeom>
          <a:ln w="7200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120360" y="1815840"/>
            <a:ext cx="1943640" cy="397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6120360" y="4479840"/>
            <a:ext cx="1943640" cy="253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1296360" y="3942000"/>
            <a:ext cx="7055640" cy="397800"/>
          </a:xfrm>
          <a:prstGeom prst="rect">
            <a:avLst/>
          </a:prstGeom>
          <a:noFill/>
          <a:ln w="72000">
            <a:solidFill>
              <a:srgbClr val="A7074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5904360" y="5598000"/>
            <a:ext cx="4463640" cy="397800"/>
          </a:xfrm>
          <a:prstGeom prst="rect">
            <a:avLst/>
          </a:prstGeom>
          <a:noFill/>
          <a:ln w="72000">
            <a:solidFill>
              <a:srgbClr val="A7074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864360" y="3294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1152360" y="235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3960360" y="199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Herencia </a:t>
            </a:r>
          </a:p>
        </p:txBody>
      </p:sp>
      <p:pic>
        <p:nvPicPr>
          <p:cNvPr id="136" name="Imagen 135"/>
          <p:cNvPicPr/>
          <p:nvPr/>
        </p:nvPicPr>
        <p:blipFill>
          <a:blip r:embed="rId2"/>
          <a:srcRect b="3145"/>
          <a:stretch/>
        </p:blipFill>
        <p:spPr>
          <a:xfrm>
            <a:off x="4933800" y="648000"/>
            <a:ext cx="7258320" cy="62096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904000" y="4282200"/>
            <a:ext cx="2232000" cy="397800"/>
          </a:xfrm>
          <a:prstGeom prst="rect">
            <a:avLst/>
          </a:prstGeom>
          <a:noFill/>
          <a:ln w="7200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Importar Archivos </a:t>
            </a:r>
          </a:p>
        </p:txBody>
      </p:sp>
      <p:pic>
        <p:nvPicPr>
          <p:cNvPr id="139" name="Imagen 138"/>
          <p:cNvPicPr/>
          <p:nvPr/>
        </p:nvPicPr>
        <p:blipFill>
          <a:blip r:embed="rId2"/>
          <a:stretch/>
        </p:blipFill>
        <p:spPr>
          <a:xfrm>
            <a:off x="96120" y="3557520"/>
            <a:ext cx="3647880" cy="1266480"/>
          </a:xfrm>
          <a:prstGeom prst="rect">
            <a:avLst/>
          </a:prstGeom>
          <a:ln>
            <a:noFill/>
          </a:ln>
        </p:spPr>
      </p:pic>
      <p:pic>
        <p:nvPicPr>
          <p:cNvPr id="140" name="Imagen 139"/>
          <p:cNvPicPr/>
          <p:nvPr/>
        </p:nvPicPr>
        <p:blipFill>
          <a:blip r:embed="rId3"/>
          <a:stretch/>
        </p:blipFill>
        <p:spPr>
          <a:xfrm>
            <a:off x="1966680" y="5472000"/>
            <a:ext cx="3505320" cy="990360"/>
          </a:xfrm>
          <a:prstGeom prst="rect">
            <a:avLst/>
          </a:prstGeom>
          <a:ln>
            <a:noFill/>
          </a:ln>
        </p:spPr>
      </p:pic>
      <p:pic>
        <p:nvPicPr>
          <p:cNvPr id="141" name="Imagen 140"/>
          <p:cNvPicPr/>
          <p:nvPr/>
        </p:nvPicPr>
        <p:blipFill>
          <a:blip r:embed="rId4"/>
          <a:stretch/>
        </p:blipFill>
        <p:spPr>
          <a:xfrm>
            <a:off x="6030720" y="2087280"/>
            <a:ext cx="3905280" cy="2304720"/>
          </a:xfrm>
          <a:prstGeom prst="rect">
            <a:avLst/>
          </a:prstGeom>
          <a:ln>
            <a:noFill/>
          </a:ln>
        </p:spPr>
      </p:pic>
      <p:pic>
        <p:nvPicPr>
          <p:cNvPr id="142" name="Imagen 141"/>
          <p:cNvPicPr/>
          <p:nvPr/>
        </p:nvPicPr>
        <p:blipFill>
          <a:blip r:embed="rId5"/>
          <a:srcRect r="65559"/>
          <a:stretch/>
        </p:blipFill>
        <p:spPr>
          <a:xfrm>
            <a:off x="100080" y="5126400"/>
            <a:ext cx="162792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43" name="Imagen 142"/>
          <p:cNvPicPr/>
          <p:nvPr/>
        </p:nvPicPr>
        <p:blipFill>
          <a:blip r:embed="rId6"/>
          <a:stretch/>
        </p:blipFill>
        <p:spPr>
          <a:xfrm>
            <a:off x="10526400" y="210240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44" name="Imagen 143"/>
          <p:cNvPicPr/>
          <p:nvPr/>
        </p:nvPicPr>
        <p:blipFill>
          <a:blip r:embed="rId7"/>
          <a:srcRect b="23310"/>
          <a:stretch/>
        </p:blipFill>
        <p:spPr>
          <a:xfrm>
            <a:off x="9514800" y="4248000"/>
            <a:ext cx="2581200" cy="25196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0" y="3418200"/>
            <a:ext cx="1440000" cy="3978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5904000" y="2448000"/>
            <a:ext cx="1944000" cy="4320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5904000" y="1944000"/>
            <a:ext cx="1440000" cy="3978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Traits ?</a:t>
            </a:r>
          </a:p>
        </p:txBody>
      </p:sp>
      <p:pic>
        <p:nvPicPr>
          <p:cNvPr id="149" name="Imagen 148"/>
          <p:cNvPicPr/>
          <p:nvPr/>
        </p:nvPicPr>
        <p:blipFill>
          <a:blip r:embed="rId2"/>
          <a:stretch/>
        </p:blipFill>
        <p:spPr>
          <a:xfrm>
            <a:off x="3744000" y="2211480"/>
            <a:ext cx="3888360" cy="412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Traits </a:t>
            </a:r>
          </a:p>
        </p:txBody>
      </p:sp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5328000" y="1512000"/>
            <a:ext cx="5619960" cy="52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97520" y="579384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Orden Superior en Scala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680400" y="2336760"/>
            <a:ext cx="9613440" cy="432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Scala permite la definición de funciones de orden superior de una manera similar a la que encontramos en Haskell. Mostramos un ejemplo: una función </a:t>
            </a:r>
            <a:r>
              <a:rPr lang="en-US" sz="2400" b="0" strike="noStrike" spc="-1">
                <a:solidFill>
                  <a:srgbClr val="FFFFFF"/>
                </a:solidFill>
                <a:latin typeface="Prestige Elite Std"/>
              </a:rPr>
              <a:t>apply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la cual toma otra función </a:t>
            </a:r>
            <a:r>
              <a:rPr lang="en-US" sz="2400" b="0" strike="noStrike" spc="-1">
                <a:solidFill>
                  <a:srgbClr val="FFFFFF"/>
                </a:solidFill>
                <a:latin typeface="Prestige Elite Std"/>
              </a:rPr>
              <a:t>f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y un valor </a:t>
            </a:r>
            <a:r>
              <a:rPr lang="en-US" sz="2400" b="0" strike="noStrike" spc="-1">
                <a:solidFill>
                  <a:srgbClr val="FFFFFF"/>
                </a:solidFill>
                <a:latin typeface="Prestige Elite Std"/>
              </a:rPr>
              <a:t>v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como parámetros y compone.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Prestige Elite Std"/>
              </a:rPr>
              <a:t>def apply (f: Int =&gt; String, v: Int) = f(v)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Notese además como se compone una función en Scala. Tal como se hace en Analisis Matematico.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9" name="Marcador de contenido 3"/>
          <p:cNvPicPr/>
          <p:nvPr/>
        </p:nvPicPr>
        <p:blipFill>
          <a:blip r:embed="rId2"/>
          <a:srcRect l="16270" t="38625" r="18073" b="22075"/>
          <a:stretch/>
        </p:blipFill>
        <p:spPr>
          <a:xfrm>
            <a:off x="120600" y="189720"/>
            <a:ext cx="11898720" cy="40068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517680" y="4408200"/>
            <a:ext cx="1142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Vean como se muestra donde aplicas la función apply con parámetros decorator.layout (que convierte el valor de int 7 en [7]) y el 7. En vez del inherits para heredar clases, se usa el extends.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Objetos en Scala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Scala es un lenguaje puramente orientado a objetos. TODO dentro de Scala es un OBJETO. Las funciones? TAMBIEN SON OBJETOS.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Todas las operación se realizan mediante una llamada a un método. Pero mientras Java tiene excepciones como los tipos primitivos o los statics, Scala no pose dichas excepciones.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Caracteristicas del POO en Scala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144360" y="2336760"/>
            <a:ext cx="11918880" cy="4400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Composición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 modular de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mixin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Permite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composición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clases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para el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diseño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componentes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reutilizables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evitando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problemas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presentados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por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n-US" sz="2400" b="0" strike="noStrike" spc="-1" dirty="0" err="1" smtClean="0">
                <a:solidFill>
                  <a:srgbClr val="FFFFFF"/>
                </a:solidFill>
                <a:latin typeface="Trebuchet MS"/>
              </a:rPr>
              <a:t>herencia</a:t>
            </a:r>
            <a:r>
              <a:rPr lang="en-US" sz="2400" b="0" strike="noStrike" spc="-1" dirty="0" smtClean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múltiple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Self-type: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Los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mixin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no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dependen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ningún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método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y/o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atributo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aquellas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clases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con las que se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está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entremezclando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aunque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determinadas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ocasiones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será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necesario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hacer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uso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las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mismas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capacidad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conocida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como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self-type.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Trebuchet MS"/>
              </a:rPr>
              <a:t>tipos</a:t>
            </a:r>
            <a:r>
              <a:rPr lang="en-US" sz="24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 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Existen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mecanismos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principales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lenguajes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programación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: 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parametrización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y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los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miembros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abstractos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 Scala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soporta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ambos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estilos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rebuchet MS"/>
              </a:rPr>
              <a:t>abstracción</a:t>
            </a:r>
            <a:r>
              <a:rPr lang="en-U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Polimorfismo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En Scala, ya que es una combinación entre Wollok y Haskell, podemos encontrar ambos tipos de polimorfismos.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Tanto el polimorfismo paramétrico, como el adhoc se los pueden combinar con PATTERN-MATCHING.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Pattern Matching - Sintaxis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val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x: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Int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=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Random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.nextInt(10)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x </a:t>
            </a: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match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{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0 =&gt; "zero"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1 =&gt; "one" `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2 =&gt; "two"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 _ =&gt; "other"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}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5581440" y="2336760"/>
            <a:ext cx="628812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El valor x anterior es un entero aleatorio entre 0 y 10. x se convierte en el operando izquierdo del operador de coincidencia y a la derecha hay una expresión con cuatro casos.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El último caso “_” es un caso de "capturar todo" para cualquier otro valor Int posible. Los casos también se llaman alternativas.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Las expresiones de coincidencia tienen un valor.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Tambien existe pattern matching con CLASES. Las clases “case” son muy utiles para implementar P.M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Pattern Matching y Clases - Ejemplo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241560" y="2173680"/>
            <a:ext cx="353664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abstract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Email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(sender: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, title: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, body: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SMS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(caller: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, message: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class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VoiceRecording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(contactName: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, link: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)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extends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t/>
            </a:r>
            <a:br/>
            <a:endParaRPr lang="es-AR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494240" y="2372400"/>
            <a:ext cx="70560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def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showNotification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(notification: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Notification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):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String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= {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notification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match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{ </a:t>
            </a:r>
            <a:endParaRPr lang="es-AR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Email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(sender, title, _) =&gt; "You got an email from $sender with title: $title“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SMS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(number, message) =&gt; "You got an SMS from $number! Message: $message"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case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s-AR" sz="1800" b="1" strike="noStrike" spc="-1">
                <a:solidFill>
                  <a:srgbClr val="FFFFFF"/>
                </a:solidFill>
                <a:latin typeface="Trebuchet MS"/>
              </a:rPr>
              <a:t>VoiceRecording</a:t>
            </a: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(name, link) =&gt; s"You received a Voice Recording from $name! Click the link to hear it: $link"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	} 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FFFFFF"/>
                </a:solidFill>
                <a:latin typeface="Trebuchet MS"/>
              </a:rPr>
              <a:t>}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Tipados de funciones</a:t>
            </a:r>
          </a:p>
        </p:txBody>
      </p:sp>
      <p:pic>
        <p:nvPicPr>
          <p:cNvPr id="114" name="Imagen 113"/>
          <p:cNvPicPr/>
          <p:nvPr/>
        </p:nvPicPr>
        <p:blipFill>
          <a:blip r:embed="rId2"/>
          <a:srcRect b="46477"/>
          <a:stretch/>
        </p:blipFill>
        <p:spPr>
          <a:xfrm>
            <a:off x="0" y="2160360"/>
            <a:ext cx="6879960" cy="2015640"/>
          </a:xfrm>
          <a:prstGeom prst="rect">
            <a:avLst/>
          </a:prstGeom>
          <a:ln w="72000">
            <a:noFill/>
          </a:ln>
        </p:spPr>
      </p:pic>
      <p:pic>
        <p:nvPicPr>
          <p:cNvPr id="115" name="Imagen 114"/>
          <p:cNvPicPr/>
          <p:nvPr/>
        </p:nvPicPr>
        <p:blipFill>
          <a:blip r:embed="rId3"/>
          <a:srcRect r="65559"/>
          <a:stretch/>
        </p:blipFill>
        <p:spPr>
          <a:xfrm>
            <a:off x="8568000" y="2304000"/>
            <a:ext cx="162792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16" name="Imagen 115"/>
          <p:cNvPicPr/>
          <p:nvPr/>
        </p:nvPicPr>
        <p:blipFill>
          <a:blip r:embed="rId4"/>
          <a:stretch/>
        </p:blipFill>
        <p:spPr>
          <a:xfrm>
            <a:off x="950040" y="5054040"/>
            <a:ext cx="1569600" cy="1569600"/>
          </a:xfrm>
          <a:prstGeom prst="rect">
            <a:avLst/>
          </a:prstGeom>
          <a:ln w="72000">
            <a:noFill/>
          </a:ln>
        </p:spPr>
      </p:pic>
      <p:pic>
        <p:nvPicPr>
          <p:cNvPr id="117" name="Imagen 116"/>
          <p:cNvPicPr/>
          <p:nvPr/>
        </p:nvPicPr>
        <p:blipFill>
          <a:blip r:embed="rId5"/>
          <a:srcRect t="12850" b="72442"/>
          <a:stretch/>
        </p:blipFill>
        <p:spPr>
          <a:xfrm>
            <a:off x="4032000" y="5256000"/>
            <a:ext cx="8135280" cy="1295640"/>
          </a:xfrm>
          <a:prstGeom prst="rect">
            <a:avLst/>
          </a:prstGeom>
          <a:ln w="72000"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8064000" y="5328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8064000" y="5832000"/>
            <a:ext cx="791640" cy="215640"/>
          </a:xfrm>
          <a:custGeom>
            <a:avLst/>
            <a:gdLst/>
            <a:ahLst/>
            <a:cxnLst/>
            <a:rect l="l" t="t" r="r" b="b"/>
            <a:pathLst>
              <a:path w="2202" h="602">
                <a:moveTo>
                  <a:pt x="2201" y="150"/>
                </a:moveTo>
                <a:lnTo>
                  <a:pt x="550" y="150"/>
                </a:lnTo>
                <a:lnTo>
                  <a:pt x="550" y="0"/>
                </a:lnTo>
                <a:lnTo>
                  <a:pt x="0" y="300"/>
                </a:lnTo>
                <a:lnTo>
                  <a:pt x="550" y="601"/>
                </a:lnTo>
                <a:lnTo>
                  <a:pt x="550" y="450"/>
                </a:lnTo>
                <a:lnTo>
                  <a:pt x="2201" y="450"/>
                </a:lnTo>
                <a:lnTo>
                  <a:pt x="2201" y="150"/>
                </a:lnTo>
              </a:path>
            </a:pathLst>
          </a:custGeom>
          <a:noFill/>
          <a:ln w="72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9216000" y="5256000"/>
            <a:ext cx="2879640" cy="345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Forma de tipado 1</a:t>
            </a:r>
          </a:p>
        </p:txBody>
      </p:sp>
      <p:sp>
        <p:nvSpPr>
          <p:cNvPr id="121" name="CustomShape 5"/>
          <p:cNvSpPr/>
          <p:nvPr/>
        </p:nvSpPr>
        <p:spPr>
          <a:xfrm>
            <a:off x="9216000" y="5832000"/>
            <a:ext cx="2591640" cy="345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Forma de tipado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215</TotalTime>
  <Words>517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Prestige Elite Std</vt:lpstr>
      <vt:lpstr>Times New Roman</vt:lpstr>
      <vt:lpstr>Trebuchet MS</vt:lpstr>
      <vt:lpstr>Wingdings 3</vt:lpstr>
      <vt:lpstr>Ion</vt:lpstr>
      <vt:lpstr>1_Ion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vs Wollok</dc:title>
  <dc:subject/>
  <dc:creator>Carlos Gaston Castiglione</dc:creator>
  <dc:description/>
  <cp:lastModifiedBy>Carlos Gaston Castiglione</cp:lastModifiedBy>
  <cp:revision>18</cp:revision>
  <dcterms:created xsi:type="dcterms:W3CDTF">2019-11-15T20:21:08Z</dcterms:created>
  <dcterms:modified xsi:type="dcterms:W3CDTF">2019-11-24T22:25:53Z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