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68" r:id="rId3"/>
    <p:sldId id="269" r:id="rId4"/>
    <p:sldId id="270" r:id="rId5"/>
    <p:sldId id="273" r:id="rId6"/>
    <p:sldId id="271" r:id="rId7"/>
    <p:sldId id="272" r:id="rId8"/>
    <p:sldId id="275" r:id="rId9"/>
    <p:sldId id="274" r:id="rId10"/>
    <p:sldId id="276" r:id="rId11"/>
    <p:sldId id="277" r:id="rId12"/>
    <p:sldId id="27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6E91"/>
    <a:srgbClr val="5E5D5F"/>
    <a:srgbClr val="706F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E00090-9A58-40DC-BCD1-9DE2DB435108}" type="datetimeFigureOut">
              <a:rPr lang="es-AR" smtClean="0"/>
              <a:t>20/4/2022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337C6-CB9D-4BBE-A3C8-CD74F7A94D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60225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BCD6-1065-464E-B080-08736D4AC33B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BDEA4-1D17-4F64-953B-BB7A6FF2FB2A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0DC78-9268-4AB0-B1C6-55853DEA9A4A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69A6CB56-8297-45DE-AAF4-B6FD9C3A7085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99F4-E88E-4074-B170-333B60FE1580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269C4-8042-4E26-99F2-11CCDEF227C2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5FEB-6BC6-4EC1-B13D-0782DF7AC2EF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31730-2409-4A23-BB83-B43CE7CE16F1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88CF0-80D5-4570-825C-164C5DFB93F3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41F99-7ACF-4FDE-B47E-66410C4CC905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0EE3FF52-5DBF-4E0C-8474-4E9C9C068F3A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20D02-221A-4509-993C-798238C11A65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emf"/><Relationship Id="rId5" Type="http://schemas.openxmlformats.org/officeDocument/2006/relationships/hyperlink" Target="https://www.kaggle.com/datasets/jsphyg/weather-dataset-rattle-package" TargetMode="Externa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F096E7-A822-438B-B13C-5E5904BACC67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346417" y="1369821"/>
            <a:ext cx="9018185" cy="1318787"/>
          </a:xfrm>
        </p:spPr>
        <p:txBody>
          <a:bodyPr>
            <a:noAutofit/>
          </a:bodyPr>
          <a:lstStyle/>
          <a:p>
            <a:r>
              <a:rPr lang="es-AR" sz="4400" b="1" dirty="0">
                <a:solidFill>
                  <a:srgbClr val="5E5D5F"/>
                </a:solidFill>
              </a:rPr>
              <a:t>Análisis de </a:t>
            </a:r>
            <a:r>
              <a:rPr lang="es-AR" sz="4400" b="1" dirty="0" err="1">
                <a:solidFill>
                  <a:srgbClr val="5E5D5F"/>
                </a:solidFill>
              </a:rPr>
              <a:t>dataset</a:t>
            </a:r>
            <a:r>
              <a:rPr lang="es-AR" sz="4400" b="1" dirty="0">
                <a:solidFill>
                  <a:srgbClr val="5E5D5F"/>
                </a:solidFill>
              </a:rPr>
              <a:t> de información meteorológica     de Australia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9F83854-2CA1-47A1-9296-39A20A168E5B}"/>
              </a:ext>
            </a:extLst>
          </p:cNvPr>
          <p:cNvSpPr txBox="1"/>
          <p:nvPr/>
        </p:nvSpPr>
        <p:spPr>
          <a:xfrm>
            <a:off x="1502245" y="270983"/>
            <a:ext cx="89771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200" b="1" dirty="0">
                <a:solidFill>
                  <a:srgbClr val="5E5D5F"/>
                </a:solidFill>
              </a:rPr>
              <a:t>Presentación del trabajo práctico final – Análisis de Datos (CEIA)</a:t>
            </a:r>
            <a:endParaRPr lang="es-AR" sz="2200" b="1" dirty="0">
              <a:solidFill>
                <a:srgbClr val="5E5D5F"/>
              </a:solidFill>
            </a:endParaRP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8A12CE38-778A-4901-BB54-07FC094254DC}"/>
              </a:ext>
            </a:extLst>
          </p:cNvPr>
          <p:cNvCxnSpPr>
            <a:cxnSpLocks/>
          </p:cNvCxnSpPr>
          <p:nvPr/>
        </p:nvCxnSpPr>
        <p:spPr>
          <a:xfrm>
            <a:off x="525509" y="842787"/>
            <a:ext cx="10930597" cy="0"/>
          </a:xfrm>
          <a:prstGeom prst="line">
            <a:avLst/>
          </a:prstGeom>
          <a:ln w="41275">
            <a:solidFill>
              <a:srgbClr val="5E5D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o 23">
            <a:extLst>
              <a:ext uri="{FF2B5EF4-FFF2-40B4-BE49-F238E27FC236}">
                <a16:creationId xmlns:a16="http://schemas.microsoft.com/office/drawing/2014/main" id="{F042E347-CBA8-4946-8780-BC82D0A5FBB7}"/>
              </a:ext>
            </a:extLst>
          </p:cNvPr>
          <p:cNvGrpSpPr/>
          <p:nvPr/>
        </p:nvGrpSpPr>
        <p:grpSpPr>
          <a:xfrm>
            <a:off x="-94578" y="5877824"/>
            <a:ext cx="8571801" cy="1105858"/>
            <a:chOff x="-94578" y="5877824"/>
            <a:chExt cx="8571801" cy="1105858"/>
          </a:xfrm>
        </p:grpSpPr>
        <p:pic>
          <p:nvPicPr>
            <p:cNvPr id="6" name="Imagen 5" descr="Logotipo&#10;&#10;Descripción generada automáticamente con confianza baja">
              <a:extLst>
                <a:ext uri="{FF2B5EF4-FFF2-40B4-BE49-F238E27FC236}">
                  <a16:creationId xmlns:a16="http://schemas.microsoft.com/office/drawing/2014/main" id="{7C98A05D-7855-4E41-BAFB-D527DEAA2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aintStrokes/>
                      </a14:imgEffect>
                      <a14:imgEffect>
                        <a14:colorTemperature colorTemp="64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-94578" y="5877824"/>
              <a:ext cx="2275978" cy="1105858"/>
            </a:xfrm>
            <a:prstGeom prst="rect">
              <a:avLst/>
            </a:prstGeom>
          </p:spPr>
        </p:pic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98E73D61-FD51-4DF3-A5BE-5EFA78054CDD}"/>
                </a:ext>
              </a:extLst>
            </p:cNvPr>
            <p:cNvSpPr txBox="1"/>
            <p:nvPr/>
          </p:nvSpPr>
          <p:spPr>
            <a:xfrm>
              <a:off x="4323137" y="6230698"/>
              <a:ext cx="4154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Especialización en Inteligencia Artificial</a:t>
              </a:r>
              <a:endParaRPr lang="es-AR" sz="2000" b="1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13" name="Título 1">
            <a:extLst>
              <a:ext uri="{FF2B5EF4-FFF2-40B4-BE49-F238E27FC236}">
                <a16:creationId xmlns:a16="http://schemas.microsoft.com/office/drawing/2014/main" id="{C35726B9-496D-4BAC-9F8B-176A71FEE5F5}"/>
              </a:ext>
            </a:extLst>
          </p:cNvPr>
          <p:cNvSpPr txBox="1">
            <a:spLocks/>
          </p:cNvSpPr>
          <p:nvPr/>
        </p:nvSpPr>
        <p:spPr>
          <a:xfrm>
            <a:off x="1346417" y="3978023"/>
            <a:ext cx="4358631" cy="17060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 b="1" u="sng" dirty="0">
                <a:solidFill>
                  <a:srgbClr val="5E5D5F"/>
                </a:solidFill>
              </a:rPr>
              <a:t>Autores</a:t>
            </a:r>
            <a:r>
              <a:rPr lang="es-AR" sz="2400" b="1" dirty="0">
                <a:solidFill>
                  <a:srgbClr val="5E5D5F"/>
                </a:solidFill>
              </a:rPr>
              <a:t>: </a:t>
            </a:r>
          </a:p>
          <a:p>
            <a:endParaRPr lang="es-AR" sz="2400" b="1" dirty="0">
              <a:solidFill>
                <a:srgbClr val="5E5D5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b="1" dirty="0" err="1">
                <a:solidFill>
                  <a:srgbClr val="5E5D5F"/>
                </a:solidFill>
              </a:rPr>
              <a:t>Oksana</a:t>
            </a:r>
            <a:r>
              <a:rPr lang="es-AR" sz="2400" b="1" dirty="0">
                <a:solidFill>
                  <a:srgbClr val="5E5D5F"/>
                </a:solidFill>
              </a:rPr>
              <a:t>  </a:t>
            </a:r>
            <a:r>
              <a:rPr lang="es-AR" sz="2400" b="1" dirty="0" err="1">
                <a:solidFill>
                  <a:srgbClr val="5E5D5F"/>
                </a:solidFill>
              </a:rPr>
              <a:t>Bokhonok</a:t>
            </a:r>
            <a:endParaRPr lang="es-AR" sz="2400" b="1" dirty="0">
              <a:solidFill>
                <a:srgbClr val="5E5D5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b="1" dirty="0">
                <a:solidFill>
                  <a:srgbClr val="5E5D5F"/>
                </a:solidFill>
              </a:rPr>
              <a:t>Ezequiel </a:t>
            </a:r>
            <a:r>
              <a:rPr lang="es-AR" sz="2400" b="1" dirty="0" err="1">
                <a:solidFill>
                  <a:srgbClr val="5E5D5F"/>
                </a:solidFill>
              </a:rPr>
              <a:t>Guinsburg</a:t>
            </a:r>
            <a:endParaRPr lang="es-AR" sz="2400" b="1" dirty="0">
              <a:solidFill>
                <a:srgbClr val="5E5D5F"/>
              </a:solidFill>
            </a:endParaRPr>
          </a:p>
          <a:p>
            <a:endParaRPr lang="es-AR" sz="2400" b="1" dirty="0">
              <a:solidFill>
                <a:srgbClr val="5E5D5F"/>
              </a:solidFill>
            </a:endParaRPr>
          </a:p>
          <a:p>
            <a:endParaRPr lang="es-AR" sz="2400" b="1" dirty="0">
              <a:solidFill>
                <a:srgbClr val="5E5D5F"/>
              </a:solidFill>
            </a:endParaRPr>
          </a:p>
          <a:p>
            <a:endParaRPr lang="es-AR" sz="2400" b="1" dirty="0">
              <a:solidFill>
                <a:srgbClr val="5E5D5F"/>
              </a:solidFill>
            </a:endParaRPr>
          </a:p>
        </p:txBody>
      </p:sp>
      <p:pic>
        <p:nvPicPr>
          <p:cNvPr id="23" name="Imagen 22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0CDCC4A3-8C83-4AA8-B31B-881E2B2F1E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2155" y="3978023"/>
            <a:ext cx="5348929" cy="2037190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DBB048B3-67F5-4817-8456-39A03C410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0596" y="623069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schemeClr val="bg1"/>
                </a:solidFill>
              </a:r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819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BE45C12-1BF8-5A09-0CEA-ABD7C1CE0519}"/>
              </a:ext>
            </a:extLst>
          </p:cNvPr>
          <p:cNvSpPr txBox="1">
            <a:spLocks/>
          </p:cNvSpPr>
          <p:nvPr/>
        </p:nvSpPr>
        <p:spPr>
          <a:xfrm>
            <a:off x="11050596" y="623069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>
                <a:solidFill>
                  <a:schemeClr val="bg1"/>
                </a:solidFill>
              </a:rPr>
              <a:pPr/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9A0DA5C-2C15-85CB-8117-B8F2867E9149}"/>
              </a:ext>
            </a:extLst>
          </p:cNvPr>
          <p:cNvSpPr txBox="1"/>
          <p:nvPr/>
        </p:nvSpPr>
        <p:spPr>
          <a:xfrm>
            <a:off x="2086658" y="270983"/>
            <a:ext cx="78085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200" b="1" dirty="0">
                <a:solidFill>
                  <a:srgbClr val="5E5D5F"/>
                </a:solidFill>
              </a:rPr>
              <a:t>Imputación de valores faltantes en la variable de salida</a:t>
            </a:r>
            <a:endParaRPr lang="es-AR" sz="2200" b="1" dirty="0">
              <a:solidFill>
                <a:srgbClr val="5E5D5F"/>
              </a:solidFill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9A0BB0D4-CB21-E9D7-B438-240EA848F7D3}"/>
              </a:ext>
            </a:extLst>
          </p:cNvPr>
          <p:cNvCxnSpPr>
            <a:cxnSpLocks/>
          </p:cNvCxnSpPr>
          <p:nvPr/>
        </p:nvCxnSpPr>
        <p:spPr>
          <a:xfrm>
            <a:off x="525509" y="842787"/>
            <a:ext cx="10930597" cy="0"/>
          </a:xfrm>
          <a:prstGeom prst="line">
            <a:avLst/>
          </a:prstGeom>
          <a:ln w="41275">
            <a:solidFill>
              <a:srgbClr val="5E5D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 descr="Logotipo&#10;&#10;Descripción generada automáticamente con confianza baja">
            <a:extLst>
              <a:ext uri="{FF2B5EF4-FFF2-40B4-BE49-F238E27FC236}">
                <a16:creationId xmlns:a16="http://schemas.microsoft.com/office/drawing/2014/main" id="{A9D07DB8-8A46-F214-A1A1-3FEACF190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  <a14:imgEffect>
                      <a14:colorTemperature colorTemp="64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94578" y="5877824"/>
            <a:ext cx="2275978" cy="110585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C63044A-4F36-E376-54CC-5EC6283A5DC7}"/>
              </a:ext>
            </a:extLst>
          </p:cNvPr>
          <p:cNvSpPr txBox="1"/>
          <p:nvPr/>
        </p:nvSpPr>
        <p:spPr>
          <a:xfrm>
            <a:off x="4323137" y="6230698"/>
            <a:ext cx="4154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Especialización en Inteligencia Artificial</a:t>
            </a:r>
            <a:endParaRPr lang="es-AR" sz="20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318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6DE149D-9003-2058-4E7F-CCF160D61F18}"/>
              </a:ext>
            </a:extLst>
          </p:cNvPr>
          <p:cNvSpPr txBox="1">
            <a:spLocks/>
          </p:cNvSpPr>
          <p:nvPr/>
        </p:nvSpPr>
        <p:spPr>
          <a:xfrm>
            <a:off x="11050596" y="623069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>
                <a:solidFill>
                  <a:schemeClr val="bg1"/>
                </a:solidFill>
              </a:rPr>
              <a:pPr/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BF7C895-EE0E-3F48-6F64-2BA8994F043D}"/>
              </a:ext>
            </a:extLst>
          </p:cNvPr>
          <p:cNvSpPr txBox="1"/>
          <p:nvPr/>
        </p:nvSpPr>
        <p:spPr>
          <a:xfrm>
            <a:off x="3145441" y="270983"/>
            <a:ext cx="56909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2200" b="1" dirty="0">
                <a:solidFill>
                  <a:srgbClr val="5E5D5F"/>
                </a:solidFill>
              </a:rPr>
              <a:t>Reducción de </a:t>
            </a:r>
            <a:r>
              <a:rPr lang="es-AR" sz="2200" b="1" dirty="0" err="1">
                <a:solidFill>
                  <a:srgbClr val="5E5D5F"/>
                </a:solidFill>
              </a:rPr>
              <a:t>features</a:t>
            </a:r>
            <a:r>
              <a:rPr lang="es-AR" sz="2200" b="1" dirty="0">
                <a:solidFill>
                  <a:srgbClr val="5E5D5F"/>
                </a:solidFill>
              </a:rPr>
              <a:t> con técnica PCA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CF9FF265-16BC-89DB-5881-CB2DB027C159}"/>
              </a:ext>
            </a:extLst>
          </p:cNvPr>
          <p:cNvCxnSpPr>
            <a:cxnSpLocks/>
          </p:cNvCxnSpPr>
          <p:nvPr/>
        </p:nvCxnSpPr>
        <p:spPr>
          <a:xfrm>
            <a:off x="525509" y="842787"/>
            <a:ext cx="10930597" cy="0"/>
          </a:xfrm>
          <a:prstGeom prst="line">
            <a:avLst/>
          </a:prstGeom>
          <a:ln w="41275">
            <a:solidFill>
              <a:srgbClr val="5E5D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 descr="Logotipo&#10;&#10;Descripción generada automáticamente con confianza baja">
            <a:extLst>
              <a:ext uri="{FF2B5EF4-FFF2-40B4-BE49-F238E27FC236}">
                <a16:creationId xmlns:a16="http://schemas.microsoft.com/office/drawing/2014/main" id="{1FCBD1D7-51BF-93D3-3CEB-1501E9F3A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  <a14:imgEffect>
                      <a14:colorTemperature colorTemp="64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94578" y="5877824"/>
            <a:ext cx="2275978" cy="110585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0EFCF65-2DAC-C999-5840-C419B183478B}"/>
              </a:ext>
            </a:extLst>
          </p:cNvPr>
          <p:cNvSpPr txBox="1"/>
          <p:nvPr/>
        </p:nvSpPr>
        <p:spPr>
          <a:xfrm>
            <a:off x="4323137" y="6230698"/>
            <a:ext cx="4154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Especialización en Inteligencia Artificial</a:t>
            </a:r>
            <a:endParaRPr lang="es-AR" sz="20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872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47DE20D-C5F4-316E-7BB2-DE73817BF695}"/>
              </a:ext>
            </a:extLst>
          </p:cNvPr>
          <p:cNvSpPr txBox="1">
            <a:spLocks/>
          </p:cNvSpPr>
          <p:nvPr/>
        </p:nvSpPr>
        <p:spPr>
          <a:xfrm>
            <a:off x="11050596" y="623069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>
                <a:solidFill>
                  <a:schemeClr val="bg1"/>
                </a:solidFill>
              </a:rPr>
              <a:pPr/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91BB17E-4842-BDA2-A538-540E3E45B24C}"/>
              </a:ext>
            </a:extLst>
          </p:cNvPr>
          <p:cNvSpPr txBox="1"/>
          <p:nvPr/>
        </p:nvSpPr>
        <p:spPr>
          <a:xfrm>
            <a:off x="3394717" y="270983"/>
            <a:ext cx="51924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2200" b="1" dirty="0">
                <a:solidFill>
                  <a:srgbClr val="5E5D5F"/>
                </a:solidFill>
              </a:rPr>
              <a:t>Predicción con modelo de regresión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BB57CFE-59B4-35CF-E4D6-AF4B89140DF1}"/>
              </a:ext>
            </a:extLst>
          </p:cNvPr>
          <p:cNvCxnSpPr>
            <a:cxnSpLocks/>
          </p:cNvCxnSpPr>
          <p:nvPr/>
        </p:nvCxnSpPr>
        <p:spPr>
          <a:xfrm>
            <a:off x="525509" y="842787"/>
            <a:ext cx="10930597" cy="0"/>
          </a:xfrm>
          <a:prstGeom prst="line">
            <a:avLst/>
          </a:prstGeom>
          <a:ln w="41275">
            <a:solidFill>
              <a:srgbClr val="5E5D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 descr="Logotipo&#10;&#10;Descripción generada automáticamente con confianza baja">
            <a:extLst>
              <a:ext uri="{FF2B5EF4-FFF2-40B4-BE49-F238E27FC236}">
                <a16:creationId xmlns:a16="http://schemas.microsoft.com/office/drawing/2014/main" id="{32581879-AE02-A454-EACC-4A3E148896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  <a14:imgEffect>
                      <a14:colorTemperature colorTemp="64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94578" y="5877824"/>
            <a:ext cx="2275978" cy="110585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79EDF80-4D3E-A264-A889-ADFF0E7E8EBD}"/>
              </a:ext>
            </a:extLst>
          </p:cNvPr>
          <p:cNvSpPr txBox="1"/>
          <p:nvPr/>
        </p:nvSpPr>
        <p:spPr>
          <a:xfrm>
            <a:off x="4323137" y="6230698"/>
            <a:ext cx="4154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Especialización en Inteligencia Artificial</a:t>
            </a:r>
            <a:endParaRPr lang="es-AR" sz="20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779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25464DE4-0742-4298-BC03-0A4323016A03}"/>
              </a:ext>
            </a:extLst>
          </p:cNvPr>
          <p:cNvGrpSpPr/>
          <p:nvPr/>
        </p:nvGrpSpPr>
        <p:grpSpPr>
          <a:xfrm>
            <a:off x="-94578" y="5877824"/>
            <a:ext cx="8571801" cy="1105858"/>
            <a:chOff x="-94578" y="5877824"/>
            <a:chExt cx="8571801" cy="1105858"/>
          </a:xfrm>
        </p:grpSpPr>
        <p:pic>
          <p:nvPicPr>
            <p:cNvPr id="3" name="Imagen 2" descr="Logotipo&#10;&#10;Descripción generada automáticamente con confianza baja">
              <a:extLst>
                <a:ext uri="{FF2B5EF4-FFF2-40B4-BE49-F238E27FC236}">
                  <a16:creationId xmlns:a16="http://schemas.microsoft.com/office/drawing/2014/main" id="{5F519199-F9FB-487B-9E74-87730A6F0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aintStrokes/>
                      </a14:imgEffect>
                      <a14:imgEffect>
                        <a14:colorTemperature colorTemp="64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-94578" y="5877824"/>
              <a:ext cx="2275978" cy="1105858"/>
            </a:xfrm>
            <a:prstGeom prst="rect">
              <a:avLst/>
            </a:prstGeom>
          </p:spPr>
        </p:pic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F63B9C04-B23D-407A-B05D-CC48C6888755}"/>
                </a:ext>
              </a:extLst>
            </p:cNvPr>
            <p:cNvSpPr txBox="1"/>
            <p:nvPr/>
          </p:nvSpPr>
          <p:spPr>
            <a:xfrm>
              <a:off x="4323137" y="6230698"/>
              <a:ext cx="4154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Especialización en Inteligencia Artificial</a:t>
              </a:r>
              <a:endParaRPr lang="es-AR" sz="2000" b="1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5" name="CuadroTexto 4">
            <a:extLst>
              <a:ext uri="{FF2B5EF4-FFF2-40B4-BE49-F238E27FC236}">
                <a16:creationId xmlns:a16="http://schemas.microsoft.com/office/drawing/2014/main" id="{07B98BEC-45CB-49B9-9214-1E8BAB5AEFAA}"/>
              </a:ext>
            </a:extLst>
          </p:cNvPr>
          <p:cNvSpPr txBox="1"/>
          <p:nvPr/>
        </p:nvSpPr>
        <p:spPr>
          <a:xfrm>
            <a:off x="5144319" y="270983"/>
            <a:ext cx="16930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200" b="1" dirty="0">
                <a:solidFill>
                  <a:srgbClr val="5E5D5F"/>
                </a:solidFill>
              </a:rPr>
              <a:t>Preguntas?</a:t>
            </a:r>
            <a:endParaRPr lang="es-AR" sz="2200" b="1" dirty="0">
              <a:solidFill>
                <a:srgbClr val="5E5D5F"/>
              </a:solidFill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2DBB41E-F792-40FB-BD57-54F244003D20}"/>
              </a:ext>
            </a:extLst>
          </p:cNvPr>
          <p:cNvCxnSpPr>
            <a:cxnSpLocks/>
          </p:cNvCxnSpPr>
          <p:nvPr/>
        </p:nvCxnSpPr>
        <p:spPr>
          <a:xfrm>
            <a:off x="525509" y="842787"/>
            <a:ext cx="10930597" cy="0"/>
          </a:xfrm>
          <a:prstGeom prst="line">
            <a:avLst/>
          </a:prstGeom>
          <a:ln w="41275">
            <a:solidFill>
              <a:srgbClr val="5E5D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6915D0BD-8228-4814-866E-329F75988B8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37010" y="970313"/>
            <a:ext cx="4507593" cy="4917374"/>
          </a:xfrm>
          <a:prstGeom prst="rect">
            <a:avLst/>
          </a:prstGeom>
        </p:spPr>
      </p:pic>
      <p:sp>
        <p:nvSpPr>
          <p:cNvPr id="9" name="Marcador de número de diapositiva 2">
            <a:extLst>
              <a:ext uri="{FF2B5EF4-FFF2-40B4-BE49-F238E27FC236}">
                <a16:creationId xmlns:a16="http://schemas.microsoft.com/office/drawing/2014/main" id="{76A67A4C-D941-470C-BF16-5A0A22FC71A4}"/>
              </a:ext>
            </a:extLst>
          </p:cNvPr>
          <p:cNvSpPr txBox="1">
            <a:spLocks/>
          </p:cNvSpPr>
          <p:nvPr/>
        </p:nvSpPr>
        <p:spPr>
          <a:xfrm>
            <a:off x="11050596" y="623069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>
                <a:solidFill>
                  <a:schemeClr val="bg1"/>
                </a:solidFill>
              </a:rPr>
              <a:pPr/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781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CA11BB5-6432-2ECE-05C4-0927D10282E4}"/>
              </a:ext>
            </a:extLst>
          </p:cNvPr>
          <p:cNvSpPr txBox="1">
            <a:spLocks/>
          </p:cNvSpPr>
          <p:nvPr/>
        </p:nvSpPr>
        <p:spPr>
          <a:xfrm>
            <a:off x="11050596" y="623069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>
                <a:solidFill>
                  <a:schemeClr val="bg1"/>
                </a:solidFill>
              </a:rPr>
              <a:pPr/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8A1D4E3-E74D-DE46-C608-904566905CE4}"/>
              </a:ext>
            </a:extLst>
          </p:cNvPr>
          <p:cNvSpPr txBox="1"/>
          <p:nvPr/>
        </p:nvSpPr>
        <p:spPr>
          <a:xfrm>
            <a:off x="3647122" y="270983"/>
            <a:ext cx="46875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200" b="1" dirty="0">
                <a:solidFill>
                  <a:srgbClr val="5E5D5F"/>
                </a:solidFill>
              </a:rPr>
              <a:t>Presentación del </a:t>
            </a:r>
            <a:r>
              <a:rPr lang="es-ES" sz="2200" b="1" dirty="0" err="1">
                <a:solidFill>
                  <a:srgbClr val="5E5D5F"/>
                </a:solidFill>
              </a:rPr>
              <a:t>Dataset</a:t>
            </a:r>
            <a:r>
              <a:rPr lang="es-ES" sz="2200" b="1" dirty="0">
                <a:solidFill>
                  <a:srgbClr val="5E5D5F"/>
                </a:solidFill>
              </a:rPr>
              <a:t> original</a:t>
            </a:r>
            <a:endParaRPr lang="es-AR" sz="2200" b="1" dirty="0">
              <a:solidFill>
                <a:srgbClr val="5E5D5F"/>
              </a:solidFill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DFA0F8A-2BAD-AF37-A095-C714DAA54E48}"/>
              </a:ext>
            </a:extLst>
          </p:cNvPr>
          <p:cNvCxnSpPr>
            <a:cxnSpLocks/>
          </p:cNvCxnSpPr>
          <p:nvPr/>
        </p:nvCxnSpPr>
        <p:spPr>
          <a:xfrm>
            <a:off x="525509" y="842787"/>
            <a:ext cx="10930597" cy="0"/>
          </a:xfrm>
          <a:prstGeom prst="line">
            <a:avLst/>
          </a:prstGeom>
          <a:ln w="41275">
            <a:solidFill>
              <a:srgbClr val="5E5D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 descr="Logotipo&#10;&#10;Descripción generada automáticamente con confianza baja">
            <a:extLst>
              <a:ext uri="{FF2B5EF4-FFF2-40B4-BE49-F238E27FC236}">
                <a16:creationId xmlns:a16="http://schemas.microsoft.com/office/drawing/2014/main" id="{47D94786-FD4D-A606-1B32-28BD58494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  <a14:imgEffect>
                      <a14:colorTemperature colorTemp="64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94578" y="5877824"/>
            <a:ext cx="2275978" cy="110585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0C8D089-FCAA-ACD2-A238-B7112FC8C222}"/>
              </a:ext>
            </a:extLst>
          </p:cNvPr>
          <p:cNvSpPr txBox="1"/>
          <p:nvPr/>
        </p:nvSpPr>
        <p:spPr>
          <a:xfrm>
            <a:off x="4323137" y="6230698"/>
            <a:ext cx="4154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Especialización en Inteligencia Artificial</a:t>
            </a:r>
            <a:endParaRPr lang="es-AR" sz="20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026" name="Picture 2" descr="Cover image">
            <a:extLst>
              <a:ext uri="{FF2B5EF4-FFF2-40B4-BE49-F238E27FC236}">
                <a16:creationId xmlns:a16="http://schemas.microsoft.com/office/drawing/2014/main" id="{C81999A6-6F8E-1334-834B-089A0F727C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81" r="3130"/>
          <a:stretch/>
        </p:blipFill>
        <p:spPr bwMode="auto">
          <a:xfrm>
            <a:off x="9800105" y="1423490"/>
            <a:ext cx="1656000" cy="538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61F0C31-7B3D-FFDD-F7CB-7195F24D9A3B}"/>
              </a:ext>
            </a:extLst>
          </p:cNvPr>
          <p:cNvSpPr txBox="1"/>
          <p:nvPr/>
        </p:nvSpPr>
        <p:spPr>
          <a:xfrm>
            <a:off x="514788" y="1032763"/>
            <a:ext cx="10952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Origen de los datos:</a:t>
            </a:r>
            <a:r>
              <a:rPr lang="es-ES" dirty="0">
                <a:hlinkClick r:id="rId5"/>
              </a:rPr>
              <a:t> https://www.kaggle.com/datasets/jsphyg/weather-dataset-rattle-package</a:t>
            </a:r>
            <a:endParaRPr lang="es-AR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819E5AF-162C-40A9-1395-9B09705B8D3F}"/>
              </a:ext>
            </a:extLst>
          </p:cNvPr>
          <p:cNvSpPr txBox="1"/>
          <p:nvPr/>
        </p:nvSpPr>
        <p:spPr>
          <a:xfrm>
            <a:off x="514788" y="1506559"/>
            <a:ext cx="7941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Diez años de observaciones climáticas de distintas zonas de Australia</a:t>
            </a:r>
            <a:endParaRPr lang="es-AR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27CD2C6F-3BE7-FCEA-153D-5C096AA3A1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788" y="2048409"/>
            <a:ext cx="10978486" cy="382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57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C8CF79E-852B-FAA5-13A4-A33A8ED6031E}"/>
              </a:ext>
            </a:extLst>
          </p:cNvPr>
          <p:cNvSpPr txBox="1">
            <a:spLocks/>
          </p:cNvSpPr>
          <p:nvPr/>
        </p:nvSpPr>
        <p:spPr>
          <a:xfrm>
            <a:off x="11050596" y="623069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>
                <a:solidFill>
                  <a:schemeClr val="bg1"/>
                </a:solidFill>
              </a:rPr>
              <a:pPr/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6EEC756-A48A-0494-3CEB-D894DAF5B79C}"/>
              </a:ext>
            </a:extLst>
          </p:cNvPr>
          <p:cNvSpPr txBox="1"/>
          <p:nvPr/>
        </p:nvSpPr>
        <p:spPr>
          <a:xfrm>
            <a:off x="4176118" y="270983"/>
            <a:ext cx="36295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200" b="1" dirty="0">
                <a:solidFill>
                  <a:srgbClr val="5E5D5F"/>
                </a:solidFill>
              </a:rPr>
              <a:t>Tipos de datos y faltantes</a:t>
            </a:r>
            <a:endParaRPr lang="es-AR" sz="2200" b="1" dirty="0">
              <a:solidFill>
                <a:srgbClr val="5E5D5F"/>
              </a:solidFill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3BAF215-4F68-A976-8E49-B7DB47ED2F21}"/>
              </a:ext>
            </a:extLst>
          </p:cNvPr>
          <p:cNvCxnSpPr>
            <a:cxnSpLocks/>
          </p:cNvCxnSpPr>
          <p:nvPr/>
        </p:nvCxnSpPr>
        <p:spPr>
          <a:xfrm>
            <a:off x="525509" y="842787"/>
            <a:ext cx="10930597" cy="0"/>
          </a:xfrm>
          <a:prstGeom prst="line">
            <a:avLst/>
          </a:prstGeom>
          <a:ln w="41275">
            <a:solidFill>
              <a:srgbClr val="5E5D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 descr="Logotipo&#10;&#10;Descripción generada automáticamente con confianza baja">
            <a:extLst>
              <a:ext uri="{FF2B5EF4-FFF2-40B4-BE49-F238E27FC236}">
                <a16:creationId xmlns:a16="http://schemas.microsoft.com/office/drawing/2014/main" id="{4A109A9C-64CD-A07F-E708-334A8D999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  <a14:imgEffect>
                      <a14:colorTemperature colorTemp="64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94578" y="5877824"/>
            <a:ext cx="2275978" cy="110585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82FFF7B-228D-2C79-3D92-E1B4F60C1394}"/>
              </a:ext>
            </a:extLst>
          </p:cNvPr>
          <p:cNvSpPr txBox="1"/>
          <p:nvPr/>
        </p:nvSpPr>
        <p:spPr>
          <a:xfrm>
            <a:off x="4323137" y="6230698"/>
            <a:ext cx="4154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Especialización en Inteligencia Artificial</a:t>
            </a:r>
            <a:endParaRPr lang="es-AR" sz="20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81FBA82-6936-9398-578F-069EA90FF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460" y="1651392"/>
            <a:ext cx="11211080" cy="249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28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9EEC28C-16A5-5A01-FDE5-C80DFE0D0619}"/>
              </a:ext>
            </a:extLst>
          </p:cNvPr>
          <p:cNvSpPr txBox="1">
            <a:spLocks/>
          </p:cNvSpPr>
          <p:nvPr/>
        </p:nvSpPr>
        <p:spPr>
          <a:xfrm>
            <a:off x="11050596" y="623069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>
                <a:solidFill>
                  <a:schemeClr val="bg1"/>
                </a:solidFill>
              </a:rPr>
              <a:pPr/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529D44A-6107-9799-7E15-AB0A04CA2B9D}"/>
              </a:ext>
            </a:extLst>
          </p:cNvPr>
          <p:cNvSpPr txBox="1"/>
          <p:nvPr/>
        </p:nvSpPr>
        <p:spPr>
          <a:xfrm>
            <a:off x="3709645" y="270983"/>
            <a:ext cx="45624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200" b="1" dirty="0">
                <a:solidFill>
                  <a:srgbClr val="5E5D5F"/>
                </a:solidFill>
              </a:rPr>
              <a:t>Distribución de datos numéricos</a:t>
            </a:r>
            <a:endParaRPr lang="es-AR" sz="2200" b="1" dirty="0">
              <a:solidFill>
                <a:srgbClr val="5E5D5F"/>
              </a:solidFill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A4B96137-F3CE-5B8E-F655-476D4C051C31}"/>
              </a:ext>
            </a:extLst>
          </p:cNvPr>
          <p:cNvCxnSpPr>
            <a:cxnSpLocks/>
          </p:cNvCxnSpPr>
          <p:nvPr/>
        </p:nvCxnSpPr>
        <p:spPr>
          <a:xfrm>
            <a:off x="525509" y="842787"/>
            <a:ext cx="10930597" cy="0"/>
          </a:xfrm>
          <a:prstGeom prst="line">
            <a:avLst/>
          </a:prstGeom>
          <a:ln w="41275">
            <a:solidFill>
              <a:srgbClr val="5E5D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 descr="Logotipo&#10;&#10;Descripción generada automáticamente con confianza baja">
            <a:extLst>
              <a:ext uri="{FF2B5EF4-FFF2-40B4-BE49-F238E27FC236}">
                <a16:creationId xmlns:a16="http://schemas.microsoft.com/office/drawing/2014/main" id="{1EAB7CB9-B9D5-A8DF-DC93-6AB1FB42B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  <a14:imgEffect>
                      <a14:colorTemperature colorTemp="64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94578" y="5877824"/>
            <a:ext cx="2275978" cy="110585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42536E2-7E84-D907-FD63-DCACE5C6D722}"/>
              </a:ext>
            </a:extLst>
          </p:cNvPr>
          <p:cNvSpPr txBox="1"/>
          <p:nvPr/>
        </p:nvSpPr>
        <p:spPr>
          <a:xfrm>
            <a:off x="4323137" y="6230698"/>
            <a:ext cx="4154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Especialización en Inteligencia Artificial</a:t>
            </a:r>
            <a:endParaRPr lang="es-AR" sz="20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C8435BE-1028-C6ED-384F-1FE4B0839D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450" b="681"/>
          <a:stretch/>
        </p:blipFill>
        <p:spPr>
          <a:xfrm>
            <a:off x="180975" y="880713"/>
            <a:ext cx="11628000" cy="51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623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4467119-2285-C96E-13B7-A28C15EC0791}"/>
              </a:ext>
            </a:extLst>
          </p:cNvPr>
          <p:cNvSpPr txBox="1">
            <a:spLocks/>
          </p:cNvSpPr>
          <p:nvPr/>
        </p:nvSpPr>
        <p:spPr>
          <a:xfrm>
            <a:off x="11050596" y="623069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>
                <a:solidFill>
                  <a:schemeClr val="bg1"/>
                </a:solidFill>
              </a:rPr>
              <a:pPr/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12713F7-4C01-8D61-E20A-F695B859ABDF}"/>
              </a:ext>
            </a:extLst>
          </p:cNvPr>
          <p:cNvSpPr txBox="1"/>
          <p:nvPr/>
        </p:nvSpPr>
        <p:spPr>
          <a:xfrm>
            <a:off x="3267237" y="270983"/>
            <a:ext cx="54473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200" b="1" dirty="0">
                <a:solidFill>
                  <a:srgbClr val="5E5D5F"/>
                </a:solidFill>
              </a:rPr>
              <a:t>Codificación de variables categóricas</a:t>
            </a:r>
            <a:endParaRPr lang="es-AR" sz="2200" b="1" dirty="0">
              <a:solidFill>
                <a:srgbClr val="5E5D5F"/>
              </a:solidFill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CF09DA0D-19D7-5A65-0F33-707D71C61F89}"/>
              </a:ext>
            </a:extLst>
          </p:cNvPr>
          <p:cNvCxnSpPr>
            <a:cxnSpLocks/>
          </p:cNvCxnSpPr>
          <p:nvPr/>
        </p:nvCxnSpPr>
        <p:spPr>
          <a:xfrm>
            <a:off x="525509" y="842787"/>
            <a:ext cx="10930597" cy="0"/>
          </a:xfrm>
          <a:prstGeom prst="line">
            <a:avLst/>
          </a:prstGeom>
          <a:ln w="41275">
            <a:solidFill>
              <a:srgbClr val="5E5D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 descr="Logotipo&#10;&#10;Descripción generada automáticamente con confianza baja">
            <a:extLst>
              <a:ext uri="{FF2B5EF4-FFF2-40B4-BE49-F238E27FC236}">
                <a16:creationId xmlns:a16="http://schemas.microsoft.com/office/drawing/2014/main" id="{7E58A44A-959A-3417-499C-E2CA23551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  <a14:imgEffect>
                      <a14:colorTemperature colorTemp="64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94578" y="5877824"/>
            <a:ext cx="2275978" cy="110585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A7896E1-2D1D-4A2C-8387-6E0C9ACBF9B1}"/>
              </a:ext>
            </a:extLst>
          </p:cNvPr>
          <p:cNvSpPr txBox="1"/>
          <p:nvPr/>
        </p:nvSpPr>
        <p:spPr>
          <a:xfrm>
            <a:off x="4323137" y="6230698"/>
            <a:ext cx="4154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Especialización en Inteligencia Artificial</a:t>
            </a:r>
            <a:endParaRPr lang="es-AR" sz="20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026" name="Picture 2" descr="Australia | History, Cities, Population, Capital, Map, &amp; Facts | Britannica">
            <a:extLst>
              <a:ext uri="{FF2B5EF4-FFF2-40B4-BE49-F238E27FC236}">
                <a16:creationId xmlns:a16="http://schemas.microsoft.com/office/drawing/2014/main" id="{AFCCD484-A537-14C1-A151-CCDA81FCC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524" y="1487605"/>
            <a:ext cx="4705425" cy="2650723"/>
          </a:xfrm>
          <a:prstGeom prst="rect">
            <a:avLst/>
          </a:prstGeom>
          <a:noFill/>
          <a:ln>
            <a:solidFill>
              <a:schemeClr val="accent1">
                <a:alpha val="92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584142A1-67AF-F409-35CE-4E208A4E1AD3}"/>
              </a:ext>
            </a:extLst>
          </p:cNvPr>
          <p:cNvCxnSpPr>
            <a:cxnSpLocks/>
          </p:cNvCxnSpPr>
          <p:nvPr/>
        </p:nvCxnSpPr>
        <p:spPr>
          <a:xfrm>
            <a:off x="2871698" y="3220242"/>
            <a:ext cx="785902" cy="0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4F7DC70B-1452-82BC-FFC8-4FD1CF20AA29}"/>
              </a:ext>
            </a:extLst>
          </p:cNvPr>
          <p:cNvCxnSpPr>
            <a:cxnSpLocks/>
          </p:cNvCxnSpPr>
          <p:nvPr/>
        </p:nvCxnSpPr>
        <p:spPr>
          <a:xfrm>
            <a:off x="2883772" y="3179610"/>
            <a:ext cx="0" cy="351381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8968DE2-1217-CE8E-5961-615F25EAF8CB}"/>
              </a:ext>
            </a:extLst>
          </p:cNvPr>
          <p:cNvSpPr txBox="1"/>
          <p:nvPr/>
        </p:nvSpPr>
        <p:spPr>
          <a:xfrm>
            <a:off x="781452" y="4412704"/>
            <a:ext cx="4966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200" b="1">
                <a:solidFill>
                  <a:srgbClr val="5E5D5F"/>
                </a:solidFill>
              </a:defRPr>
            </a:lvl1pPr>
          </a:lstStyle>
          <a:p>
            <a:r>
              <a:rPr lang="es-ES" sz="1800" dirty="0"/>
              <a:t>LOCALIZACIÓN:  LONGITUD + LATITUD</a:t>
            </a:r>
            <a:endParaRPr lang="es-AR" sz="1800" dirty="0"/>
          </a:p>
        </p:txBody>
      </p:sp>
      <p:pic>
        <p:nvPicPr>
          <p:cNvPr id="1028" name="Picture 4" descr="La Rosa de los Vientos | Sicily Sailing Experience">
            <a:extLst>
              <a:ext uri="{FF2B5EF4-FFF2-40B4-BE49-F238E27FC236}">
                <a16:creationId xmlns:a16="http://schemas.microsoft.com/office/drawing/2014/main" id="{196CBA39-90CA-26DE-6C9F-B23401E5D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50" y="1472278"/>
            <a:ext cx="2798624" cy="279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ECECAC10-3861-443D-2BCA-FBC135914C65}"/>
              </a:ext>
            </a:extLst>
          </p:cNvPr>
          <p:cNvSpPr txBox="1"/>
          <p:nvPr/>
        </p:nvSpPr>
        <p:spPr>
          <a:xfrm>
            <a:off x="5990807" y="4226979"/>
            <a:ext cx="57970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200" b="1">
                <a:solidFill>
                  <a:srgbClr val="5E5D5F"/>
                </a:solidFill>
              </a:defRPr>
            </a:lvl1pPr>
          </a:lstStyle>
          <a:p>
            <a:r>
              <a:rPr lang="es-ES" sz="1800" dirty="0"/>
              <a:t>DIRECCIÓN DEL VIENTO:  COOR, CIRCULARES REPRESENTADAS POR DOS VARIABLES: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/>
              <a:t>Cos(2*pi*coord./16)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/>
              <a:t>Sin(2*pi*coord./16)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800" dirty="0"/>
          </a:p>
          <a:p>
            <a:endParaRPr lang="es-AR" sz="1800" dirty="0"/>
          </a:p>
        </p:txBody>
      </p:sp>
    </p:spTree>
    <p:extLst>
      <p:ext uri="{BB962C8B-B14F-4D97-AF65-F5344CB8AC3E}">
        <p14:creationId xmlns:p14="http://schemas.microsoft.com/office/powerpoint/2010/main" val="3768481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F57800A-6242-4FDF-0478-72F48D2403A5}"/>
              </a:ext>
            </a:extLst>
          </p:cNvPr>
          <p:cNvSpPr txBox="1">
            <a:spLocks/>
          </p:cNvSpPr>
          <p:nvPr/>
        </p:nvSpPr>
        <p:spPr>
          <a:xfrm>
            <a:off x="11050596" y="623069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>
                <a:solidFill>
                  <a:schemeClr val="bg1"/>
                </a:solidFill>
              </a:rPr>
              <a:pPr/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D6B82A8-68D2-D01C-EAFC-1B911DA9FEE3}"/>
              </a:ext>
            </a:extLst>
          </p:cNvPr>
          <p:cNvSpPr txBox="1"/>
          <p:nvPr/>
        </p:nvSpPr>
        <p:spPr>
          <a:xfrm>
            <a:off x="2441680" y="270983"/>
            <a:ext cx="70984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200" b="1" dirty="0">
                <a:solidFill>
                  <a:srgbClr val="5E5D5F"/>
                </a:solidFill>
              </a:rPr>
              <a:t>Selección de </a:t>
            </a:r>
            <a:r>
              <a:rPr lang="es-ES" sz="2200" b="1" dirty="0" err="1">
                <a:solidFill>
                  <a:srgbClr val="5E5D5F"/>
                </a:solidFill>
              </a:rPr>
              <a:t>Features</a:t>
            </a:r>
            <a:r>
              <a:rPr lang="es-ES" sz="2200" b="1" dirty="0">
                <a:solidFill>
                  <a:srgbClr val="5E5D5F"/>
                </a:solidFill>
              </a:rPr>
              <a:t>: Correlación entre variables</a:t>
            </a:r>
            <a:endParaRPr lang="es-AR" sz="2200" b="1" dirty="0">
              <a:solidFill>
                <a:srgbClr val="5E5D5F"/>
              </a:solidFill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592EAE55-636C-1D1A-AE96-7B6FDA75A90C}"/>
              </a:ext>
            </a:extLst>
          </p:cNvPr>
          <p:cNvCxnSpPr>
            <a:cxnSpLocks/>
          </p:cNvCxnSpPr>
          <p:nvPr/>
        </p:nvCxnSpPr>
        <p:spPr>
          <a:xfrm>
            <a:off x="525509" y="842787"/>
            <a:ext cx="10930597" cy="0"/>
          </a:xfrm>
          <a:prstGeom prst="line">
            <a:avLst/>
          </a:prstGeom>
          <a:ln w="41275">
            <a:solidFill>
              <a:srgbClr val="5E5D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 descr="Logotipo&#10;&#10;Descripción generada automáticamente con confianza baja">
            <a:extLst>
              <a:ext uri="{FF2B5EF4-FFF2-40B4-BE49-F238E27FC236}">
                <a16:creationId xmlns:a16="http://schemas.microsoft.com/office/drawing/2014/main" id="{3D6CFA46-9528-B9DB-3B33-255413BA4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  <a14:imgEffect>
                      <a14:colorTemperature colorTemp="64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94578" y="5877824"/>
            <a:ext cx="2275978" cy="110585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2FAF876-B5A7-5C5E-4E4A-22DDB6660AA7}"/>
              </a:ext>
            </a:extLst>
          </p:cNvPr>
          <p:cNvSpPr txBox="1"/>
          <p:nvPr/>
        </p:nvSpPr>
        <p:spPr>
          <a:xfrm>
            <a:off x="4323137" y="6230698"/>
            <a:ext cx="4154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Especialización en Inteligencia Artificial</a:t>
            </a:r>
            <a:endParaRPr lang="es-AR" sz="20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2AE3F8F-633A-F755-904E-E16D41C25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940" y="953399"/>
            <a:ext cx="5543550" cy="492442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0E39338-3FCF-BB05-E14A-C5B40A40E4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0807" y="1029599"/>
            <a:ext cx="505777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732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108F757-0A6D-8608-F069-0C681A36B725}"/>
              </a:ext>
            </a:extLst>
          </p:cNvPr>
          <p:cNvSpPr txBox="1">
            <a:spLocks/>
          </p:cNvSpPr>
          <p:nvPr/>
        </p:nvSpPr>
        <p:spPr>
          <a:xfrm>
            <a:off x="11050596" y="623069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>
                <a:solidFill>
                  <a:schemeClr val="bg1"/>
                </a:solidFill>
              </a:rPr>
              <a:pPr/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F8B49F8-FEA8-D327-B41F-E73956FA0705}"/>
              </a:ext>
            </a:extLst>
          </p:cNvPr>
          <p:cNvSpPr txBox="1"/>
          <p:nvPr/>
        </p:nvSpPr>
        <p:spPr>
          <a:xfrm>
            <a:off x="1455038" y="270983"/>
            <a:ext cx="90717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200" b="1" dirty="0">
                <a:solidFill>
                  <a:srgbClr val="5E5D5F"/>
                </a:solidFill>
              </a:rPr>
              <a:t>Selección de </a:t>
            </a:r>
            <a:r>
              <a:rPr lang="es-ES" sz="2200" b="1" dirty="0" err="1">
                <a:solidFill>
                  <a:srgbClr val="5E5D5F"/>
                </a:solidFill>
              </a:rPr>
              <a:t>features</a:t>
            </a:r>
            <a:r>
              <a:rPr lang="es-ES" sz="2200" b="1" dirty="0">
                <a:solidFill>
                  <a:srgbClr val="5E5D5F"/>
                </a:solidFill>
              </a:rPr>
              <a:t>: Información mutua con variable de salida</a:t>
            </a:r>
            <a:endParaRPr lang="es-AR" sz="2200" b="1" dirty="0">
              <a:solidFill>
                <a:srgbClr val="5E5D5F"/>
              </a:solidFill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036851B4-D129-0E93-8AF7-B877ED376F35}"/>
              </a:ext>
            </a:extLst>
          </p:cNvPr>
          <p:cNvCxnSpPr>
            <a:cxnSpLocks/>
          </p:cNvCxnSpPr>
          <p:nvPr/>
        </p:nvCxnSpPr>
        <p:spPr>
          <a:xfrm>
            <a:off x="525509" y="842787"/>
            <a:ext cx="10930597" cy="0"/>
          </a:xfrm>
          <a:prstGeom prst="line">
            <a:avLst/>
          </a:prstGeom>
          <a:ln w="41275">
            <a:solidFill>
              <a:srgbClr val="5E5D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 descr="Logotipo&#10;&#10;Descripción generada automáticamente con confianza baja">
            <a:extLst>
              <a:ext uri="{FF2B5EF4-FFF2-40B4-BE49-F238E27FC236}">
                <a16:creationId xmlns:a16="http://schemas.microsoft.com/office/drawing/2014/main" id="{FAF5F99B-9BCC-BD67-F014-EFCE69744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  <a14:imgEffect>
                      <a14:colorTemperature colorTemp="64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94578" y="5877824"/>
            <a:ext cx="2275978" cy="110585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87B9C4F-E5E1-250F-6FEC-2967174CBE71}"/>
              </a:ext>
            </a:extLst>
          </p:cNvPr>
          <p:cNvSpPr txBox="1"/>
          <p:nvPr/>
        </p:nvSpPr>
        <p:spPr>
          <a:xfrm>
            <a:off x="4323137" y="6230698"/>
            <a:ext cx="4154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Especialización en Inteligencia Artificial</a:t>
            </a:r>
            <a:endParaRPr lang="es-AR" sz="20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D772257-01D5-C9F3-B1B0-C8FA52AC6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9198" y="1112384"/>
            <a:ext cx="7943769" cy="335043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D8CE33F5-1533-C928-C2FC-C8331A13ECCB}"/>
              </a:ext>
            </a:extLst>
          </p:cNvPr>
          <p:cNvSpPr txBox="1"/>
          <p:nvPr/>
        </p:nvSpPr>
        <p:spPr>
          <a:xfrm>
            <a:off x="1999198" y="4634213"/>
            <a:ext cx="412164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2200" b="1">
                <a:solidFill>
                  <a:srgbClr val="5E5D5F"/>
                </a:solidFill>
              </a:defRPr>
            </a:lvl1pPr>
          </a:lstStyle>
          <a:p>
            <a:r>
              <a:rPr lang="es-AR" dirty="0"/>
              <a:t>fechas faltantes en los años: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AR" dirty="0"/>
              <a:t>2012 - 31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AR" dirty="0"/>
              <a:t>2011- 30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AR" dirty="0"/>
              <a:t>2013 - 28</a:t>
            </a:r>
          </a:p>
        </p:txBody>
      </p:sp>
    </p:spTree>
    <p:extLst>
      <p:ext uri="{BB962C8B-B14F-4D97-AF65-F5344CB8AC3E}">
        <p14:creationId xmlns:p14="http://schemas.microsoft.com/office/powerpoint/2010/main" val="2623096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63D1810-26D1-B9B4-B4DC-571DB1D69A98}"/>
              </a:ext>
            </a:extLst>
          </p:cNvPr>
          <p:cNvSpPr txBox="1">
            <a:spLocks/>
          </p:cNvSpPr>
          <p:nvPr/>
        </p:nvSpPr>
        <p:spPr>
          <a:xfrm>
            <a:off x="11050596" y="623069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>
                <a:solidFill>
                  <a:schemeClr val="bg1"/>
                </a:solidFill>
              </a:rPr>
              <a:pPr/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0C73E10-5DB1-BEBA-1A9F-EF55B33F4F8D}"/>
              </a:ext>
            </a:extLst>
          </p:cNvPr>
          <p:cNvSpPr txBox="1"/>
          <p:nvPr/>
        </p:nvSpPr>
        <p:spPr>
          <a:xfrm>
            <a:off x="3850726" y="270983"/>
            <a:ext cx="55746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b="1" dirty="0">
                <a:solidFill>
                  <a:srgbClr val="5E5D5F"/>
                </a:solidFill>
              </a:rPr>
              <a:t>Imputación de datos faltantes</a:t>
            </a:r>
            <a:endParaRPr lang="es-AR" sz="2200" b="1" dirty="0">
              <a:solidFill>
                <a:srgbClr val="5E5D5F"/>
              </a:solidFill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B63FE41B-8546-1906-B83F-EFD62C9779B9}"/>
              </a:ext>
            </a:extLst>
          </p:cNvPr>
          <p:cNvCxnSpPr>
            <a:cxnSpLocks/>
          </p:cNvCxnSpPr>
          <p:nvPr/>
        </p:nvCxnSpPr>
        <p:spPr>
          <a:xfrm>
            <a:off x="525509" y="842787"/>
            <a:ext cx="10930597" cy="0"/>
          </a:xfrm>
          <a:prstGeom prst="line">
            <a:avLst/>
          </a:prstGeom>
          <a:ln w="41275">
            <a:solidFill>
              <a:srgbClr val="5E5D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 descr="Logotipo&#10;&#10;Descripción generada automáticamente con confianza baja">
            <a:extLst>
              <a:ext uri="{FF2B5EF4-FFF2-40B4-BE49-F238E27FC236}">
                <a16:creationId xmlns:a16="http://schemas.microsoft.com/office/drawing/2014/main" id="{EA9EA554-A640-EF81-BFBD-6578845BC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  <a14:imgEffect>
                      <a14:colorTemperature colorTemp="64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94578" y="5877824"/>
            <a:ext cx="2275978" cy="110585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6ACE699-36BE-9CEA-D013-2C832B479A4D}"/>
              </a:ext>
            </a:extLst>
          </p:cNvPr>
          <p:cNvSpPr txBox="1"/>
          <p:nvPr/>
        </p:nvSpPr>
        <p:spPr>
          <a:xfrm>
            <a:off x="4323137" y="6230698"/>
            <a:ext cx="4154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Especialización en Inteligencia Artificial</a:t>
            </a:r>
            <a:endParaRPr lang="es-AR" sz="20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A0F74CF3-D400-1934-3AE8-6545B45AD0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509" y="1022232"/>
            <a:ext cx="8758237" cy="4813535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9B892D4E-CFF0-AFEE-B603-D373C58226F2}"/>
              </a:ext>
            </a:extLst>
          </p:cNvPr>
          <p:cNvSpPr txBox="1"/>
          <p:nvPr/>
        </p:nvSpPr>
        <p:spPr>
          <a:xfrm>
            <a:off x="9383129" y="1022232"/>
            <a:ext cx="22833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rgbClr val="5E5D5F"/>
                </a:solidFill>
              </a:rPr>
              <a:t>Método </a:t>
            </a:r>
          </a:p>
          <a:p>
            <a:pPr algn="ctr"/>
            <a:r>
              <a:rPr lang="es-ES" sz="2000" b="1" dirty="0">
                <a:solidFill>
                  <a:srgbClr val="5E5D5F"/>
                </a:solidFill>
              </a:rPr>
              <a:t>seleccionado: </a:t>
            </a:r>
          </a:p>
          <a:p>
            <a:pPr algn="ctr"/>
            <a:r>
              <a:rPr lang="es-ES" sz="2000" b="1" dirty="0">
                <a:solidFill>
                  <a:srgbClr val="5E5D5F"/>
                </a:solidFill>
              </a:rPr>
              <a:t>MICE</a:t>
            </a:r>
            <a:endParaRPr lang="es-AR" sz="2000" b="1" dirty="0">
              <a:solidFill>
                <a:srgbClr val="5E5D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336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CD63373-F349-7E69-3CDF-079849E75480}"/>
              </a:ext>
            </a:extLst>
          </p:cNvPr>
          <p:cNvSpPr txBox="1">
            <a:spLocks/>
          </p:cNvSpPr>
          <p:nvPr/>
        </p:nvSpPr>
        <p:spPr>
          <a:xfrm>
            <a:off x="11050596" y="623069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>
                <a:solidFill>
                  <a:schemeClr val="bg1"/>
                </a:solidFill>
              </a:rPr>
              <a:pPr/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FBBF7A9-F8F0-6D9A-FB6A-318AED148994}"/>
              </a:ext>
            </a:extLst>
          </p:cNvPr>
          <p:cNvSpPr txBox="1"/>
          <p:nvPr/>
        </p:nvSpPr>
        <p:spPr>
          <a:xfrm>
            <a:off x="4023876" y="270983"/>
            <a:ext cx="39340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200" b="1" dirty="0">
                <a:solidFill>
                  <a:srgbClr val="5E5D5F"/>
                </a:solidFill>
              </a:rPr>
              <a:t>Normalización de variables</a:t>
            </a:r>
            <a:endParaRPr lang="es-AR" sz="2200" b="1" dirty="0">
              <a:solidFill>
                <a:srgbClr val="5E5D5F"/>
              </a:solidFill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34373D63-F5F6-A34B-0FB6-54B052EE1E5F}"/>
              </a:ext>
            </a:extLst>
          </p:cNvPr>
          <p:cNvCxnSpPr>
            <a:cxnSpLocks/>
          </p:cNvCxnSpPr>
          <p:nvPr/>
        </p:nvCxnSpPr>
        <p:spPr>
          <a:xfrm>
            <a:off x="525509" y="842787"/>
            <a:ext cx="10930597" cy="0"/>
          </a:xfrm>
          <a:prstGeom prst="line">
            <a:avLst/>
          </a:prstGeom>
          <a:ln w="41275">
            <a:solidFill>
              <a:srgbClr val="5E5D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 descr="Logotipo&#10;&#10;Descripción generada automáticamente con confianza baja">
            <a:extLst>
              <a:ext uri="{FF2B5EF4-FFF2-40B4-BE49-F238E27FC236}">
                <a16:creationId xmlns:a16="http://schemas.microsoft.com/office/drawing/2014/main" id="{7EA7EEA7-44C9-80ED-8694-03ED48242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  <a14:imgEffect>
                      <a14:colorTemperature colorTemp="64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94578" y="5877824"/>
            <a:ext cx="2275978" cy="110585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342D926-294E-2304-086F-B464556AF585}"/>
              </a:ext>
            </a:extLst>
          </p:cNvPr>
          <p:cNvSpPr txBox="1"/>
          <p:nvPr/>
        </p:nvSpPr>
        <p:spPr>
          <a:xfrm>
            <a:off x="4323137" y="6230698"/>
            <a:ext cx="4154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Especialización en Inteligencia Artificial</a:t>
            </a:r>
            <a:endParaRPr lang="es-AR" sz="20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874132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325</TotalTime>
  <Words>237</Words>
  <Application>Microsoft Office PowerPoint</Application>
  <PresentationFormat>Panorámica</PresentationFormat>
  <Paragraphs>58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Arial Narrow</vt:lpstr>
      <vt:lpstr>Calibri</vt:lpstr>
      <vt:lpstr>Century Gothic</vt:lpstr>
      <vt:lpstr>Courier New</vt:lpstr>
      <vt:lpstr>Galería</vt:lpstr>
      <vt:lpstr>Análisis de dataset de información meteorológica     de Australia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PROCESAMIENTO DE CONTRATOS SOCIETARIOS</dc:title>
  <dc:creator>Ezequiel Guinsburg</dc:creator>
  <cp:lastModifiedBy>IGLESIAS MARIA CELESTE</cp:lastModifiedBy>
  <cp:revision>31</cp:revision>
  <dcterms:created xsi:type="dcterms:W3CDTF">2021-11-30T17:26:21Z</dcterms:created>
  <dcterms:modified xsi:type="dcterms:W3CDTF">2022-04-20T21:50:03Z</dcterms:modified>
</cp:coreProperties>
</file>