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94FAF-FB3B-4C8F-8D56-AD75C4CE588F}" type="datetimeFigureOut">
              <a:rPr lang="hu-HU"/>
              <a:t>2018. 03. 05.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32A4-211D-4CC0-8D75-803DB11024AD}" type="slidenum">
              <a:rPr lang="hu-HU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9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08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38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8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091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26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863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25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88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94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632A4-211D-4CC0-8D75-803DB11024AD}" type="slidenum">
              <a:rPr lang="hu-HU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83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29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44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27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67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5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33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6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4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5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186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9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4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2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8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51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4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6/authent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4/middle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6/valid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4/eloquent-relationship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6/eloquent-relationshi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Építsünk blogot!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Authentication</a:t>
            </a:r>
            <a:r>
              <a:rPr lang="hu-HU" sz="2400" dirty="0"/>
              <a:t>, </a:t>
            </a:r>
            <a:r>
              <a:rPr lang="hu-HU" sz="2400" dirty="0" err="1"/>
              <a:t>Validation</a:t>
            </a:r>
            <a:r>
              <a:rPr lang="hu-HU" sz="2400" dirty="0"/>
              <a:t>, </a:t>
            </a:r>
            <a:r>
              <a:rPr lang="hu-HU" sz="2400" dirty="0" err="1"/>
              <a:t>Eloquent</a:t>
            </a:r>
            <a:r>
              <a:rPr lang="hu-HU" sz="2400" dirty="0"/>
              <a:t>: </a:t>
            </a:r>
            <a:r>
              <a:rPr lang="hu-HU" sz="2400" dirty="0" err="1"/>
              <a:t>Relationships</a:t>
            </a:r>
            <a:endParaRPr lang="hu-HU" sz="2400" dirty="0" err="1">
              <a:solidFill>
                <a:srgbClr val="525252"/>
              </a:solidFill>
              <a:latin typeface="Trebuchet MS"/>
            </a:endParaRPr>
          </a:p>
          <a:p>
            <a:r>
              <a:rPr lang="hu-HU" dirty="0" err="1">
                <a:solidFill>
                  <a:srgbClr val="7F7F7F"/>
                </a:solidFill>
                <a:latin typeface="Trebuchet MS"/>
              </a:rPr>
              <a:t>Pánácz</a:t>
            </a:r>
            <a:r>
              <a:rPr lang="hu-HU" dirty="0">
                <a:solidFill>
                  <a:srgbClr val="7F7F7F"/>
                </a:solidFill>
                <a:latin typeface="Trebuchet MS"/>
              </a:rPr>
              <a:t> Csaba @ </a:t>
            </a:r>
            <a:r>
              <a:rPr lang="hu-HU" dirty="0" err="1">
                <a:solidFill>
                  <a:srgbClr val="7F7F7F"/>
                </a:solidFill>
                <a:latin typeface="Trebuchet MS"/>
              </a:rPr>
              <a:t>Feki</a:t>
            </a:r>
            <a:r>
              <a:rPr lang="hu-HU" dirty="0">
                <a:solidFill>
                  <a:srgbClr val="7F7F7F"/>
                </a:solidFill>
                <a:latin typeface="Trebuchet MS"/>
              </a:rPr>
              <a:t> </a:t>
            </a:r>
            <a:r>
              <a:rPr lang="hu-HU" dirty="0" err="1">
                <a:solidFill>
                  <a:srgbClr val="7F7F7F"/>
                </a:solidFill>
                <a:latin typeface="Trebuchet MS"/>
              </a:rPr>
              <a:t>Webstudio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5573" y="2266950"/>
            <a:ext cx="8596313" cy="2985719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solidFill>
                  <a:srgbClr val="5FCBEF"/>
                </a:solidFill>
              </a:rPr>
              <a:t>Programozzunk... </a:t>
            </a:r>
            <a:endParaRPr lang="hu-HU" sz="4000" dirty="0">
              <a:solidFill>
                <a:srgbClr val="5FCBE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999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Hol tartunk?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Elméleti alapok, </a:t>
            </a:r>
            <a:r>
              <a:rPr lang="hu-HU" dirty="0" err="1"/>
              <a:t>Laravel</a:t>
            </a:r>
            <a:r>
              <a:rPr lang="hu-HU" dirty="0"/>
              <a:t> ismerkedés, blog alapjai</a:t>
            </a:r>
          </a:p>
          <a:p>
            <a:r>
              <a:rPr lang="hu-HU" dirty="0"/>
              <a:t>Meglévő oldalunk szépítése (CSS, RWD, ...)</a:t>
            </a:r>
          </a:p>
          <a:p>
            <a:r>
              <a:rPr lang="hu-HU" dirty="0"/>
              <a:t>Mai feladatok: </a:t>
            </a:r>
          </a:p>
          <a:p>
            <a:pPr lvl="1"/>
            <a:r>
              <a:rPr lang="hu-HU" dirty="0" err="1"/>
              <a:t>Authentication</a:t>
            </a:r>
            <a:endParaRPr lang="hu-HU" dirty="0" err="1">
              <a:solidFill>
                <a:srgbClr val="404040"/>
              </a:solidFill>
            </a:endParaRPr>
          </a:p>
          <a:p>
            <a:pPr lvl="2"/>
            <a:r>
              <a:rPr lang="hu-HU" dirty="0"/>
              <a:t>Regisztráció</a:t>
            </a:r>
          </a:p>
          <a:p>
            <a:pPr lvl="2"/>
            <a:r>
              <a:rPr lang="hu-HU" dirty="0"/>
              <a:t>Bejelentkezés</a:t>
            </a:r>
          </a:p>
          <a:p>
            <a:pPr lvl="2"/>
            <a:r>
              <a:rPr lang="hu-HU" dirty="0"/>
              <a:t>Jogosultság</a:t>
            </a:r>
          </a:p>
          <a:p>
            <a:pPr lvl="1"/>
            <a:r>
              <a:rPr lang="hu-HU" dirty="0" err="1"/>
              <a:t>Validation</a:t>
            </a:r>
            <a:r>
              <a:rPr lang="hu-HU" dirty="0"/>
              <a:t> (Szerver oldali)</a:t>
            </a:r>
          </a:p>
          <a:p>
            <a:pPr lvl="1"/>
            <a:r>
              <a:rPr lang="hu-HU" dirty="0" err="1"/>
              <a:t>Eloquent</a:t>
            </a:r>
            <a:r>
              <a:rPr lang="hu-HU" dirty="0"/>
              <a:t>: </a:t>
            </a:r>
            <a:r>
              <a:rPr lang="hu-HU" dirty="0" err="1"/>
              <a:t>Relationships</a:t>
            </a:r>
          </a:p>
          <a:p>
            <a:pPr marL="914400" lvl="2" indent="0">
              <a:buNone/>
            </a:pPr>
            <a:r>
              <a:rPr lang="hu-HU" dirty="0" err="1"/>
              <a:t>One</a:t>
            </a:r>
            <a:r>
              <a:rPr lang="hu-HU" dirty="0"/>
              <a:t> 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,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, …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72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Authentication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hlinkClick r:id="rId3"/>
              </a:rPr>
              <a:t>https://laravel.com/docs/5.6/authentication</a:t>
            </a:r>
            <a:endParaRPr lang="hu-HU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Sok oldalnál szükség van felhasználói azonosításra / hitelesítésre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Trebuchet MS"/>
              </a:rPr>
              <a:t>Register</a:t>
            </a:r>
            <a:r>
              <a:rPr lang="hu-HU" dirty="0">
                <a:solidFill>
                  <a:srgbClr val="000000"/>
                </a:solidFill>
                <a:latin typeface="Trebuchet MS"/>
              </a:rPr>
              <a:t>, Login, </a:t>
            </a:r>
            <a:r>
              <a:rPr lang="hu-HU" dirty="0" err="1">
                <a:solidFill>
                  <a:srgbClr val="000000"/>
                </a:solidFill>
                <a:latin typeface="Trebuchet MS"/>
              </a:rPr>
              <a:t>ForgetPassword</a:t>
            </a:r>
            <a:r>
              <a:rPr lang="hu-HU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Trebuchet MS"/>
              </a:rPr>
              <a:t>ResetPassword</a:t>
            </a:r>
            <a:r>
              <a:rPr lang="hu-HU" dirty="0">
                <a:solidFill>
                  <a:srgbClr val="000000"/>
                </a:solidFill>
                <a:latin typeface="Trebuchet MS"/>
              </a:rPr>
              <a:t>)</a:t>
            </a:r>
          </a:p>
          <a:p>
            <a:r>
              <a:rPr lang="hu-HU" dirty="0" err="1">
                <a:solidFill>
                  <a:schemeClr val="tx1"/>
                </a:solidFill>
              </a:rPr>
              <a:t>Laravel</a:t>
            </a:r>
            <a:r>
              <a:rPr lang="hu-HU" dirty="0">
                <a:solidFill>
                  <a:schemeClr val="tx1"/>
                </a:solidFill>
              </a:rPr>
              <a:t>-ben ez előre elkészítve kapjuk: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Teljesen új </a:t>
            </a:r>
            <a:r>
              <a:rPr lang="hu-HU" dirty="0" err="1">
                <a:solidFill>
                  <a:schemeClr val="tx1"/>
                </a:solidFill>
              </a:rPr>
              <a:t>Laravel</a:t>
            </a:r>
            <a:r>
              <a:rPr lang="hu-HU" dirty="0">
                <a:solidFill>
                  <a:schemeClr val="tx1"/>
                </a:solidFill>
              </a:rPr>
              <a:t> projekt esetén ennyi a dolgunk:</a:t>
            </a:r>
          </a:p>
          <a:p>
            <a:pPr lvl="1"/>
            <a:r>
              <a:rPr lang="hu-HU" dirty="0">
                <a:solidFill>
                  <a:srgbClr val="F4645F"/>
                </a:solidFill>
              </a:rPr>
              <a:t>php </a:t>
            </a:r>
            <a:r>
              <a:rPr lang="hu-HU" dirty="0" err="1">
                <a:solidFill>
                  <a:srgbClr val="F4645F"/>
                </a:solidFill>
              </a:rPr>
              <a:t>artisan</a:t>
            </a:r>
            <a:r>
              <a:rPr lang="hu-HU" dirty="0">
                <a:solidFill>
                  <a:srgbClr val="F4645F"/>
                </a:solidFill>
              </a:rPr>
              <a:t> </a:t>
            </a:r>
            <a:r>
              <a:rPr lang="hu-HU" dirty="0" err="1">
                <a:solidFill>
                  <a:srgbClr val="F4645F"/>
                </a:solidFill>
              </a:rPr>
              <a:t>make:auth</a:t>
            </a:r>
          </a:p>
          <a:p>
            <a:pPr lvl="1"/>
            <a:r>
              <a:rPr lang="hu-HU" dirty="0">
                <a:solidFill>
                  <a:srgbClr val="F4645F"/>
                </a:solidFill>
              </a:rPr>
              <a:t>php </a:t>
            </a:r>
            <a:r>
              <a:rPr lang="hu-HU" dirty="0" err="1">
                <a:solidFill>
                  <a:srgbClr val="F4645F"/>
                </a:solidFill>
              </a:rPr>
              <a:t>artisan</a:t>
            </a:r>
            <a:r>
              <a:rPr lang="hu-HU" dirty="0">
                <a:solidFill>
                  <a:srgbClr val="F4645F"/>
                </a:solidFill>
              </a:rPr>
              <a:t> </a:t>
            </a:r>
            <a:r>
              <a:rPr lang="hu-HU" dirty="0" err="1">
                <a:solidFill>
                  <a:srgbClr val="F4645F"/>
                </a:solidFill>
              </a:rPr>
              <a:t>migrate</a:t>
            </a:r>
            <a:r>
              <a:rPr lang="hu-HU" dirty="0">
                <a:solidFill>
                  <a:srgbClr val="F4645F"/>
                </a:solidFill>
              </a:rPr>
              <a:t> </a:t>
            </a:r>
            <a:r>
              <a:rPr lang="hu-HU" sz="1400" dirty="0">
                <a:solidFill>
                  <a:srgbClr val="000000"/>
                </a:solidFill>
              </a:rPr>
              <a:t>(Ha még nem futtattuk, és nem töröltük a </a:t>
            </a:r>
            <a:r>
              <a:rPr lang="hu-HU" sz="1400" dirty="0" err="1">
                <a:solidFill>
                  <a:srgbClr val="000000"/>
                </a:solidFill>
              </a:rPr>
              <a:t>migration</a:t>
            </a:r>
            <a:r>
              <a:rPr lang="hu-HU" sz="1400" dirty="0">
                <a:solidFill>
                  <a:srgbClr val="000000"/>
                </a:solidFill>
              </a:rPr>
              <a:t> fájlokat</a:t>
            </a:r>
          </a:p>
          <a:p>
            <a:endParaRPr lang="hu-HU" sz="1600" dirty="0">
              <a:solidFill>
                <a:srgbClr val="000000"/>
              </a:solidFill>
            </a:endParaRPr>
          </a:p>
          <a:p>
            <a:endParaRPr lang="hu-H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</a:t>
            </a:r>
            <a:r>
              <a:rPr lang="hu-HU" dirty="0" err="1"/>
              <a:t>artisan</a:t>
            </a:r>
            <a:r>
              <a:rPr lang="hu-HU" dirty="0"/>
              <a:t> </a:t>
            </a:r>
            <a:r>
              <a:rPr lang="hu-HU" dirty="0" err="1"/>
              <a:t>make:auth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Controllers</a:t>
            </a:r>
          </a:p>
          <a:p>
            <a:pPr lvl="1"/>
            <a:r>
              <a:rPr lang="hu-HU" dirty="0" err="1"/>
              <a:t>App</a:t>
            </a:r>
            <a:r>
              <a:rPr lang="hu-HU" dirty="0"/>
              <a:t>\Http\</a:t>
            </a:r>
            <a:r>
              <a:rPr lang="hu-HU" dirty="0" err="1"/>
              <a:t>Controllers</a:t>
            </a:r>
            <a:r>
              <a:rPr lang="hu-HU" dirty="0"/>
              <a:t>\Auth</a:t>
            </a:r>
          </a:p>
          <a:p>
            <a:pPr lvl="1"/>
            <a:r>
              <a:rPr lang="hu-HU" dirty="0" err="1">
                <a:solidFill>
                  <a:srgbClr val="000000"/>
                </a:solidFill>
              </a:rPr>
              <a:t>RegisterController</a:t>
            </a:r>
          </a:p>
          <a:p>
            <a:pPr lvl="1"/>
            <a:r>
              <a:rPr lang="hu-HU" dirty="0" err="1">
                <a:solidFill>
                  <a:schemeClr val="tx1"/>
                </a:solidFill>
              </a:rPr>
              <a:t>LoginController</a:t>
            </a:r>
          </a:p>
          <a:p>
            <a:pPr lvl="1"/>
            <a:r>
              <a:rPr lang="hu-HU" dirty="0" err="1">
                <a:solidFill>
                  <a:srgbClr val="000000"/>
                </a:solidFill>
              </a:rPr>
              <a:t>ForgotPasswordController</a:t>
            </a:r>
          </a:p>
          <a:p>
            <a:pPr lvl="1"/>
            <a:r>
              <a:rPr lang="hu-HU" dirty="0" err="1">
                <a:solidFill>
                  <a:schemeClr val="tx1"/>
                </a:solidFill>
              </a:rPr>
              <a:t>ResetPasswordController</a:t>
            </a:r>
          </a:p>
          <a:p>
            <a:r>
              <a:rPr lang="hu-HU" dirty="0" err="1">
                <a:solidFill>
                  <a:schemeClr val="tx1"/>
                </a:solidFill>
              </a:rPr>
              <a:t>Routing</a:t>
            </a:r>
          </a:p>
          <a:p>
            <a:pPr lvl="1"/>
            <a:r>
              <a:rPr lang="hu-HU" dirty="0">
                <a:solidFill>
                  <a:srgbClr val="2E83C3"/>
                </a:solidFill>
                <a:latin typeface="Courier New"/>
                <a:cs typeface="Courier New"/>
              </a:rPr>
              <a:t>Auth::</a:t>
            </a:r>
            <a:r>
              <a:rPr lang="hu-HU" i="1" dirty="0" err="1">
                <a:solidFill>
                  <a:srgbClr val="2E83C3"/>
                </a:solidFill>
                <a:latin typeface="Courier New"/>
                <a:cs typeface="Courier New"/>
              </a:rPr>
              <a:t>routes</a:t>
            </a:r>
            <a:r>
              <a:rPr lang="hu-HU" dirty="0">
                <a:solidFill>
                  <a:srgbClr val="2E83C3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hu-HU" dirty="0" err="1">
                <a:solidFill>
                  <a:schemeClr val="tx1"/>
                </a:solidFill>
              </a:rPr>
              <a:t>Views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Szükséges </a:t>
            </a:r>
            <a:r>
              <a:rPr lang="hu-HU" dirty="0" err="1">
                <a:solidFill>
                  <a:schemeClr val="tx1"/>
                </a:solidFill>
              </a:rPr>
              <a:t>blade</a:t>
            </a:r>
            <a:r>
              <a:rPr lang="hu-HU" dirty="0">
                <a:solidFill>
                  <a:schemeClr val="tx1"/>
                </a:solidFill>
              </a:rPr>
              <a:t> fájlokat is legyártja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7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863" y="15240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FCBEF"/>
                </a:solidFill>
                <a:latin typeface="Trebuchet MS"/>
              </a:rPr>
              <a:t>Annak ellenőrzése, hogy a felhasználó bevan-e jelentkezve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863" y="1563176"/>
            <a:ext cx="8596312" cy="51741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u-HU" sz="1600" dirty="0"/>
              <a:t>PHP:</a:t>
            </a:r>
          </a:p>
          <a:p>
            <a:pPr marL="0" indent="0">
              <a:buNone/>
            </a:pPr>
            <a:r>
              <a:rPr lang="hu-HU" sz="1400" b="1" dirty="0" err="1">
                <a:solidFill>
                  <a:srgbClr val="2E83C3"/>
                </a:solidFill>
                <a:latin typeface="Consolas"/>
                <a:cs typeface="Consolas"/>
              </a:rPr>
              <a:t>if</a:t>
            </a:r>
            <a:r>
              <a:rPr lang="hu-HU" sz="1400" b="1" dirty="0">
                <a:solidFill>
                  <a:srgbClr val="2E83C3"/>
                </a:solidFill>
                <a:latin typeface="Consolas"/>
                <a:cs typeface="Consolas"/>
              </a:rPr>
              <a:t> (Auth::</a:t>
            </a:r>
            <a:r>
              <a:rPr lang="hu-HU" sz="1400" b="1" dirty="0" err="1">
                <a:solidFill>
                  <a:srgbClr val="2E83C3"/>
                </a:solidFill>
                <a:latin typeface="Consolas"/>
                <a:cs typeface="Consolas"/>
              </a:rPr>
              <a:t>check</a:t>
            </a:r>
            <a:r>
              <a:rPr lang="hu-HU" sz="1400" b="1" dirty="0">
                <a:solidFill>
                  <a:srgbClr val="2E83C3"/>
                </a:solidFill>
                <a:latin typeface="Consolas"/>
                <a:cs typeface="Consolas"/>
              </a:rPr>
              <a:t>()) {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
</a:t>
            </a:r>
            <a:r>
              <a:rPr lang="hu-HU" sz="1400" dirty="0">
                <a:solidFill>
                  <a:schemeClr val="tx1"/>
                </a:solidFill>
                <a:latin typeface="Consolas"/>
                <a:cs typeface="Consolas"/>
              </a:rPr>
              <a:t>   </a:t>
            </a:r>
            <a:r>
              <a:rPr lang="hu-HU" sz="1400" dirty="0">
                <a:solidFill>
                  <a:srgbClr val="808080"/>
                </a:solidFill>
                <a:latin typeface="Courier New"/>
                <a:cs typeface="Courier New"/>
              </a:rPr>
              <a:t>// Bevan jelentkezve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
</a:t>
            </a:r>
            <a:r>
              <a:rPr lang="hu-HU" sz="1400" b="1" dirty="0">
                <a:solidFill>
                  <a:srgbClr val="2E83C3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hu-HU" sz="1400" b="1" dirty="0">
              <a:solidFill>
                <a:srgbClr val="2E83C3"/>
              </a:solidFill>
              <a:latin typeface="Consolas"/>
              <a:cs typeface="Consolas"/>
            </a:endParaRPr>
          </a:p>
          <a:p>
            <a:r>
              <a:rPr lang="hu-HU" sz="1600" dirty="0" err="1"/>
              <a:t>Blade</a:t>
            </a:r>
            <a:r>
              <a:rPr lang="hu-HU" sz="1600" dirty="0"/>
              <a:t>:</a:t>
            </a:r>
            <a:endParaRPr lang="hu-HU" sz="1600" dirty="0">
              <a:solidFill>
                <a:srgbClr val="404040"/>
              </a:solidFill>
              <a:latin typeface="Trebuchet MS"/>
            </a:endParaRPr>
          </a:p>
          <a:p>
            <a:pPr marL="0" indent="0">
              <a:buNone/>
            </a:pP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@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if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 (Auth::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guest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())</a:t>
            </a:r>
            <a:br>
              <a:rPr lang="hu-HU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sz="1400" b="1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hu-HU" sz="1400" dirty="0">
                <a:solidFill>
                  <a:srgbClr val="808080"/>
                </a:solidFill>
                <a:latin typeface="Courier New"/>
                <a:cs typeface="Courier New"/>
              </a:rPr>
              <a:t>{{--Nincs bejelentkezve--}}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@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else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sz="1400" dirty="0">
                <a:solidFill>
                  <a:srgbClr val="808080"/>
                </a:solidFill>
                <a:latin typeface="Courier New"/>
                <a:cs typeface="Courier New"/>
              </a:rPr>
              <a:t>    {{--Bevan jelentkezve--}}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@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endif</a:t>
            </a:r>
          </a:p>
          <a:p>
            <a:pPr marL="0" indent="0">
              <a:buNone/>
            </a:pPr>
            <a:endParaRPr lang="hu-HU" sz="1400" b="1" dirty="0">
              <a:solidFill>
                <a:srgbClr val="2E83C3"/>
              </a:solidFill>
              <a:latin typeface="Courier New"/>
              <a:cs typeface="Courier New"/>
            </a:endParaRPr>
          </a:p>
          <a:p>
            <a:r>
              <a:rPr lang="hu-HU" sz="1600" dirty="0" err="1">
                <a:solidFill>
                  <a:srgbClr val="000000"/>
                </a:solidFill>
                <a:latin typeface="Trebuchet MS"/>
                <a:cs typeface="Courier New"/>
              </a:rPr>
              <a:t>Routes</a:t>
            </a:r>
            <a:r>
              <a:rPr lang="hu-HU" sz="1600" b="1" dirty="0">
                <a:solidFill>
                  <a:srgbClr val="000000"/>
                </a:solidFill>
                <a:latin typeface="Trebuchet MS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hu-HU" sz="1400" dirty="0" err="1">
                <a:solidFill>
                  <a:srgbClr val="000000"/>
                </a:solidFill>
                <a:latin typeface="Trebuchet MS"/>
                <a:cs typeface="Courier New"/>
              </a:rPr>
              <a:t>Middleware</a:t>
            </a:r>
            <a:r>
              <a:rPr lang="hu-HU" sz="1400" dirty="0">
                <a:solidFill>
                  <a:srgbClr val="000000"/>
                </a:solidFill>
                <a:latin typeface="Trebuchet MS"/>
                <a:cs typeface="Courier New"/>
              </a:rPr>
              <a:t> segítségével</a:t>
            </a:r>
            <a:r>
              <a:rPr lang="hu-HU" sz="1400" b="1" dirty="0">
                <a:solidFill>
                  <a:srgbClr val="000000"/>
                </a:solidFill>
                <a:latin typeface="Trebuchet MS"/>
                <a:cs typeface="Courier New"/>
              </a:rPr>
              <a:t> </a:t>
            </a:r>
            <a:r>
              <a:rPr lang="hu-HU" sz="1600" dirty="0">
                <a:solidFill>
                  <a:schemeClr val="tx1"/>
                </a:solidFill>
                <a:latin typeface="Trebuchet MS"/>
                <a:cs typeface="Courier New"/>
                <a:hlinkClick r:id="rId3"/>
              </a:rPr>
              <a:t>https://laravel.com/docs/5.4/middleware</a:t>
            </a:r>
          </a:p>
          <a:p>
            <a:pPr marL="0" indent="0">
              <a:buNone/>
            </a:pPr>
            <a:r>
              <a:rPr lang="hu-HU" sz="1400" b="1" dirty="0" err="1">
                <a:solidFill>
                  <a:srgbClr val="7F7F7F"/>
                </a:solidFill>
                <a:latin typeface="Courier New"/>
                <a:cs typeface="Courier New"/>
              </a:rPr>
              <a:t>Route</a:t>
            </a:r>
            <a:r>
              <a:rPr lang="hu-HU" sz="1400" b="1" dirty="0">
                <a:solidFill>
                  <a:srgbClr val="7F7F7F"/>
                </a:solidFill>
                <a:latin typeface="Courier New"/>
                <a:cs typeface="Courier New"/>
              </a:rPr>
              <a:t>::</a:t>
            </a:r>
            <a:r>
              <a:rPr lang="hu-HU" sz="1400" b="1" dirty="0" err="1">
                <a:solidFill>
                  <a:srgbClr val="7F7F7F"/>
                </a:solidFill>
                <a:latin typeface="Courier New"/>
                <a:cs typeface="Courier New"/>
              </a:rPr>
              <a:t>get</a:t>
            </a:r>
            <a:r>
              <a:rPr lang="hu-HU" sz="1400" b="1" dirty="0">
                <a:solidFill>
                  <a:srgbClr val="7F7F7F"/>
                </a:solidFill>
                <a:latin typeface="Courier New"/>
                <a:cs typeface="Courier New"/>
              </a:rPr>
              <a:t>('/</a:t>
            </a:r>
            <a:r>
              <a:rPr lang="hu-HU" sz="1400" b="1" dirty="0" err="1">
                <a:solidFill>
                  <a:srgbClr val="7F7F7F"/>
                </a:solidFill>
                <a:latin typeface="Courier New"/>
                <a:cs typeface="Courier New"/>
              </a:rPr>
              <a:t>new</a:t>
            </a:r>
            <a:r>
              <a:rPr lang="hu-HU" sz="1400" b="1" dirty="0">
                <a:solidFill>
                  <a:srgbClr val="7F7F7F"/>
                </a:solidFill>
                <a:latin typeface="Courier New"/>
                <a:cs typeface="Courier New"/>
              </a:rPr>
              <a:t>-post', '</a:t>
            </a:r>
            <a:r>
              <a:rPr lang="hu-HU" sz="1400" b="1" dirty="0" err="1">
                <a:solidFill>
                  <a:srgbClr val="7F7F7F"/>
                </a:solidFill>
                <a:latin typeface="Courier New"/>
                <a:cs typeface="Courier New"/>
              </a:rPr>
              <a:t>BlogPostController@showForm</a:t>
            </a:r>
            <a:r>
              <a:rPr lang="hu-HU" sz="1400" b="1" dirty="0">
                <a:solidFill>
                  <a:srgbClr val="7F7F7F"/>
                </a:solidFill>
                <a:latin typeface="Courier New"/>
                <a:cs typeface="Courier New"/>
              </a:rPr>
              <a:t>')</a:t>
            </a:r>
            <a:r>
              <a:rPr lang="hu-HU" sz="1400" b="1" dirty="0">
                <a:solidFill>
                  <a:srgbClr val="2E83C3"/>
                </a:solidFill>
                <a:latin typeface="Consolas"/>
                <a:cs typeface="Consolas"/>
              </a:rPr>
              <a:t>-&gt;</a:t>
            </a:r>
            <a:r>
              <a:rPr lang="hu-HU" sz="1400" b="1" dirty="0" err="1">
                <a:solidFill>
                  <a:srgbClr val="2E83C3"/>
                </a:solidFill>
                <a:latin typeface="Consolas"/>
                <a:cs typeface="Consolas"/>
              </a:rPr>
              <a:t>middleware</a:t>
            </a:r>
            <a:r>
              <a:rPr lang="hu-HU" sz="1400" b="1" dirty="0">
                <a:solidFill>
                  <a:srgbClr val="2E83C3"/>
                </a:solidFill>
                <a:latin typeface="Consolas"/>
                <a:cs typeface="Consolas"/>
              </a:rPr>
              <a:t>('</a:t>
            </a:r>
            <a:r>
              <a:rPr lang="hu-HU" sz="1400" b="1" dirty="0" err="1">
                <a:solidFill>
                  <a:srgbClr val="2E83C3"/>
                </a:solidFill>
                <a:latin typeface="Consolas"/>
                <a:cs typeface="Consolas"/>
              </a:rPr>
              <a:t>auth</a:t>
            </a:r>
            <a:r>
              <a:rPr lang="hu-HU" sz="1400" b="1" dirty="0">
                <a:solidFill>
                  <a:srgbClr val="2E83C3"/>
                </a:solidFill>
                <a:latin typeface="Consolas"/>
                <a:cs typeface="Consolas"/>
              </a:rPr>
              <a:t>')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Route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::</a:t>
            </a:r>
            <a:r>
              <a:rPr lang="hu-HU" sz="1400" b="1" i="1" dirty="0" err="1">
                <a:solidFill>
                  <a:srgbClr val="2E83C3"/>
                </a:solidFill>
                <a:latin typeface="Courier New"/>
                <a:cs typeface="Courier New"/>
              </a:rPr>
              <a:t>group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(['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middleware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' =&gt; ['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auth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']], </a:t>
            </a:r>
            <a:r>
              <a:rPr lang="hu-HU" sz="1400" b="1" dirty="0" err="1">
                <a:solidFill>
                  <a:srgbClr val="2E83C3"/>
                </a:solidFill>
                <a:latin typeface="Courier New"/>
                <a:cs typeface="Courier New"/>
              </a:rPr>
              <a:t>function</a:t>
            </a: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808080"/>
                </a:solidFill>
                <a:latin typeface="Courier New"/>
                <a:cs typeface="Courier New"/>
              </a:rPr>
              <a:t>   // </a:t>
            </a:r>
            <a:r>
              <a:rPr lang="hu-HU" sz="1400" dirty="0" err="1">
                <a:solidFill>
                  <a:srgbClr val="808080"/>
                </a:solidFill>
                <a:latin typeface="Courier New"/>
                <a:cs typeface="Courier New"/>
              </a:rPr>
              <a:t>Routes</a:t>
            </a:r>
            <a:r>
              <a:rPr lang="hu-HU" sz="1400" dirty="0">
                <a:solidFill>
                  <a:srgbClr val="808080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hu-HU" sz="1400" b="1" dirty="0">
                <a:solidFill>
                  <a:srgbClr val="2E83C3"/>
                </a:solidFill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96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863" y="1563688"/>
            <a:ext cx="8596312" cy="4879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rebuchet MS"/>
                <a:cs typeface="Courier New"/>
                <a:hlinkClick r:id="rId3"/>
              </a:rPr>
              <a:t>https://laravel.com/docs/5.6/validation</a:t>
            </a:r>
            <a:endParaRPr lang="hu-HU">
              <a:solidFill>
                <a:schemeClr val="tx1"/>
              </a:solidFill>
              <a:latin typeface="Trebuchet MS"/>
              <a:cs typeface="Courier New"/>
            </a:endParaRPr>
          </a:p>
          <a:p>
            <a:r>
              <a:rPr lang="hu-HU" dirty="0">
                <a:solidFill>
                  <a:srgbClr val="404040"/>
                </a:solidFill>
                <a:latin typeface="Trebuchet MS"/>
                <a:cs typeface="Courier New"/>
              </a:rPr>
              <a:t>Szerver oldali </a:t>
            </a:r>
            <a:r>
              <a:rPr lang="hu-HU" dirty="0" err="1">
                <a:solidFill>
                  <a:srgbClr val="404040"/>
                </a:solidFill>
                <a:latin typeface="Trebuchet MS"/>
                <a:cs typeface="Courier New"/>
              </a:rPr>
              <a:t>validálás</a:t>
            </a:r>
            <a:endParaRPr lang="hu-HU" dirty="0">
              <a:solidFill>
                <a:schemeClr val="tx1"/>
              </a:solidFill>
              <a:latin typeface="Trebuchet MS"/>
              <a:cs typeface="Courier New"/>
            </a:endParaRPr>
          </a:p>
          <a:p>
            <a:r>
              <a:rPr lang="hu-HU" dirty="0" err="1">
                <a:solidFill>
                  <a:srgbClr val="404040"/>
                </a:solidFill>
                <a:latin typeface="Trebuchet MS"/>
                <a:cs typeface="Courier New"/>
              </a:rPr>
              <a:t>Laravel</a:t>
            </a:r>
            <a:r>
              <a:rPr lang="hu-HU" dirty="0">
                <a:solidFill>
                  <a:srgbClr val="404040"/>
                </a:solidFill>
                <a:latin typeface="Trebuchet MS"/>
                <a:cs typeface="Courier New"/>
              </a:rPr>
              <a:t> - 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urier New"/>
              </a:rPr>
              <a:t>ValidatesRequests</a:t>
            </a:r>
            <a:r>
              <a:rPr lang="hu-HU" dirty="0">
                <a:solidFill>
                  <a:srgbClr val="000000"/>
                </a:solidFill>
                <a:latin typeface="Trebuchet MS"/>
                <a:cs typeface="Courier New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urier New"/>
              </a:rPr>
              <a:t>trait</a:t>
            </a:r>
          </a:p>
          <a:p>
            <a:endParaRPr lang="hu-HU" dirty="0">
              <a:solidFill>
                <a:srgbClr val="000000"/>
              </a:solidFill>
              <a:latin typeface="Trebuchet MS"/>
              <a:cs typeface="Courier New"/>
            </a:endParaRPr>
          </a:p>
          <a:p>
            <a:pPr marL="0" indent="0">
              <a:buNone/>
            </a:pPr>
            <a:r>
              <a:rPr lang="hu-HU" b="1" dirty="0" err="1">
                <a:solidFill>
                  <a:srgbClr val="7F7F7F"/>
                </a:solidFill>
                <a:latin typeface="Courier New"/>
                <a:cs typeface="Courier New"/>
              </a:rPr>
              <a:t>public</a:t>
            </a:r>
            <a:r>
              <a:rPr lang="hu-HU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hu-HU" b="1" dirty="0" err="1">
                <a:solidFill>
                  <a:srgbClr val="7F7F7F"/>
                </a:solidFill>
                <a:latin typeface="Courier New"/>
                <a:cs typeface="Courier New"/>
              </a:rPr>
              <a:t>function</a:t>
            </a:r>
            <a:r>
              <a:rPr lang="hu-HU" b="1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hu-HU" b="1" dirty="0" err="1">
                <a:solidFill>
                  <a:srgbClr val="7F7F7F"/>
                </a:solidFill>
                <a:latin typeface="Courier New"/>
                <a:cs typeface="Courier New"/>
              </a:rPr>
              <a:t>store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7F7F7F"/>
                </a:solidFill>
                <a:latin typeface="Courier New"/>
                <a:cs typeface="Courier New"/>
              </a:rPr>
              <a:t>Request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 $</a:t>
            </a:r>
            <a:r>
              <a:rPr lang="hu-HU" dirty="0" err="1">
                <a:solidFill>
                  <a:srgbClr val="7F7F7F"/>
                </a:solidFill>
                <a:latin typeface="Courier New"/>
                <a:cs typeface="Courier New"/>
              </a:rPr>
              <a:t>request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)​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{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hu-HU" b="1" dirty="0">
                <a:solidFill>
                  <a:srgbClr val="2E83C3"/>
                </a:solidFill>
                <a:latin typeface="Courier New"/>
                <a:cs typeface="Courier New"/>
              </a:rPr>
              <a:t>$</a:t>
            </a:r>
            <a:r>
              <a:rPr lang="hu-HU" b="1" dirty="0" err="1">
                <a:solidFill>
                  <a:srgbClr val="2E83C3"/>
                </a:solidFill>
                <a:latin typeface="Courier New"/>
                <a:cs typeface="Courier New"/>
              </a:rPr>
              <a:t>this</a:t>
            </a:r>
            <a:r>
              <a:rPr lang="hu-HU" b="1" dirty="0">
                <a:solidFill>
                  <a:srgbClr val="2E83C3"/>
                </a:solidFill>
                <a:latin typeface="Courier New"/>
                <a:cs typeface="Courier New"/>
              </a:rPr>
              <a:t>-&gt;</a:t>
            </a:r>
            <a:r>
              <a:rPr lang="hu-HU" b="1" dirty="0" err="1">
                <a:solidFill>
                  <a:srgbClr val="2E83C3"/>
                </a:solidFill>
                <a:latin typeface="Courier New"/>
                <a:cs typeface="Courier New"/>
              </a:rPr>
              <a:t>validate</a:t>
            </a:r>
            <a:r>
              <a:rPr lang="hu-HU" b="1" dirty="0">
                <a:solidFill>
                  <a:srgbClr val="2E83C3"/>
                </a:solidFill>
                <a:latin typeface="Courier New"/>
                <a:cs typeface="Courier New"/>
              </a:rPr>
              <a:t>($</a:t>
            </a:r>
            <a:r>
              <a:rPr lang="hu-HU" b="1" dirty="0" err="1">
                <a:solidFill>
                  <a:srgbClr val="2E83C3"/>
                </a:solidFill>
                <a:latin typeface="Courier New"/>
                <a:cs typeface="Courier New"/>
              </a:rPr>
              <a:t>request</a:t>
            </a:r>
            <a:r>
              <a:rPr lang="hu-HU" b="1" dirty="0">
                <a:solidFill>
                  <a:srgbClr val="2E83C3"/>
                </a:solidFill>
                <a:latin typeface="Courier New"/>
                <a:cs typeface="Courier New"/>
              </a:rPr>
              <a:t>, [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hu-HU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lang="hu-HU" dirty="0" err="1">
                <a:solidFill>
                  <a:srgbClr val="6A8759"/>
                </a:solidFill>
                <a:latin typeface="Courier New"/>
                <a:cs typeface="Courier New"/>
              </a:rPr>
              <a:t>title</a:t>
            </a:r>
            <a:r>
              <a:rPr lang="hu-HU" dirty="0">
                <a:solidFill>
                  <a:srgbClr val="6A8759"/>
                </a:solidFill>
                <a:latin typeface="Courier New"/>
                <a:cs typeface="Courier New"/>
              </a:rPr>
              <a:t>' 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=&gt; </a:t>
            </a:r>
            <a:r>
              <a:rPr lang="hu-HU" dirty="0">
                <a:solidFill>
                  <a:srgbClr val="6A8759"/>
                </a:solidFill>
                <a:latin typeface="Courier New"/>
                <a:cs typeface="Courier New"/>
              </a:rPr>
              <a:t>'required|unique:posts|max:255'</a:t>
            </a:r>
            <a:r>
              <a:rPr lang="hu-HU" dirty="0">
                <a:solidFill>
                  <a:srgbClr val="CC7832"/>
                </a:solidFill>
                <a:latin typeface="Courier New"/>
                <a:cs typeface="Courier New"/>
              </a:rPr>
              <a:t>,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        </a:t>
            </a:r>
            <a:r>
              <a:rPr lang="hu-HU" dirty="0">
                <a:solidFill>
                  <a:srgbClr val="6A8759"/>
                </a:solidFill>
                <a:latin typeface="Courier New"/>
                <a:cs typeface="Courier New"/>
              </a:rPr>
              <a:t>'body' 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=&gt; </a:t>
            </a:r>
            <a:r>
              <a:rPr lang="hu-HU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lang="hu-HU" dirty="0" err="1">
                <a:solidFill>
                  <a:srgbClr val="6A8759"/>
                </a:solidFill>
                <a:latin typeface="Courier New"/>
                <a:cs typeface="Courier New"/>
              </a:rPr>
              <a:t>required</a:t>
            </a:r>
            <a:r>
              <a:rPr lang="hu-HU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lang="hu-HU" dirty="0">
                <a:solidFill>
                  <a:srgbClr val="CC7832"/>
                </a:solidFill>
                <a:latin typeface="Courier New"/>
                <a:cs typeface="Courier New"/>
              </a:rPr>
              <a:t>,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hu-HU" b="1" dirty="0">
                <a:solidFill>
                  <a:srgbClr val="2E83C3"/>
                </a:solidFill>
                <a:latin typeface="Courier New"/>
                <a:cs typeface="Courier New"/>
              </a:rPr>
              <a:t>]);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    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// The blog post is </a:t>
            </a:r>
            <a:r>
              <a:rPr lang="hu-HU" dirty="0" err="1">
                <a:solidFill>
                  <a:srgbClr val="7F7F7F"/>
                </a:solidFill>
                <a:latin typeface="Courier New"/>
                <a:cs typeface="Courier New"/>
              </a:rPr>
              <a:t>valid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, </a:t>
            </a:r>
            <a:r>
              <a:rPr lang="hu-HU" dirty="0" err="1">
                <a:solidFill>
                  <a:srgbClr val="7F7F7F"/>
                </a:solidFill>
                <a:latin typeface="Courier New"/>
                <a:cs typeface="Courier New"/>
              </a:rPr>
              <a:t>store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 in </a:t>
            </a:r>
            <a:r>
              <a:rPr lang="hu-HU" dirty="0" err="1">
                <a:solidFill>
                  <a:srgbClr val="7F7F7F"/>
                </a:solidFill>
                <a:latin typeface="Courier New"/>
                <a:cs typeface="Courier New"/>
              </a:rPr>
              <a:t>database</a:t>
            </a: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...​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1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Validation</a:t>
            </a:r>
            <a:r>
              <a:rPr lang="hu-HU" dirty="0"/>
              <a:t> – Hiba megjelenítése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Laravel</a:t>
            </a:r>
            <a:r>
              <a:rPr lang="hu-HU" dirty="0"/>
              <a:t> </a:t>
            </a:r>
            <a:r>
              <a:rPr lang="hu-HU" dirty="0" err="1"/>
              <a:t>autómatikusan</a:t>
            </a:r>
            <a:r>
              <a:rPr lang="hu-HU" dirty="0"/>
              <a:t> visszairányít minket a </a:t>
            </a:r>
            <a:r>
              <a:rPr lang="hu-HU" dirty="0" err="1"/>
              <a:t>form-ra</a:t>
            </a:r>
          </a:p>
          <a:p>
            <a:r>
              <a:rPr lang="hu-HU" dirty="0"/>
              <a:t>$</a:t>
            </a:r>
            <a:r>
              <a:rPr lang="hu-HU" dirty="0" err="1"/>
              <a:t>errors</a:t>
            </a:r>
            <a:r>
              <a:rPr lang="hu-HU" dirty="0"/>
              <a:t> változóban a hiba / hibák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@</a:t>
            </a:r>
            <a:r>
              <a:rPr lang="hu-HU" b="1" dirty="0" err="1">
                <a:solidFill>
                  <a:srgbClr val="CC7832"/>
                </a:solidFill>
                <a:latin typeface="Courier New"/>
                <a:cs typeface="Courier New"/>
              </a:rPr>
              <a:t>if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 (</a:t>
            </a:r>
            <a:r>
              <a:rPr lang="hu-HU" dirty="0" err="1">
                <a:solidFill>
                  <a:srgbClr val="A9B7C6"/>
                </a:solidFill>
                <a:latin typeface="Courier New"/>
                <a:cs typeface="Courier New"/>
              </a:rPr>
              <a:t>count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(</a:t>
            </a:r>
            <a:r>
              <a:rPr lang="hu-HU" dirty="0">
                <a:solidFill>
                  <a:srgbClr val="9876AA"/>
                </a:solidFill>
                <a:latin typeface="Courier New"/>
                <a:cs typeface="Courier New"/>
              </a:rPr>
              <a:t>$</a:t>
            </a:r>
            <a:r>
              <a:rPr lang="hu-HU" dirty="0" err="1">
                <a:solidFill>
                  <a:srgbClr val="9876AA"/>
                </a:solidFill>
                <a:latin typeface="Courier New"/>
                <a:cs typeface="Courier New"/>
              </a:rPr>
              <a:t>errors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) &gt; </a:t>
            </a:r>
            <a:r>
              <a:rPr lang="hu-HU" dirty="0">
                <a:solidFill>
                  <a:srgbClr val="6897BB"/>
                </a:solidFill>
                <a:latin typeface="Courier New"/>
                <a:cs typeface="Courier New"/>
              </a:rPr>
              <a:t>0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)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    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&lt;div </a:t>
            </a:r>
            <a:r>
              <a:rPr lang="hu-HU" dirty="0" err="1">
                <a:solidFill>
                  <a:srgbClr val="BABABA"/>
                </a:solidFill>
                <a:latin typeface="Courier New"/>
                <a:cs typeface="Courier New"/>
              </a:rPr>
              <a:t>class</a:t>
            </a:r>
            <a:r>
              <a:rPr lang="hu-HU" dirty="0">
                <a:solidFill>
                  <a:srgbClr val="BABABA"/>
                </a:solidFill>
                <a:latin typeface="Courier New"/>
                <a:cs typeface="Courier New"/>
              </a:rPr>
              <a:t>=</a:t>
            </a:r>
            <a:r>
              <a:rPr lang="hu-HU" dirty="0">
                <a:solidFill>
                  <a:srgbClr val="A5C261"/>
                </a:solidFill>
                <a:latin typeface="Courier New"/>
                <a:cs typeface="Courier New"/>
              </a:rPr>
              <a:t>"</a:t>
            </a:r>
            <a:r>
              <a:rPr lang="hu-HU" dirty="0" err="1">
                <a:solidFill>
                  <a:srgbClr val="A5C261"/>
                </a:solidFill>
                <a:latin typeface="Courier New"/>
                <a:cs typeface="Courier New"/>
              </a:rPr>
              <a:t>alert</a:t>
            </a:r>
            <a:r>
              <a:rPr lang="hu-HU" dirty="0">
                <a:solidFill>
                  <a:srgbClr val="A5C261"/>
                </a:solidFill>
                <a:latin typeface="Courier New"/>
                <a:cs typeface="Courier New"/>
              </a:rPr>
              <a:t> </a:t>
            </a:r>
            <a:r>
              <a:rPr lang="hu-HU" dirty="0" err="1">
                <a:solidFill>
                  <a:srgbClr val="A5C261"/>
                </a:solidFill>
                <a:latin typeface="Courier New"/>
                <a:cs typeface="Courier New"/>
              </a:rPr>
              <a:t>alert-danger</a:t>
            </a:r>
            <a:r>
              <a:rPr lang="hu-HU" dirty="0">
                <a:solidFill>
                  <a:srgbClr val="A5C261"/>
                </a:solidFill>
                <a:latin typeface="Courier New"/>
                <a:cs typeface="Courier New"/>
              </a:rPr>
              <a:t>"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&gt;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        &lt;</a:t>
            </a:r>
            <a:r>
              <a:rPr lang="hu-HU" dirty="0" err="1">
                <a:solidFill>
                  <a:srgbClr val="E8BF6A"/>
                </a:solidFill>
                <a:latin typeface="Courier New"/>
                <a:cs typeface="Courier New"/>
              </a:rPr>
              <a:t>ul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&gt;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            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@</a:t>
            </a:r>
            <a:r>
              <a:rPr lang="hu-HU" b="1" dirty="0" err="1">
                <a:solidFill>
                  <a:srgbClr val="CC7832"/>
                </a:solidFill>
                <a:latin typeface="Courier New"/>
                <a:cs typeface="Courier New"/>
              </a:rPr>
              <a:t>foreach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 (</a:t>
            </a:r>
            <a:r>
              <a:rPr lang="hu-HU" dirty="0">
                <a:solidFill>
                  <a:srgbClr val="9876AA"/>
                </a:solidFill>
                <a:latin typeface="Courier New"/>
                <a:cs typeface="Courier New"/>
              </a:rPr>
              <a:t>$</a:t>
            </a:r>
            <a:r>
              <a:rPr lang="hu-HU" dirty="0" err="1">
                <a:solidFill>
                  <a:srgbClr val="9876AA"/>
                </a:solidFill>
                <a:latin typeface="Courier New"/>
                <a:cs typeface="Courier New"/>
              </a:rPr>
              <a:t>errors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-&gt;</a:t>
            </a:r>
            <a:r>
              <a:rPr lang="hu-HU" dirty="0" err="1">
                <a:solidFill>
                  <a:srgbClr val="FFC66D"/>
                </a:solidFill>
                <a:latin typeface="Courier New"/>
                <a:cs typeface="Courier New"/>
              </a:rPr>
              <a:t>all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() </a:t>
            </a:r>
            <a:r>
              <a:rPr lang="hu-HU" b="1" dirty="0" err="1">
                <a:solidFill>
                  <a:srgbClr val="CC7832"/>
                </a:solidFill>
                <a:latin typeface="Courier New"/>
                <a:cs typeface="Courier New"/>
              </a:rPr>
              <a:t>as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 </a:t>
            </a:r>
            <a:r>
              <a:rPr lang="hu-HU" dirty="0">
                <a:solidFill>
                  <a:srgbClr val="9876AA"/>
                </a:solidFill>
                <a:latin typeface="Courier New"/>
                <a:cs typeface="Courier New"/>
              </a:rPr>
              <a:t>$</a:t>
            </a:r>
            <a:r>
              <a:rPr lang="hu-HU" dirty="0" err="1">
                <a:solidFill>
                  <a:srgbClr val="9876AA"/>
                </a:solidFill>
                <a:latin typeface="Courier New"/>
                <a:cs typeface="Courier New"/>
              </a:rPr>
              <a:t>error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)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                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&lt;li&gt;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{{ </a:t>
            </a:r>
            <a:r>
              <a:rPr lang="hu-HU" dirty="0">
                <a:solidFill>
                  <a:srgbClr val="9876AA"/>
                </a:solidFill>
                <a:latin typeface="Courier New"/>
                <a:cs typeface="Courier New"/>
              </a:rPr>
              <a:t>$</a:t>
            </a:r>
            <a:r>
              <a:rPr lang="hu-HU" dirty="0" err="1">
                <a:solidFill>
                  <a:srgbClr val="9876AA"/>
                </a:solidFill>
                <a:latin typeface="Courier New"/>
                <a:cs typeface="Courier New"/>
              </a:rPr>
              <a:t>error</a:t>
            </a:r>
            <a:r>
              <a:rPr lang="hu-HU" dirty="0">
                <a:solidFill>
                  <a:srgbClr val="9876AA"/>
                </a:solidFill>
                <a:latin typeface="Courier New"/>
                <a:cs typeface="Courier New"/>
              </a:rPr>
              <a:t> </a:t>
            </a:r>
            <a:r>
              <a:rPr lang="hu-HU" dirty="0">
                <a:solidFill>
                  <a:srgbClr val="A9B7C6"/>
                </a:solidFill>
                <a:latin typeface="Courier New"/>
                <a:cs typeface="Courier New"/>
              </a:rPr>
              <a:t>}}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&lt;/li&gt;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            </a:t>
            </a: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@</a:t>
            </a:r>
            <a:r>
              <a:rPr lang="hu-HU" b="1" dirty="0" err="1">
                <a:solidFill>
                  <a:srgbClr val="CC7832"/>
                </a:solidFill>
                <a:latin typeface="Courier New"/>
                <a:cs typeface="Courier New"/>
              </a:rPr>
              <a:t>endforeach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        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&lt;/</a:t>
            </a:r>
            <a:r>
              <a:rPr lang="hu-HU" dirty="0" err="1">
                <a:solidFill>
                  <a:srgbClr val="E8BF6A"/>
                </a:solidFill>
                <a:latin typeface="Courier New"/>
                <a:cs typeface="Courier New"/>
              </a:rPr>
              <a:t>ul</a:t>
            </a: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&gt;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dirty="0">
                <a:solidFill>
                  <a:srgbClr val="E8BF6A"/>
                </a:solidFill>
                <a:latin typeface="Courier New"/>
                <a:cs typeface="Courier New"/>
              </a:rPr>
              <a:t>    &lt;/div&gt;</a:t>
            </a:r>
            <a:br>
              <a:rPr lang="hu-HU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hu-HU" b="1" dirty="0">
                <a:solidFill>
                  <a:srgbClr val="CC7832"/>
                </a:solidFill>
                <a:latin typeface="Courier New"/>
                <a:cs typeface="Courier New"/>
              </a:rPr>
              <a:t>@</a:t>
            </a:r>
            <a:r>
              <a:rPr lang="hu-HU" b="1" dirty="0" err="1">
                <a:solidFill>
                  <a:srgbClr val="CC7832"/>
                </a:solidFill>
                <a:latin typeface="Courier New"/>
                <a:cs typeface="Courier New"/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140653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Eloquent</a:t>
            </a:r>
            <a:endParaRPr lang="hu-HU" dirty="0" err="1">
              <a:solidFill>
                <a:srgbClr val="5FCBEF"/>
              </a:solidFill>
              <a:latin typeface="Trebuchet MS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43123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solidFill>
                  <a:schemeClr val="tx1"/>
                </a:solidFill>
              </a:rPr>
              <a:t>ORM: </a:t>
            </a:r>
            <a:r>
              <a:rPr lang="hu-HU" dirty="0" err="1">
                <a:solidFill>
                  <a:srgbClr val="222222"/>
                </a:solidFill>
              </a:rPr>
              <a:t>Object-Relational</a:t>
            </a:r>
            <a:r>
              <a:rPr lang="hu-HU" dirty="0">
                <a:solidFill>
                  <a:srgbClr val="222222"/>
                </a:solidFill>
              </a:rPr>
              <a:t> </a:t>
            </a:r>
            <a:r>
              <a:rPr lang="hu-HU" dirty="0" err="1">
                <a:solidFill>
                  <a:srgbClr val="222222"/>
                </a:solidFill>
              </a:rPr>
              <a:t>Mapping</a:t>
            </a:r>
            <a:r>
              <a:rPr lang="hu-HU" dirty="0">
                <a:solidFill>
                  <a:srgbClr val="222222"/>
                </a:solidFill>
              </a:rPr>
              <a:t> (</a:t>
            </a:r>
            <a:r>
              <a:rPr lang="hu-HU" sz="1600" dirty="0">
                <a:solidFill>
                  <a:srgbClr val="222222"/>
                </a:solidFill>
              </a:rPr>
              <a:t>objektum-relációs leképzés</a:t>
            </a:r>
            <a:r>
              <a:rPr lang="hu-HU" dirty="0">
                <a:solidFill>
                  <a:srgbClr val="222222"/>
                </a:solidFill>
              </a:rPr>
              <a:t>)</a:t>
            </a:r>
            <a:endParaRPr lang="hu-HU" dirty="0">
              <a:solidFill>
                <a:srgbClr val="000000"/>
              </a:solidFill>
              <a:hlinkClick r:id="rId3"/>
            </a:endParaRPr>
          </a:p>
          <a:p>
            <a:r>
              <a:rPr lang="hu-HU" dirty="0" err="1">
                <a:solidFill>
                  <a:srgbClr val="222222"/>
                </a:solidFill>
              </a:rPr>
              <a:t>Eloquent</a:t>
            </a:r>
            <a:r>
              <a:rPr lang="hu-HU" dirty="0">
                <a:solidFill>
                  <a:srgbClr val="222222"/>
                </a:solidFill>
              </a:rPr>
              <a:t> -&gt; </a:t>
            </a:r>
            <a:r>
              <a:rPr lang="hu-HU" dirty="0" err="1">
                <a:solidFill>
                  <a:srgbClr val="222222"/>
                </a:solidFill>
              </a:rPr>
              <a:t>Laravel</a:t>
            </a:r>
            <a:r>
              <a:rPr lang="hu-HU" dirty="0">
                <a:solidFill>
                  <a:srgbClr val="222222"/>
                </a:solidFill>
              </a:rPr>
              <a:t> ORM</a:t>
            </a:r>
          </a:p>
          <a:p>
            <a:r>
              <a:rPr lang="hu-HU" dirty="0" err="1">
                <a:solidFill>
                  <a:srgbClr val="000000"/>
                </a:solidFill>
              </a:rPr>
              <a:t>Eloquent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models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extend</a:t>
            </a:r>
            <a:r>
              <a:rPr lang="hu-HU" dirty="0">
                <a:solidFill>
                  <a:srgbClr val="525252"/>
                </a:solidFill>
              </a:rPr>
              <a:t> </a:t>
            </a:r>
            <a:r>
              <a:rPr lang="hu-HU" dirty="0" err="1">
                <a:solidFill>
                  <a:srgbClr val="F4645F"/>
                </a:solidFill>
                <a:latin typeface="Consolas"/>
                <a:cs typeface="Consolas"/>
              </a:rPr>
              <a:t>Illuminate</a:t>
            </a:r>
            <a:r>
              <a:rPr lang="hu-HU" dirty="0">
                <a:solidFill>
                  <a:srgbClr val="F4645F"/>
                </a:solidFill>
                <a:latin typeface="Consolas"/>
                <a:cs typeface="Consolas"/>
              </a:rPr>
              <a:t>\</a:t>
            </a:r>
            <a:r>
              <a:rPr lang="hu-HU" dirty="0" err="1">
                <a:solidFill>
                  <a:srgbClr val="F4645F"/>
                </a:solidFill>
                <a:latin typeface="Consolas"/>
                <a:cs typeface="Consolas"/>
              </a:rPr>
              <a:t>Database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\</a:t>
            </a:r>
            <a:r>
              <a:rPr lang="hu-HU" dirty="0" err="1">
                <a:solidFill>
                  <a:srgbClr val="F4645F"/>
                </a:solidFill>
                <a:latin typeface="Consolas"/>
                <a:cs typeface="Consolas"/>
              </a:rPr>
              <a:t>Eloquent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\</a:t>
            </a:r>
            <a:r>
              <a:rPr lang="hu-HU" dirty="0" err="1">
                <a:solidFill>
                  <a:srgbClr val="F4645F"/>
                </a:solidFill>
                <a:latin typeface="Consolas"/>
                <a:cs typeface="Consolas"/>
              </a:rPr>
              <a:t>Model</a:t>
            </a:r>
            <a:r>
              <a:rPr lang="hu-HU" dirty="0">
                <a:solidFill>
                  <a:srgbClr val="525252"/>
                </a:solidFill>
              </a:rPr>
              <a:t> </a:t>
            </a:r>
            <a:r>
              <a:rPr lang="hu-HU" dirty="0" err="1">
                <a:solidFill>
                  <a:srgbClr val="000000"/>
                </a:solidFill>
              </a:rPr>
              <a:t>class</a:t>
            </a:r>
          </a:p>
          <a:p>
            <a:r>
              <a:rPr lang="hu-HU" dirty="0">
                <a:solidFill>
                  <a:srgbClr val="000000"/>
                </a:solidFill>
                <a:latin typeface="Consolas"/>
                <a:cs typeface="Consolas"/>
              </a:rPr>
              <a:t>php </a:t>
            </a:r>
            <a:r>
              <a:rPr lang="hu-HU" dirty="0" err="1">
                <a:solidFill>
                  <a:srgbClr val="000000"/>
                </a:solidFill>
                <a:latin typeface="Consolas"/>
                <a:cs typeface="Consolas"/>
              </a:rPr>
              <a:t>artisan</a:t>
            </a:r>
            <a:r>
              <a:rPr lang="hu-HU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/>
                <a:cs typeface="Consolas"/>
              </a:rPr>
              <a:t>make</a:t>
            </a:r>
            <a:r>
              <a:rPr lang="hu-HU" dirty="0" err="1">
                <a:solidFill>
                  <a:srgbClr val="999999"/>
                </a:solidFill>
                <a:latin typeface="Consolas"/>
                <a:cs typeface="Consolas"/>
              </a:rPr>
              <a:t>:</a:t>
            </a:r>
            <a:r>
              <a:rPr lang="hu-HU" dirty="0" err="1">
                <a:solidFill>
                  <a:srgbClr val="000000"/>
                </a:solidFill>
                <a:latin typeface="Consolas"/>
                <a:cs typeface="Consolas"/>
              </a:rPr>
              <a:t>model</a:t>
            </a:r>
            <a:r>
              <a:rPr lang="hu-HU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/>
                <a:cs typeface="Consolas"/>
              </a:rPr>
              <a:t>User</a:t>
            </a:r>
            <a:r>
              <a:rPr lang="hu-HU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hu-HU" dirty="0">
                <a:solidFill>
                  <a:srgbClr val="2E83C3"/>
                </a:solidFill>
                <a:latin typeface="Consolas"/>
                <a:cs typeface="Consolas"/>
              </a:rPr>
              <a:t>(--</a:t>
            </a:r>
            <a:r>
              <a:rPr lang="hu-HU" dirty="0" err="1">
                <a:solidFill>
                  <a:srgbClr val="2E83C3"/>
                </a:solidFill>
                <a:latin typeface="Consolas"/>
                <a:cs typeface="Consolas"/>
              </a:rPr>
              <a:t>migration</a:t>
            </a:r>
            <a:r>
              <a:rPr lang="hu-HU" dirty="0">
                <a:solidFill>
                  <a:srgbClr val="2E83C3"/>
                </a:solidFill>
                <a:latin typeface="Consolas"/>
                <a:cs typeface="Consolas"/>
              </a:rPr>
              <a:t> vagy -m)</a:t>
            </a:r>
          </a:p>
          <a:p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User</a:t>
            </a:r>
            <a:r>
              <a:rPr lang="hu-HU" dirty="0">
                <a:solidFill>
                  <a:srgbClr val="000000"/>
                </a:solidFill>
                <a:latin typeface="Trebuchet MS"/>
                <a:cs typeface="Consolas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model</a:t>
            </a:r>
            <a:r>
              <a:rPr lang="hu-HU" dirty="0">
                <a:solidFill>
                  <a:srgbClr val="000000"/>
                </a:solidFill>
                <a:latin typeface="Trebuchet MS"/>
                <a:cs typeface="Consolas"/>
              </a:rPr>
              <a:t> -&gt; 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users</a:t>
            </a:r>
            <a:r>
              <a:rPr lang="hu-HU" dirty="0">
                <a:solidFill>
                  <a:srgbClr val="000000"/>
                </a:solidFill>
                <a:latin typeface="Trebuchet MS"/>
                <a:cs typeface="Consolas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table</a:t>
            </a:r>
          </a:p>
          <a:p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Timestamps</a:t>
            </a:r>
            <a:r>
              <a:rPr lang="hu-HU" dirty="0">
                <a:solidFill>
                  <a:srgbClr val="000000"/>
                </a:solidFill>
                <a:latin typeface="Trebuchet MS"/>
                <a:cs typeface="Consolas"/>
              </a:rPr>
              <a:t>: 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created_at</a:t>
            </a:r>
            <a:r>
              <a:rPr lang="hu-HU" dirty="0">
                <a:solidFill>
                  <a:srgbClr val="000000"/>
                </a:solidFill>
                <a:latin typeface="Trebuchet MS"/>
                <a:cs typeface="Consolas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Trebuchet MS"/>
                <a:cs typeface="Consolas"/>
              </a:rPr>
              <a:t>updated_at</a:t>
            </a:r>
          </a:p>
          <a:p>
            <a:endParaRPr lang="hu-HU" dirty="0">
              <a:solidFill>
                <a:srgbClr val="000000"/>
              </a:solidFill>
              <a:latin typeface="Trebuchet MS"/>
              <a:cs typeface="Consolas"/>
            </a:endParaRPr>
          </a:p>
          <a:p>
            <a:pPr marL="0" indent="0">
              <a:buNone/>
            </a:pPr>
            <a:r>
              <a:rPr lang="hu-HU" dirty="0">
                <a:solidFill>
                  <a:srgbClr val="4EA1DF"/>
                </a:solidFill>
                <a:latin typeface="Consolas"/>
                <a:cs typeface="Consolas"/>
              </a:rPr>
              <a:t>$</a:t>
            </a:r>
            <a:r>
              <a:rPr lang="hu-HU" dirty="0" err="1">
                <a:solidFill>
                  <a:srgbClr val="4EA1DF"/>
                </a:solidFill>
                <a:latin typeface="Consolas"/>
                <a:cs typeface="Consolas"/>
              </a:rPr>
              <a:t>users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dirty="0">
                <a:solidFill>
                  <a:srgbClr val="555555"/>
                </a:solidFill>
                <a:latin typeface="Consolas"/>
                <a:cs typeface="Consolas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dirty="0" err="1">
                <a:solidFill>
                  <a:srgbClr val="DA564A"/>
                </a:solidFill>
                <a:latin typeface="Consolas"/>
                <a:cs typeface="Consolas"/>
              </a:rPr>
              <a:t>App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\</a:t>
            </a:r>
            <a:r>
              <a:rPr lang="hu-HU" dirty="0" err="1">
                <a:solidFill>
                  <a:srgbClr val="DA564A"/>
                </a:solidFill>
                <a:latin typeface="Consolas"/>
                <a:cs typeface="Consolas"/>
              </a:rPr>
              <a:t>User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::</a:t>
            </a:r>
            <a:r>
              <a:rPr lang="hu-HU" dirty="0" err="1">
                <a:solidFill>
                  <a:srgbClr val="555555"/>
                </a:solidFill>
                <a:latin typeface="Consolas"/>
                <a:cs typeface="Consolas"/>
              </a:rPr>
              <a:t>where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lang="hu-HU" dirty="0">
                <a:solidFill>
                  <a:srgbClr val="2E7D32"/>
                </a:solidFill>
                <a:latin typeface="Consolas"/>
                <a:cs typeface="Consolas"/>
              </a:rPr>
              <a:t>'</a:t>
            </a:r>
            <a:r>
              <a:rPr lang="hu-HU" dirty="0" err="1">
                <a:solidFill>
                  <a:srgbClr val="2E7D32"/>
                </a:solidFill>
                <a:latin typeface="Consolas"/>
                <a:cs typeface="Consolas"/>
              </a:rPr>
              <a:t>active</a:t>
            </a:r>
            <a:r>
              <a:rPr lang="hu-HU" dirty="0">
                <a:solidFill>
                  <a:srgbClr val="2E7D32"/>
                </a:solidFill>
                <a:latin typeface="Consolas"/>
                <a:cs typeface="Consolas"/>
              </a:rPr>
              <a:t>'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,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dirty="0">
                <a:solidFill>
                  <a:srgbClr val="DA564A"/>
                </a:solidFill>
                <a:latin typeface="Consolas"/>
                <a:cs typeface="Consolas"/>
              </a:rPr>
              <a:t>1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
               </a:t>
            </a:r>
            <a:r>
              <a:rPr lang="hu-HU" dirty="0">
                <a:solidFill>
                  <a:srgbClr val="555555"/>
                </a:solidFill>
                <a:latin typeface="Consolas"/>
                <a:cs typeface="Consolas"/>
              </a:rPr>
              <a:t>-&gt;</a:t>
            </a:r>
            <a:r>
              <a:rPr lang="hu-HU" dirty="0" err="1">
                <a:solidFill>
                  <a:srgbClr val="555555"/>
                </a:solidFill>
                <a:latin typeface="Consolas"/>
                <a:cs typeface="Consolas"/>
              </a:rPr>
              <a:t>orderBy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lang="hu-HU" dirty="0">
                <a:solidFill>
                  <a:srgbClr val="2E7D32"/>
                </a:solidFill>
                <a:latin typeface="Consolas"/>
                <a:cs typeface="Consolas"/>
              </a:rPr>
              <a:t>'</a:t>
            </a:r>
            <a:r>
              <a:rPr lang="hu-HU" dirty="0" err="1">
                <a:solidFill>
                  <a:srgbClr val="2E7D32"/>
                </a:solidFill>
                <a:latin typeface="Consolas"/>
                <a:cs typeface="Consolas"/>
              </a:rPr>
              <a:t>name</a:t>
            </a:r>
            <a:r>
              <a:rPr lang="hu-HU" dirty="0">
                <a:solidFill>
                  <a:srgbClr val="2E7D32"/>
                </a:solidFill>
                <a:latin typeface="Consolas"/>
                <a:cs typeface="Consolas"/>
              </a:rPr>
              <a:t>'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,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hu-HU" dirty="0">
                <a:solidFill>
                  <a:srgbClr val="2E7D32"/>
                </a:solidFill>
                <a:latin typeface="Consolas"/>
                <a:cs typeface="Consolas"/>
              </a:rPr>
              <a:t>'</a:t>
            </a:r>
            <a:r>
              <a:rPr lang="hu-HU" dirty="0" err="1">
                <a:solidFill>
                  <a:srgbClr val="2E7D32"/>
                </a:solidFill>
                <a:latin typeface="Consolas"/>
                <a:cs typeface="Consolas"/>
              </a:rPr>
              <a:t>desc</a:t>
            </a:r>
            <a:r>
              <a:rPr lang="hu-HU" dirty="0">
                <a:solidFill>
                  <a:srgbClr val="2E7D32"/>
                </a:solidFill>
                <a:latin typeface="Consolas"/>
                <a:cs typeface="Consolas"/>
              </a:rPr>
              <a:t>'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
               </a:t>
            </a:r>
            <a:r>
              <a:rPr lang="hu-HU" dirty="0">
                <a:solidFill>
                  <a:srgbClr val="555555"/>
                </a:solidFill>
                <a:latin typeface="Consolas"/>
                <a:cs typeface="Consolas"/>
              </a:rPr>
              <a:t>-&gt;</a:t>
            </a:r>
            <a:r>
              <a:rPr lang="hu-HU" dirty="0" err="1">
                <a:solidFill>
                  <a:srgbClr val="555555"/>
                </a:solidFill>
                <a:latin typeface="Consolas"/>
                <a:cs typeface="Consolas"/>
              </a:rPr>
              <a:t>take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lang="hu-HU" dirty="0">
                <a:solidFill>
                  <a:srgbClr val="DA564A"/>
                </a:solidFill>
                <a:latin typeface="Consolas"/>
                <a:cs typeface="Consolas"/>
              </a:rPr>
              <a:t>10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lang="hu-HU" dirty="0">
                <a:solidFill>
                  <a:schemeClr val="tx1"/>
                </a:solidFill>
                <a:latin typeface="Consolas"/>
                <a:cs typeface="Consolas"/>
              </a:rPr>
              <a:t>
               </a:t>
            </a:r>
            <a:r>
              <a:rPr lang="hu-HU" dirty="0">
                <a:solidFill>
                  <a:srgbClr val="555555"/>
                </a:solidFill>
                <a:latin typeface="Consolas"/>
                <a:cs typeface="Consolas"/>
              </a:rPr>
              <a:t>-&gt;</a:t>
            </a:r>
            <a:r>
              <a:rPr lang="hu-HU" dirty="0" err="1">
                <a:solidFill>
                  <a:srgbClr val="555555"/>
                </a:solidFill>
                <a:latin typeface="Consolas"/>
                <a:cs typeface="Consolas"/>
              </a:rPr>
              <a:t>get</a:t>
            </a:r>
            <a:r>
              <a:rPr lang="hu-HU" dirty="0">
                <a:solidFill>
                  <a:srgbClr val="999999"/>
                </a:solidFill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4743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rgbClr val="5FCBEF"/>
                </a:solidFill>
                <a:latin typeface="Trebuchet MS"/>
                <a:cs typeface="Consolas"/>
              </a:rPr>
              <a:t>Eloquent</a:t>
            </a:r>
            <a:r>
              <a:rPr lang="hu-HU" dirty="0">
                <a:solidFill>
                  <a:srgbClr val="5FCBEF"/>
                </a:solidFill>
                <a:latin typeface="Trebuchet MS"/>
                <a:cs typeface="Consolas"/>
              </a:rPr>
              <a:t>: </a:t>
            </a:r>
            <a:r>
              <a:rPr lang="hu-HU" dirty="0" err="1">
                <a:solidFill>
                  <a:srgbClr val="5FCBEF"/>
                </a:solidFill>
                <a:latin typeface="Trebuchet MS"/>
                <a:cs typeface="Consolas"/>
              </a:rPr>
              <a:t>Relationships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hlinkClick r:id="rId3"/>
              </a:rPr>
              <a:t>https://laravel.com/docs/5.6/eloquent-relationships</a:t>
            </a:r>
          </a:p>
          <a:p>
            <a:r>
              <a:rPr lang="hu-HU" dirty="0"/>
              <a:t>Kapcsolatok a táblák között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: </a:t>
            </a:r>
            <a:r>
              <a:rPr lang="hu-HU" dirty="0" err="1"/>
              <a:t>User</a:t>
            </a:r>
            <a:r>
              <a:rPr lang="hu-HU" dirty="0"/>
              <a:t> -&gt; </a:t>
            </a:r>
            <a:r>
              <a:rPr lang="hu-HU" dirty="0" err="1"/>
              <a:t>Phone</a:t>
            </a:r>
            <a:r>
              <a:rPr lang="hu-HU" dirty="0"/>
              <a:t> (</a:t>
            </a:r>
            <a:r>
              <a:rPr lang="hu-HU" dirty="0" err="1"/>
              <a:t>user_id</a:t>
            </a:r>
            <a:r>
              <a:rPr lang="hu-HU" dirty="0"/>
              <a:t>)</a:t>
            </a:r>
          </a:p>
          <a:p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: Post -&gt; Comment (</a:t>
            </a:r>
            <a:r>
              <a:rPr lang="hu-HU" dirty="0" err="1"/>
              <a:t>post_id</a:t>
            </a:r>
            <a:r>
              <a:rPr lang="hu-HU" dirty="0"/>
              <a:t>)</a:t>
            </a:r>
          </a:p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: </a:t>
            </a:r>
            <a:r>
              <a:rPr lang="hu-HU" dirty="0" err="1"/>
              <a:t>User</a:t>
            </a:r>
            <a:r>
              <a:rPr lang="hu-HU" dirty="0"/>
              <a:t> -&gt; </a:t>
            </a:r>
            <a:r>
              <a:rPr lang="hu-HU" dirty="0" err="1"/>
              <a:t>Role</a:t>
            </a:r>
            <a:r>
              <a:rPr lang="hu-HU" dirty="0"/>
              <a:t> (3. Tábla: </a:t>
            </a:r>
            <a:r>
              <a:rPr lang="hu-HU" dirty="0" err="1"/>
              <a:t>role_user</a:t>
            </a:r>
            <a:r>
              <a:rPr lang="hu-HU" dirty="0"/>
              <a:t> (</a:t>
            </a:r>
            <a:r>
              <a:rPr lang="hu-HU" dirty="0" err="1"/>
              <a:t>user_id</a:t>
            </a:r>
            <a:r>
              <a:rPr lang="hu-HU" dirty="0"/>
              <a:t>, </a:t>
            </a:r>
            <a:r>
              <a:rPr lang="hu-HU" dirty="0" err="1"/>
              <a:t>role_id</a:t>
            </a:r>
            <a:r>
              <a:rPr lang="hu-HU" dirty="0"/>
              <a:t>))</a:t>
            </a:r>
          </a:p>
          <a:p>
            <a:r>
              <a:rPr lang="hu-HU" dirty="0"/>
              <a:t>Has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: Country -&gt; </a:t>
            </a:r>
            <a:r>
              <a:rPr lang="hu-HU" dirty="0" err="1"/>
              <a:t>User</a:t>
            </a:r>
            <a:r>
              <a:rPr lang="hu-HU" dirty="0"/>
              <a:t> (</a:t>
            </a:r>
            <a:r>
              <a:rPr lang="hu-HU" dirty="0" err="1"/>
              <a:t>country_id</a:t>
            </a:r>
            <a:r>
              <a:rPr lang="hu-HU" dirty="0"/>
              <a:t>) -&gt; Post (</a:t>
            </a:r>
            <a:r>
              <a:rPr lang="hu-HU" dirty="0" err="1"/>
              <a:t>user_id</a:t>
            </a:r>
            <a:r>
              <a:rPr lang="hu-HU" dirty="0"/>
              <a:t>)</a:t>
            </a:r>
          </a:p>
          <a:p>
            <a:r>
              <a:rPr lang="hu-HU" dirty="0" err="1"/>
              <a:t>Polymorphic</a:t>
            </a:r>
            <a:r>
              <a:rPr lang="hu-HU" dirty="0"/>
              <a:t> Relations: Post, Video -&gt; Comment (</a:t>
            </a:r>
            <a:r>
              <a:rPr lang="hu-HU" dirty="0" err="1"/>
              <a:t>commentable_id</a:t>
            </a:r>
            <a:r>
              <a:rPr lang="hu-HU" dirty="0"/>
              <a:t>, </a:t>
            </a:r>
            <a:r>
              <a:rPr lang="hu-HU" dirty="0" err="1"/>
              <a:t>commentable_type</a:t>
            </a:r>
            <a:r>
              <a:rPr lang="hu-HU" dirty="0"/>
              <a:t>)</a:t>
            </a:r>
          </a:p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Polymorphic</a:t>
            </a:r>
            <a:r>
              <a:rPr lang="hu-HU" dirty="0"/>
              <a:t> Relations: Post, Video -&gt; Tag </a:t>
            </a:r>
            <a:br>
              <a:rPr lang="hu-HU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hu-HU" dirty="0"/>
              <a:t>(4. Tábla: </a:t>
            </a:r>
            <a:r>
              <a:rPr lang="hu-HU" dirty="0" err="1"/>
              <a:t>taggables</a:t>
            </a:r>
            <a:r>
              <a:rPr lang="hu-HU" dirty="0"/>
              <a:t> (</a:t>
            </a:r>
            <a:r>
              <a:rPr lang="hu-HU" dirty="0" err="1"/>
              <a:t>tag_id</a:t>
            </a:r>
            <a:r>
              <a:rPr lang="hu-HU" dirty="0"/>
              <a:t>, </a:t>
            </a:r>
            <a:r>
              <a:rPr lang="hu-HU" dirty="0" err="1"/>
              <a:t>taggable_id</a:t>
            </a:r>
            <a:r>
              <a:rPr lang="hu-HU" dirty="0"/>
              <a:t>, </a:t>
            </a:r>
            <a:r>
              <a:rPr lang="hu-HU" dirty="0" err="1"/>
              <a:t>taggable_type</a:t>
            </a:r>
            <a:r>
              <a:rPr lang="hu-HU" dirty="0"/>
              <a:t>))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69080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Szélesvásznú</PresentationFormat>
  <Paragraphs>0</Paragraphs>
  <Slides>10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Dimenzió</vt:lpstr>
      <vt:lpstr>Építsünk blogot!</vt:lpstr>
      <vt:lpstr>Hol tartunk?</vt:lpstr>
      <vt:lpstr>Authentication</vt:lpstr>
      <vt:lpstr>php artisan make:auth </vt:lpstr>
      <vt:lpstr>Annak ellenőrzése, hogy a felhasználó bevan-e jelentkezve</vt:lpstr>
      <vt:lpstr>Validation</vt:lpstr>
      <vt:lpstr>Validation – Hiba megjelenítése</vt:lpstr>
      <vt:lpstr>Eloquent</vt:lpstr>
      <vt:lpstr>Eloquent: Relationships</vt:lpstr>
      <vt:lpstr>Programozzunk...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Építsünk blogot!</dc:title>
  <dc:creator/>
  <cp:lastModifiedBy/>
  <cp:revision>7</cp:revision>
  <dcterms:created xsi:type="dcterms:W3CDTF">2012-08-15T22:11:07Z</dcterms:created>
  <dcterms:modified xsi:type="dcterms:W3CDTF">2018-03-05T12:21:47Z</dcterms:modified>
</cp:coreProperties>
</file>